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6"/>
  </p:notesMasterIdLst>
  <p:handoutMasterIdLst>
    <p:handoutMasterId r:id="rId47"/>
  </p:handoutMasterIdLst>
  <p:sldIdLst>
    <p:sldId id="256" r:id="rId2"/>
    <p:sldId id="271" r:id="rId3"/>
    <p:sldId id="263" r:id="rId4"/>
    <p:sldId id="264" r:id="rId5"/>
    <p:sldId id="265" r:id="rId6"/>
    <p:sldId id="266" r:id="rId7"/>
    <p:sldId id="267" r:id="rId8"/>
    <p:sldId id="268" r:id="rId9"/>
    <p:sldId id="269" r:id="rId10"/>
    <p:sldId id="272" r:id="rId11"/>
    <p:sldId id="273" r:id="rId12"/>
    <p:sldId id="274" r:id="rId13"/>
    <p:sldId id="275" r:id="rId14"/>
    <p:sldId id="276" r:id="rId15"/>
    <p:sldId id="277" r:id="rId16"/>
    <p:sldId id="278" r:id="rId17"/>
    <p:sldId id="279" r:id="rId18"/>
    <p:sldId id="280" r:id="rId19"/>
    <p:sldId id="281" r:id="rId20"/>
    <p:sldId id="283" r:id="rId21"/>
    <p:sldId id="284" r:id="rId22"/>
    <p:sldId id="285" r:id="rId23"/>
    <p:sldId id="288" r:id="rId24"/>
    <p:sldId id="307" r:id="rId25"/>
    <p:sldId id="298" r:id="rId26"/>
    <p:sldId id="308" r:id="rId27"/>
    <p:sldId id="309" r:id="rId28"/>
    <p:sldId id="310" r:id="rId29"/>
    <p:sldId id="311" r:id="rId30"/>
    <p:sldId id="312" r:id="rId31"/>
    <p:sldId id="313" r:id="rId32"/>
    <p:sldId id="314" r:id="rId33"/>
    <p:sldId id="315" r:id="rId34"/>
    <p:sldId id="316" r:id="rId35"/>
    <p:sldId id="317" r:id="rId36"/>
    <p:sldId id="318" r:id="rId37"/>
    <p:sldId id="323" r:id="rId38"/>
    <p:sldId id="322" r:id="rId39"/>
    <p:sldId id="325" r:id="rId40"/>
    <p:sldId id="327" r:id="rId41"/>
    <p:sldId id="324" r:id="rId42"/>
    <p:sldId id="328" r:id="rId43"/>
    <p:sldId id="320" r:id="rId44"/>
    <p:sldId id="321" r:id="rId45"/>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704" autoAdjust="0"/>
    <p:restoredTop sz="80073" autoAdjust="0"/>
  </p:normalViewPr>
  <p:slideViewPr>
    <p:cSldViewPr>
      <p:cViewPr>
        <p:scale>
          <a:sx n="60" d="100"/>
          <a:sy n="60" d="100"/>
        </p:scale>
        <p:origin x="-756" y="-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AD927F3-D8ED-493C-938F-EB1A3E7C4D72}" type="doc">
      <dgm:prSet loTypeId="urn:microsoft.com/office/officeart/2005/8/layout/orgChart1" loCatId="hierarchy" qsTypeId="urn:microsoft.com/office/officeart/2005/8/quickstyle/simple1" qsCatId="simple" csTypeId="urn:microsoft.com/office/officeart/2005/8/colors/colorful5" csCatId="colorful" phldr="1"/>
      <dgm:spPr/>
      <dgm:t>
        <a:bodyPr/>
        <a:lstStyle/>
        <a:p>
          <a:endParaRPr lang="en-US"/>
        </a:p>
      </dgm:t>
    </dgm:pt>
    <dgm:pt modelId="{F9B43F9E-1EE2-4EE6-9CFF-244455D82FFF}">
      <dgm:prSet phldrT="[Text]" custT="1"/>
      <dgm:spPr/>
      <dgm:t>
        <a:bodyPr/>
        <a:lstStyle/>
        <a:p>
          <a:r>
            <a:rPr lang="en-US" sz="3600" dirty="0" smtClean="0"/>
            <a:t>AVANTAGES ÉCONOMIQUES DES CÔTES</a:t>
          </a:r>
          <a:endParaRPr lang="en-US" sz="3600" dirty="0"/>
        </a:p>
      </dgm:t>
    </dgm:pt>
    <dgm:pt modelId="{4C0A1326-234E-4371-8253-BB04F5149FB7}" type="parTrans" cxnId="{BCEA1F52-F462-421E-8164-5833A3EABEE5}">
      <dgm:prSet/>
      <dgm:spPr/>
      <dgm:t>
        <a:bodyPr/>
        <a:lstStyle/>
        <a:p>
          <a:endParaRPr lang="en-US"/>
        </a:p>
      </dgm:t>
    </dgm:pt>
    <dgm:pt modelId="{FD003369-61AB-4C3D-994F-2FA289C6463C}" type="sibTrans" cxnId="{BCEA1F52-F462-421E-8164-5833A3EABEE5}">
      <dgm:prSet/>
      <dgm:spPr/>
      <dgm:t>
        <a:bodyPr/>
        <a:lstStyle/>
        <a:p>
          <a:endParaRPr lang="en-US"/>
        </a:p>
      </dgm:t>
    </dgm:pt>
    <dgm:pt modelId="{0F9235AC-272E-415F-9823-CF6ADF47EE41}" type="asst">
      <dgm:prSet phldrT="[Text]"/>
      <dgm:spPr/>
      <dgm:t>
        <a:bodyPr/>
        <a:lstStyle/>
        <a:p>
          <a:r>
            <a:rPr lang="en-US" dirty="0" smtClean="0"/>
            <a:t>DIRECTS</a:t>
          </a:r>
          <a:endParaRPr lang="en-US" dirty="0"/>
        </a:p>
      </dgm:t>
    </dgm:pt>
    <dgm:pt modelId="{B21E74C0-8427-4C35-9347-18A4909C1527}" type="parTrans" cxnId="{6014D46D-1A90-450E-988A-E17B55F2A707}">
      <dgm:prSet/>
      <dgm:spPr/>
      <dgm:t>
        <a:bodyPr/>
        <a:lstStyle/>
        <a:p>
          <a:endParaRPr lang="en-US" dirty="0"/>
        </a:p>
      </dgm:t>
    </dgm:pt>
    <dgm:pt modelId="{BA08F918-7E0F-471C-B01F-7336AE0084F2}" type="sibTrans" cxnId="{6014D46D-1A90-450E-988A-E17B55F2A707}">
      <dgm:prSet/>
      <dgm:spPr/>
      <dgm:t>
        <a:bodyPr/>
        <a:lstStyle/>
        <a:p>
          <a:endParaRPr lang="en-US"/>
        </a:p>
      </dgm:t>
    </dgm:pt>
    <dgm:pt modelId="{2591BBB8-FDCF-4AE8-A981-C76285F2A7E0}">
      <dgm:prSet phldrT="[Text]" custT="1"/>
      <dgm:spPr/>
      <dgm:t>
        <a:bodyPr/>
        <a:lstStyle/>
        <a:p>
          <a:pPr marL="465138" indent="-349250" algn="l"/>
          <a:r>
            <a:rPr lang="fr-FR" sz="2000" b="0" noProof="0" dirty="0" smtClean="0"/>
            <a:t>  - L’ industrie de la pêche </a:t>
          </a:r>
        </a:p>
        <a:p>
          <a:pPr marL="465138" indent="-349250" algn="l"/>
          <a:r>
            <a:rPr lang="fr-FR" sz="2000" b="0" noProof="0" dirty="0" smtClean="0"/>
            <a:t>  - L’ industrie du transport maritime côtier </a:t>
          </a:r>
        </a:p>
        <a:p>
          <a:pPr marL="465138" indent="-349250" algn="l"/>
          <a:r>
            <a:rPr lang="fr-FR" sz="2000" b="0" noProof="0" dirty="0" smtClean="0"/>
            <a:t>  - Le tourisme côtier</a:t>
          </a:r>
        </a:p>
      </dgm:t>
    </dgm:pt>
    <dgm:pt modelId="{BCD3C4E7-A266-4E7A-9F18-CEA57AE7A7A8}" type="parTrans" cxnId="{9BDC35B8-0EBA-4A21-8461-7299FC7787C0}">
      <dgm:prSet/>
      <dgm:spPr/>
      <dgm:t>
        <a:bodyPr/>
        <a:lstStyle/>
        <a:p>
          <a:endParaRPr lang="en-US" dirty="0"/>
        </a:p>
      </dgm:t>
    </dgm:pt>
    <dgm:pt modelId="{83AFF38E-0C50-4F8D-AB87-768ADF6B4890}" type="sibTrans" cxnId="{9BDC35B8-0EBA-4A21-8461-7299FC7787C0}">
      <dgm:prSet/>
      <dgm:spPr/>
      <dgm:t>
        <a:bodyPr/>
        <a:lstStyle/>
        <a:p>
          <a:endParaRPr lang="en-US"/>
        </a:p>
      </dgm:t>
    </dgm:pt>
    <dgm:pt modelId="{3BD6F42D-4F25-45B5-B90A-E02FC097B776}" type="asst">
      <dgm:prSet/>
      <dgm:spPr/>
      <dgm:t>
        <a:bodyPr/>
        <a:lstStyle/>
        <a:p>
          <a:r>
            <a:rPr lang="en-US" dirty="0" smtClean="0"/>
            <a:t>INDIRECTS</a:t>
          </a:r>
          <a:endParaRPr lang="en-US" dirty="0"/>
        </a:p>
      </dgm:t>
    </dgm:pt>
    <dgm:pt modelId="{24CA6DB2-AAE9-4BD0-BF80-06D16D6467F8}" type="parTrans" cxnId="{D61294A2-F4E5-4C68-9C62-29ED2E18CE45}">
      <dgm:prSet/>
      <dgm:spPr/>
      <dgm:t>
        <a:bodyPr/>
        <a:lstStyle/>
        <a:p>
          <a:endParaRPr lang="en-US" dirty="0"/>
        </a:p>
      </dgm:t>
    </dgm:pt>
    <dgm:pt modelId="{6DAEE1B1-7C33-4A86-8A0F-61781C839EE2}" type="sibTrans" cxnId="{D61294A2-F4E5-4C68-9C62-29ED2E18CE45}">
      <dgm:prSet/>
      <dgm:spPr/>
      <dgm:t>
        <a:bodyPr/>
        <a:lstStyle/>
        <a:p>
          <a:endParaRPr lang="en-US"/>
        </a:p>
      </dgm:t>
    </dgm:pt>
    <dgm:pt modelId="{E3E788F7-E804-41B0-A22E-49F0F00AE6BC}">
      <dgm:prSet custT="1"/>
      <dgm:spPr/>
      <dgm:t>
        <a:bodyPr/>
        <a:lstStyle/>
        <a:p>
          <a:pPr marL="465138" indent="-290513" algn="l"/>
          <a:r>
            <a:rPr lang="fr-FR" sz="2000" b="1" noProof="0" dirty="0" smtClean="0"/>
            <a:t>  - </a:t>
          </a:r>
          <a:r>
            <a:rPr lang="fr-FR" sz="2000" b="0" noProof="0" dirty="0" smtClean="0"/>
            <a:t>Le control de l’érosion</a:t>
          </a:r>
        </a:p>
        <a:p>
          <a:pPr marL="465138" indent="-290513" algn="l"/>
          <a:r>
            <a:rPr lang="fr-FR" sz="2000" b="0" noProof="0" dirty="0" smtClean="0"/>
            <a:t>  - L’ assimilation des déchets</a:t>
          </a:r>
        </a:p>
        <a:p>
          <a:pPr marL="465138" indent="-290513" algn="l"/>
          <a:r>
            <a:rPr lang="fr-FR" sz="2000" b="0" noProof="0" dirty="0" smtClean="0"/>
            <a:t>  - Le recyclage</a:t>
          </a:r>
          <a:endParaRPr lang="fr-FR" sz="2000" b="0" noProof="0" dirty="0"/>
        </a:p>
      </dgm:t>
    </dgm:pt>
    <dgm:pt modelId="{0B0FD896-DD5B-4211-9635-C3A79C786285}" type="parTrans" cxnId="{21320DD9-F6A2-4BC7-89F4-37DBE0B669B9}">
      <dgm:prSet/>
      <dgm:spPr/>
      <dgm:t>
        <a:bodyPr/>
        <a:lstStyle/>
        <a:p>
          <a:endParaRPr lang="en-US" dirty="0"/>
        </a:p>
      </dgm:t>
    </dgm:pt>
    <dgm:pt modelId="{912142F4-A310-4F80-815A-7C5DACC5D7D5}" type="sibTrans" cxnId="{21320DD9-F6A2-4BC7-89F4-37DBE0B669B9}">
      <dgm:prSet/>
      <dgm:spPr/>
      <dgm:t>
        <a:bodyPr/>
        <a:lstStyle/>
        <a:p>
          <a:endParaRPr lang="en-US"/>
        </a:p>
      </dgm:t>
    </dgm:pt>
    <dgm:pt modelId="{CDE3DC22-F1E0-41E6-B242-B205163017BD}" type="pres">
      <dgm:prSet presAssocID="{EAD927F3-D8ED-493C-938F-EB1A3E7C4D72}" presName="hierChild1" presStyleCnt="0">
        <dgm:presLayoutVars>
          <dgm:orgChart val="1"/>
          <dgm:chPref val="1"/>
          <dgm:dir/>
          <dgm:animOne val="branch"/>
          <dgm:animLvl val="lvl"/>
          <dgm:resizeHandles/>
        </dgm:presLayoutVars>
      </dgm:prSet>
      <dgm:spPr/>
      <dgm:t>
        <a:bodyPr/>
        <a:lstStyle/>
        <a:p>
          <a:endParaRPr lang="en-US"/>
        </a:p>
      </dgm:t>
    </dgm:pt>
    <dgm:pt modelId="{C36BC585-586E-4F2B-896F-C46CBD847E13}" type="pres">
      <dgm:prSet presAssocID="{F9B43F9E-1EE2-4EE6-9CFF-244455D82FFF}" presName="hierRoot1" presStyleCnt="0">
        <dgm:presLayoutVars>
          <dgm:hierBranch val="init"/>
        </dgm:presLayoutVars>
      </dgm:prSet>
      <dgm:spPr/>
      <dgm:t>
        <a:bodyPr/>
        <a:lstStyle/>
        <a:p>
          <a:endParaRPr lang="en-US"/>
        </a:p>
      </dgm:t>
    </dgm:pt>
    <dgm:pt modelId="{251D41C2-B05E-4911-A515-2671DF074019}" type="pres">
      <dgm:prSet presAssocID="{F9B43F9E-1EE2-4EE6-9CFF-244455D82FFF}" presName="rootComposite1" presStyleCnt="0"/>
      <dgm:spPr/>
      <dgm:t>
        <a:bodyPr/>
        <a:lstStyle/>
        <a:p>
          <a:endParaRPr lang="en-US"/>
        </a:p>
      </dgm:t>
    </dgm:pt>
    <dgm:pt modelId="{27BFC1C9-3D68-4AF1-960C-2B6C9BBD4B65}" type="pres">
      <dgm:prSet presAssocID="{F9B43F9E-1EE2-4EE6-9CFF-244455D82FFF}" presName="rootText1" presStyleLbl="node0" presStyleIdx="0" presStyleCnt="1" custScaleX="235812">
        <dgm:presLayoutVars>
          <dgm:chPref val="3"/>
        </dgm:presLayoutVars>
      </dgm:prSet>
      <dgm:spPr/>
      <dgm:t>
        <a:bodyPr/>
        <a:lstStyle/>
        <a:p>
          <a:endParaRPr lang="en-US"/>
        </a:p>
      </dgm:t>
    </dgm:pt>
    <dgm:pt modelId="{E3DDBECD-AC2D-408C-8A01-AF10E566CE64}" type="pres">
      <dgm:prSet presAssocID="{F9B43F9E-1EE2-4EE6-9CFF-244455D82FFF}" presName="rootConnector1" presStyleLbl="node1" presStyleIdx="0" presStyleCnt="0"/>
      <dgm:spPr/>
      <dgm:t>
        <a:bodyPr/>
        <a:lstStyle/>
        <a:p>
          <a:endParaRPr lang="en-US"/>
        </a:p>
      </dgm:t>
    </dgm:pt>
    <dgm:pt modelId="{0188D245-9B98-45A7-9258-590FBF1666F0}" type="pres">
      <dgm:prSet presAssocID="{F9B43F9E-1EE2-4EE6-9CFF-244455D82FFF}" presName="hierChild2" presStyleCnt="0"/>
      <dgm:spPr/>
      <dgm:t>
        <a:bodyPr/>
        <a:lstStyle/>
        <a:p>
          <a:endParaRPr lang="en-US"/>
        </a:p>
      </dgm:t>
    </dgm:pt>
    <dgm:pt modelId="{FABABC1C-204A-467C-847B-36E868FF9C42}" type="pres">
      <dgm:prSet presAssocID="{BCD3C4E7-A266-4E7A-9F18-CEA57AE7A7A8}" presName="Name37" presStyleLbl="parChTrans1D2" presStyleIdx="0" presStyleCnt="4"/>
      <dgm:spPr/>
      <dgm:t>
        <a:bodyPr/>
        <a:lstStyle/>
        <a:p>
          <a:endParaRPr lang="en-US"/>
        </a:p>
      </dgm:t>
    </dgm:pt>
    <dgm:pt modelId="{3E67EEA0-4C1B-4817-BBAD-18CF98EA689B}" type="pres">
      <dgm:prSet presAssocID="{2591BBB8-FDCF-4AE8-A981-C76285F2A7E0}" presName="hierRoot2" presStyleCnt="0">
        <dgm:presLayoutVars>
          <dgm:hierBranch val="init"/>
        </dgm:presLayoutVars>
      </dgm:prSet>
      <dgm:spPr/>
      <dgm:t>
        <a:bodyPr/>
        <a:lstStyle/>
        <a:p>
          <a:endParaRPr lang="en-US"/>
        </a:p>
      </dgm:t>
    </dgm:pt>
    <dgm:pt modelId="{3ACFF09C-0BC3-4C64-849C-08E40B9499FB}" type="pres">
      <dgm:prSet presAssocID="{2591BBB8-FDCF-4AE8-A981-C76285F2A7E0}" presName="rootComposite" presStyleCnt="0"/>
      <dgm:spPr/>
      <dgm:t>
        <a:bodyPr/>
        <a:lstStyle/>
        <a:p>
          <a:endParaRPr lang="en-US"/>
        </a:p>
      </dgm:t>
    </dgm:pt>
    <dgm:pt modelId="{22394ADF-DEBA-46C2-8B7E-AB42F67183AF}" type="pres">
      <dgm:prSet presAssocID="{2591BBB8-FDCF-4AE8-A981-C76285F2A7E0}" presName="rootText" presStyleLbl="node2" presStyleIdx="0" presStyleCnt="2" custScaleX="112156" custLinFactNeighborY="-47779">
        <dgm:presLayoutVars>
          <dgm:chPref val="3"/>
        </dgm:presLayoutVars>
      </dgm:prSet>
      <dgm:spPr/>
      <dgm:t>
        <a:bodyPr/>
        <a:lstStyle/>
        <a:p>
          <a:endParaRPr lang="en-US"/>
        </a:p>
      </dgm:t>
    </dgm:pt>
    <dgm:pt modelId="{A5D92104-8B3B-438D-9336-AAE0AFDFDD5C}" type="pres">
      <dgm:prSet presAssocID="{2591BBB8-FDCF-4AE8-A981-C76285F2A7E0}" presName="rootConnector" presStyleLbl="node2" presStyleIdx="0" presStyleCnt="2"/>
      <dgm:spPr/>
      <dgm:t>
        <a:bodyPr/>
        <a:lstStyle/>
        <a:p>
          <a:endParaRPr lang="en-US"/>
        </a:p>
      </dgm:t>
    </dgm:pt>
    <dgm:pt modelId="{E0684CFB-7314-40DD-B870-B19EEFC9DD08}" type="pres">
      <dgm:prSet presAssocID="{2591BBB8-FDCF-4AE8-A981-C76285F2A7E0}" presName="hierChild4" presStyleCnt="0"/>
      <dgm:spPr/>
      <dgm:t>
        <a:bodyPr/>
        <a:lstStyle/>
        <a:p>
          <a:endParaRPr lang="en-US"/>
        </a:p>
      </dgm:t>
    </dgm:pt>
    <dgm:pt modelId="{2BB1BB7F-DD40-4468-9746-6FDC42A440B3}" type="pres">
      <dgm:prSet presAssocID="{2591BBB8-FDCF-4AE8-A981-C76285F2A7E0}" presName="hierChild5" presStyleCnt="0"/>
      <dgm:spPr/>
      <dgm:t>
        <a:bodyPr/>
        <a:lstStyle/>
        <a:p>
          <a:endParaRPr lang="en-US"/>
        </a:p>
      </dgm:t>
    </dgm:pt>
    <dgm:pt modelId="{2438E2B8-8278-4979-9F44-550EF0729BAF}" type="pres">
      <dgm:prSet presAssocID="{0B0FD896-DD5B-4211-9635-C3A79C786285}" presName="Name37" presStyleLbl="parChTrans1D2" presStyleIdx="1" presStyleCnt="4"/>
      <dgm:spPr/>
      <dgm:t>
        <a:bodyPr/>
        <a:lstStyle/>
        <a:p>
          <a:endParaRPr lang="en-US"/>
        </a:p>
      </dgm:t>
    </dgm:pt>
    <dgm:pt modelId="{4DDCECB1-5533-4132-956B-C4B92A77F009}" type="pres">
      <dgm:prSet presAssocID="{E3E788F7-E804-41B0-A22E-49F0F00AE6BC}" presName="hierRoot2" presStyleCnt="0">
        <dgm:presLayoutVars>
          <dgm:hierBranch val="init"/>
        </dgm:presLayoutVars>
      </dgm:prSet>
      <dgm:spPr/>
      <dgm:t>
        <a:bodyPr/>
        <a:lstStyle/>
        <a:p>
          <a:endParaRPr lang="en-US"/>
        </a:p>
      </dgm:t>
    </dgm:pt>
    <dgm:pt modelId="{E66BAABE-97BA-43C2-BBBC-14F8D7758718}" type="pres">
      <dgm:prSet presAssocID="{E3E788F7-E804-41B0-A22E-49F0F00AE6BC}" presName="rootComposite" presStyleCnt="0"/>
      <dgm:spPr/>
      <dgm:t>
        <a:bodyPr/>
        <a:lstStyle/>
        <a:p>
          <a:endParaRPr lang="en-US"/>
        </a:p>
      </dgm:t>
    </dgm:pt>
    <dgm:pt modelId="{C753269A-A1E9-4EC8-8663-43BF3DA436B8}" type="pres">
      <dgm:prSet presAssocID="{E3E788F7-E804-41B0-A22E-49F0F00AE6BC}" presName="rootText" presStyleLbl="node2" presStyleIdx="1" presStyleCnt="2" custScaleX="112156" custLinFactNeighborY="-47779">
        <dgm:presLayoutVars>
          <dgm:chPref val="3"/>
        </dgm:presLayoutVars>
      </dgm:prSet>
      <dgm:spPr/>
      <dgm:t>
        <a:bodyPr/>
        <a:lstStyle/>
        <a:p>
          <a:endParaRPr lang="en-US"/>
        </a:p>
      </dgm:t>
    </dgm:pt>
    <dgm:pt modelId="{C805A4F8-F966-4E64-B844-090DF305F551}" type="pres">
      <dgm:prSet presAssocID="{E3E788F7-E804-41B0-A22E-49F0F00AE6BC}" presName="rootConnector" presStyleLbl="node2" presStyleIdx="1" presStyleCnt="2"/>
      <dgm:spPr/>
      <dgm:t>
        <a:bodyPr/>
        <a:lstStyle/>
        <a:p>
          <a:endParaRPr lang="en-US"/>
        </a:p>
      </dgm:t>
    </dgm:pt>
    <dgm:pt modelId="{458AAA3E-FA49-4798-94A1-E38C3E1D40F9}" type="pres">
      <dgm:prSet presAssocID="{E3E788F7-E804-41B0-A22E-49F0F00AE6BC}" presName="hierChild4" presStyleCnt="0"/>
      <dgm:spPr/>
      <dgm:t>
        <a:bodyPr/>
        <a:lstStyle/>
        <a:p>
          <a:endParaRPr lang="en-US"/>
        </a:p>
      </dgm:t>
    </dgm:pt>
    <dgm:pt modelId="{808E1B10-4B2A-4BA0-81FB-88A934351F52}" type="pres">
      <dgm:prSet presAssocID="{E3E788F7-E804-41B0-A22E-49F0F00AE6BC}" presName="hierChild5" presStyleCnt="0"/>
      <dgm:spPr/>
      <dgm:t>
        <a:bodyPr/>
        <a:lstStyle/>
        <a:p>
          <a:endParaRPr lang="en-US"/>
        </a:p>
      </dgm:t>
    </dgm:pt>
    <dgm:pt modelId="{4A87783D-B5EF-4F69-B36F-7195C563C0D4}" type="pres">
      <dgm:prSet presAssocID="{F9B43F9E-1EE2-4EE6-9CFF-244455D82FFF}" presName="hierChild3" presStyleCnt="0"/>
      <dgm:spPr/>
      <dgm:t>
        <a:bodyPr/>
        <a:lstStyle/>
        <a:p>
          <a:endParaRPr lang="en-US"/>
        </a:p>
      </dgm:t>
    </dgm:pt>
    <dgm:pt modelId="{3BB38002-2A63-4DEA-902E-4700244EF4F4}" type="pres">
      <dgm:prSet presAssocID="{B21E74C0-8427-4C35-9347-18A4909C1527}" presName="Name111" presStyleLbl="parChTrans1D2" presStyleIdx="2" presStyleCnt="4"/>
      <dgm:spPr/>
      <dgm:t>
        <a:bodyPr/>
        <a:lstStyle/>
        <a:p>
          <a:endParaRPr lang="en-US"/>
        </a:p>
      </dgm:t>
    </dgm:pt>
    <dgm:pt modelId="{22454623-A6D9-4414-9FFF-38933910BE79}" type="pres">
      <dgm:prSet presAssocID="{0F9235AC-272E-415F-9823-CF6ADF47EE41}" presName="hierRoot3" presStyleCnt="0">
        <dgm:presLayoutVars>
          <dgm:hierBranch val="init"/>
        </dgm:presLayoutVars>
      </dgm:prSet>
      <dgm:spPr/>
      <dgm:t>
        <a:bodyPr/>
        <a:lstStyle/>
        <a:p>
          <a:endParaRPr lang="en-US"/>
        </a:p>
      </dgm:t>
    </dgm:pt>
    <dgm:pt modelId="{E395459C-0FB9-4CA3-838D-F601B59152AA}" type="pres">
      <dgm:prSet presAssocID="{0F9235AC-272E-415F-9823-CF6ADF47EE41}" presName="rootComposite3" presStyleCnt="0"/>
      <dgm:spPr/>
      <dgm:t>
        <a:bodyPr/>
        <a:lstStyle/>
        <a:p>
          <a:endParaRPr lang="en-US"/>
        </a:p>
      </dgm:t>
    </dgm:pt>
    <dgm:pt modelId="{3AF2AACD-DEB6-46A3-9284-9BAFCC66CEB0}" type="pres">
      <dgm:prSet presAssocID="{0F9235AC-272E-415F-9823-CF6ADF47EE41}" presName="rootText3" presStyleLbl="asst1" presStyleIdx="0" presStyleCnt="2" custScaleY="44221" custLinFactNeighborY="-44221">
        <dgm:presLayoutVars>
          <dgm:chPref val="3"/>
        </dgm:presLayoutVars>
      </dgm:prSet>
      <dgm:spPr/>
      <dgm:t>
        <a:bodyPr/>
        <a:lstStyle/>
        <a:p>
          <a:endParaRPr lang="en-US"/>
        </a:p>
      </dgm:t>
    </dgm:pt>
    <dgm:pt modelId="{C2E777A8-3FF3-442E-8626-C6DA10DBCFED}" type="pres">
      <dgm:prSet presAssocID="{0F9235AC-272E-415F-9823-CF6ADF47EE41}" presName="rootConnector3" presStyleLbl="asst1" presStyleIdx="0" presStyleCnt="2"/>
      <dgm:spPr/>
      <dgm:t>
        <a:bodyPr/>
        <a:lstStyle/>
        <a:p>
          <a:endParaRPr lang="en-US"/>
        </a:p>
      </dgm:t>
    </dgm:pt>
    <dgm:pt modelId="{705284B6-D2AB-4C06-9299-0B92375CDB68}" type="pres">
      <dgm:prSet presAssocID="{0F9235AC-272E-415F-9823-CF6ADF47EE41}" presName="hierChild6" presStyleCnt="0"/>
      <dgm:spPr/>
      <dgm:t>
        <a:bodyPr/>
        <a:lstStyle/>
        <a:p>
          <a:endParaRPr lang="en-US"/>
        </a:p>
      </dgm:t>
    </dgm:pt>
    <dgm:pt modelId="{030D894E-B03C-4F43-9BAE-BCBAE2BCCCAB}" type="pres">
      <dgm:prSet presAssocID="{0F9235AC-272E-415F-9823-CF6ADF47EE41}" presName="hierChild7" presStyleCnt="0"/>
      <dgm:spPr/>
      <dgm:t>
        <a:bodyPr/>
        <a:lstStyle/>
        <a:p>
          <a:endParaRPr lang="en-US"/>
        </a:p>
      </dgm:t>
    </dgm:pt>
    <dgm:pt modelId="{F35AC66C-57FD-4A12-8309-3B8BE34983D4}" type="pres">
      <dgm:prSet presAssocID="{24CA6DB2-AAE9-4BD0-BF80-06D16D6467F8}" presName="Name111" presStyleLbl="parChTrans1D2" presStyleIdx="3" presStyleCnt="4"/>
      <dgm:spPr/>
      <dgm:t>
        <a:bodyPr/>
        <a:lstStyle/>
        <a:p>
          <a:endParaRPr lang="en-US"/>
        </a:p>
      </dgm:t>
    </dgm:pt>
    <dgm:pt modelId="{0FC4B0F8-4F9C-4336-B9FA-92A0B12FA6C9}" type="pres">
      <dgm:prSet presAssocID="{3BD6F42D-4F25-45B5-B90A-E02FC097B776}" presName="hierRoot3" presStyleCnt="0">
        <dgm:presLayoutVars>
          <dgm:hierBranch val="init"/>
        </dgm:presLayoutVars>
      </dgm:prSet>
      <dgm:spPr/>
      <dgm:t>
        <a:bodyPr/>
        <a:lstStyle/>
        <a:p>
          <a:endParaRPr lang="en-US"/>
        </a:p>
      </dgm:t>
    </dgm:pt>
    <dgm:pt modelId="{955A6B0C-66CB-4406-8794-71774EE243E3}" type="pres">
      <dgm:prSet presAssocID="{3BD6F42D-4F25-45B5-B90A-E02FC097B776}" presName="rootComposite3" presStyleCnt="0"/>
      <dgm:spPr/>
      <dgm:t>
        <a:bodyPr/>
        <a:lstStyle/>
        <a:p>
          <a:endParaRPr lang="en-US"/>
        </a:p>
      </dgm:t>
    </dgm:pt>
    <dgm:pt modelId="{EEFE4E23-BE1E-4337-9C27-99903973DBC5}" type="pres">
      <dgm:prSet presAssocID="{3BD6F42D-4F25-45B5-B90A-E02FC097B776}" presName="rootText3" presStyleLbl="asst1" presStyleIdx="1" presStyleCnt="2" custScaleY="44221" custLinFactNeighborY="-44221">
        <dgm:presLayoutVars>
          <dgm:chPref val="3"/>
        </dgm:presLayoutVars>
      </dgm:prSet>
      <dgm:spPr/>
      <dgm:t>
        <a:bodyPr/>
        <a:lstStyle/>
        <a:p>
          <a:endParaRPr lang="en-US"/>
        </a:p>
      </dgm:t>
    </dgm:pt>
    <dgm:pt modelId="{8D4B56FE-C46A-49ED-B52C-A9ACE739D260}" type="pres">
      <dgm:prSet presAssocID="{3BD6F42D-4F25-45B5-B90A-E02FC097B776}" presName="rootConnector3" presStyleLbl="asst1" presStyleIdx="1" presStyleCnt="2"/>
      <dgm:spPr/>
      <dgm:t>
        <a:bodyPr/>
        <a:lstStyle/>
        <a:p>
          <a:endParaRPr lang="en-US"/>
        </a:p>
      </dgm:t>
    </dgm:pt>
    <dgm:pt modelId="{E86E7772-728B-4062-A2F4-B2C4CFC8D126}" type="pres">
      <dgm:prSet presAssocID="{3BD6F42D-4F25-45B5-B90A-E02FC097B776}" presName="hierChild6" presStyleCnt="0"/>
      <dgm:spPr/>
      <dgm:t>
        <a:bodyPr/>
        <a:lstStyle/>
        <a:p>
          <a:endParaRPr lang="en-US"/>
        </a:p>
      </dgm:t>
    </dgm:pt>
    <dgm:pt modelId="{F213B43F-6B07-464E-B5FB-65342019C8B0}" type="pres">
      <dgm:prSet presAssocID="{3BD6F42D-4F25-45B5-B90A-E02FC097B776}" presName="hierChild7" presStyleCnt="0"/>
      <dgm:spPr/>
      <dgm:t>
        <a:bodyPr/>
        <a:lstStyle/>
        <a:p>
          <a:endParaRPr lang="en-US"/>
        </a:p>
      </dgm:t>
    </dgm:pt>
  </dgm:ptLst>
  <dgm:cxnLst>
    <dgm:cxn modelId="{67D55367-D50D-43B0-BF50-9C45F8B1961B}" type="presOf" srcId="{2591BBB8-FDCF-4AE8-A981-C76285F2A7E0}" destId="{A5D92104-8B3B-438D-9336-AAE0AFDFDD5C}" srcOrd="1" destOrd="0" presId="urn:microsoft.com/office/officeart/2005/8/layout/orgChart1"/>
    <dgm:cxn modelId="{F2B68F44-C510-4857-89E8-9017240A8795}" type="presOf" srcId="{3BD6F42D-4F25-45B5-B90A-E02FC097B776}" destId="{8D4B56FE-C46A-49ED-B52C-A9ACE739D260}" srcOrd="1" destOrd="0" presId="urn:microsoft.com/office/officeart/2005/8/layout/orgChart1"/>
    <dgm:cxn modelId="{80A4DF9F-4A2E-49FD-BFF8-01946F2D0642}" type="presOf" srcId="{3BD6F42D-4F25-45B5-B90A-E02FC097B776}" destId="{EEFE4E23-BE1E-4337-9C27-99903973DBC5}" srcOrd="0" destOrd="0" presId="urn:microsoft.com/office/officeart/2005/8/layout/orgChart1"/>
    <dgm:cxn modelId="{1C2D1DD5-85E1-4D35-BDEB-BEBE5DCA6CDC}" type="presOf" srcId="{E3E788F7-E804-41B0-A22E-49F0F00AE6BC}" destId="{C753269A-A1E9-4EC8-8663-43BF3DA436B8}" srcOrd="0" destOrd="0" presId="urn:microsoft.com/office/officeart/2005/8/layout/orgChart1"/>
    <dgm:cxn modelId="{373AB923-624E-45DF-8AD1-103932BB053F}" type="presOf" srcId="{0B0FD896-DD5B-4211-9635-C3A79C786285}" destId="{2438E2B8-8278-4979-9F44-550EF0729BAF}" srcOrd="0" destOrd="0" presId="urn:microsoft.com/office/officeart/2005/8/layout/orgChart1"/>
    <dgm:cxn modelId="{4BDBE9AE-D85F-4091-BC75-DF7F2D09C2D9}" type="presOf" srcId="{F9B43F9E-1EE2-4EE6-9CFF-244455D82FFF}" destId="{27BFC1C9-3D68-4AF1-960C-2B6C9BBD4B65}" srcOrd="0" destOrd="0" presId="urn:microsoft.com/office/officeart/2005/8/layout/orgChart1"/>
    <dgm:cxn modelId="{6014D46D-1A90-450E-988A-E17B55F2A707}" srcId="{F9B43F9E-1EE2-4EE6-9CFF-244455D82FFF}" destId="{0F9235AC-272E-415F-9823-CF6ADF47EE41}" srcOrd="0" destOrd="0" parTransId="{B21E74C0-8427-4C35-9347-18A4909C1527}" sibTransId="{BA08F918-7E0F-471C-B01F-7336AE0084F2}"/>
    <dgm:cxn modelId="{EAF7CD5D-DFAD-439C-9196-48078FBC624B}" type="presOf" srcId="{E3E788F7-E804-41B0-A22E-49F0F00AE6BC}" destId="{C805A4F8-F966-4E64-B844-090DF305F551}" srcOrd="1" destOrd="0" presId="urn:microsoft.com/office/officeart/2005/8/layout/orgChart1"/>
    <dgm:cxn modelId="{9BDC35B8-0EBA-4A21-8461-7299FC7787C0}" srcId="{F9B43F9E-1EE2-4EE6-9CFF-244455D82FFF}" destId="{2591BBB8-FDCF-4AE8-A981-C76285F2A7E0}" srcOrd="2" destOrd="0" parTransId="{BCD3C4E7-A266-4E7A-9F18-CEA57AE7A7A8}" sibTransId="{83AFF38E-0C50-4F8D-AB87-768ADF6B4890}"/>
    <dgm:cxn modelId="{A8084074-486B-42C7-A7D1-9923494684C1}" type="presOf" srcId="{2591BBB8-FDCF-4AE8-A981-C76285F2A7E0}" destId="{22394ADF-DEBA-46C2-8B7E-AB42F67183AF}" srcOrd="0" destOrd="0" presId="urn:microsoft.com/office/officeart/2005/8/layout/orgChart1"/>
    <dgm:cxn modelId="{21320DD9-F6A2-4BC7-89F4-37DBE0B669B9}" srcId="{F9B43F9E-1EE2-4EE6-9CFF-244455D82FFF}" destId="{E3E788F7-E804-41B0-A22E-49F0F00AE6BC}" srcOrd="3" destOrd="0" parTransId="{0B0FD896-DD5B-4211-9635-C3A79C786285}" sibTransId="{912142F4-A310-4F80-815A-7C5DACC5D7D5}"/>
    <dgm:cxn modelId="{7B830FD0-6906-4DE8-8DA2-B463E7FC746D}" type="presOf" srcId="{EAD927F3-D8ED-493C-938F-EB1A3E7C4D72}" destId="{CDE3DC22-F1E0-41E6-B242-B205163017BD}" srcOrd="0" destOrd="0" presId="urn:microsoft.com/office/officeart/2005/8/layout/orgChart1"/>
    <dgm:cxn modelId="{E1D40D22-653B-479F-8A40-1CCA37E05D50}" type="presOf" srcId="{B21E74C0-8427-4C35-9347-18A4909C1527}" destId="{3BB38002-2A63-4DEA-902E-4700244EF4F4}" srcOrd="0" destOrd="0" presId="urn:microsoft.com/office/officeart/2005/8/layout/orgChart1"/>
    <dgm:cxn modelId="{4BB903B3-2E71-4C99-91AB-B75195634C9C}" type="presOf" srcId="{0F9235AC-272E-415F-9823-CF6ADF47EE41}" destId="{C2E777A8-3FF3-442E-8626-C6DA10DBCFED}" srcOrd="1" destOrd="0" presId="urn:microsoft.com/office/officeart/2005/8/layout/orgChart1"/>
    <dgm:cxn modelId="{B9A64CE5-5396-4B28-BF74-BCBE8E39C0FB}" type="presOf" srcId="{24CA6DB2-AAE9-4BD0-BF80-06D16D6467F8}" destId="{F35AC66C-57FD-4A12-8309-3B8BE34983D4}" srcOrd="0" destOrd="0" presId="urn:microsoft.com/office/officeart/2005/8/layout/orgChart1"/>
    <dgm:cxn modelId="{2A9B2680-3D49-48CB-842C-D7F325D73352}" type="presOf" srcId="{F9B43F9E-1EE2-4EE6-9CFF-244455D82FFF}" destId="{E3DDBECD-AC2D-408C-8A01-AF10E566CE64}" srcOrd="1" destOrd="0" presId="urn:microsoft.com/office/officeart/2005/8/layout/orgChart1"/>
    <dgm:cxn modelId="{741FE54A-B1F8-4D59-8998-BB2378B30FC2}" type="presOf" srcId="{0F9235AC-272E-415F-9823-CF6ADF47EE41}" destId="{3AF2AACD-DEB6-46A3-9284-9BAFCC66CEB0}" srcOrd="0" destOrd="0" presId="urn:microsoft.com/office/officeart/2005/8/layout/orgChart1"/>
    <dgm:cxn modelId="{BCEA1F52-F462-421E-8164-5833A3EABEE5}" srcId="{EAD927F3-D8ED-493C-938F-EB1A3E7C4D72}" destId="{F9B43F9E-1EE2-4EE6-9CFF-244455D82FFF}" srcOrd="0" destOrd="0" parTransId="{4C0A1326-234E-4371-8253-BB04F5149FB7}" sibTransId="{FD003369-61AB-4C3D-994F-2FA289C6463C}"/>
    <dgm:cxn modelId="{D61294A2-F4E5-4C68-9C62-29ED2E18CE45}" srcId="{F9B43F9E-1EE2-4EE6-9CFF-244455D82FFF}" destId="{3BD6F42D-4F25-45B5-B90A-E02FC097B776}" srcOrd="1" destOrd="0" parTransId="{24CA6DB2-AAE9-4BD0-BF80-06D16D6467F8}" sibTransId="{6DAEE1B1-7C33-4A86-8A0F-61781C839EE2}"/>
    <dgm:cxn modelId="{91A47BC7-A866-40BF-A5A1-54ED85C7F8B0}" type="presOf" srcId="{BCD3C4E7-A266-4E7A-9F18-CEA57AE7A7A8}" destId="{FABABC1C-204A-467C-847B-36E868FF9C42}" srcOrd="0" destOrd="0" presId="urn:microsoft.com/office/officeart/2005/8/layout/orgChart1"/>
    <dgm:cxn modelId="{614FD077-F734-4855-9E44-44DF0DC99FEE}" type="presParOf" srcId="{CDE3DC22-F1E0-41E6-B242-B205163017BD}" destId="{C36BC585-586E-4F2B-896F-C46CBD847E13}" srcOrd="0" destOrd="0" presId="urn:microsoft.com/office/officeart/2005/8/layout/orgChart1"/>
    <dgm:cxn modelId="{2576FB2A-7B86-4B1B-A981-7D9104534E32}" type="presParOf" srcId="{C36BC585-586E-4F2B-896F-C46CBD847E13}" destId="{251D41C2-B05E-4911-A515-2671DF074019}" srcOrd="0" destOrd="0" presId="urn:microsoft.com/office/officeart/2005/8/layout/orgChart1"/>
    <dgm:cxn modelId="{87DD9F83-1262-4711-BF05-75FF5EDC5D95}" type="presParOf" srcId="{251D41C2-B05E-4911-A515-2671DF074019}" destId="{27BFC1C9-3D68-4AF1-960C-2B6C9BBD4B65}" srcOrd="0" destOrd="0" presId="urn:microsoft.com/office/officeart/2005/8/layout/orgChart1"/>
    <dgm:cxn modelId="{9D604610-4ABE-4922-BE77-16194EA0E235}" type="presParOf" srcId="{251D41C2-B05E-4911-A515-2671DF074019}" destId="{E3DDBECD-AC2D-408C-8A01-AF10E566CE64}" srcOrd="1" destOrd="0" presId="urn:microsoft.com/office/officeart/2005/8/layout/orgChart1"/>
    <dgm:cxn modelId="{AE893CAE-57BF-4F87-B36E-96D75DBE4EBA}" type="presParOf" srcId="{C36BC585-586E-4F2B-896F-C46CBD847E13}" destId="{0188D245-9B98-45A7-9258-590FBF1666F0}" srcOrd="1" destOrd="0" presId="urn:microsoft.com/office/officeart/2005/8/layout/orgChart1"/>
    <dgm:cxn modelId="{51DECB49-CD7D-4374-B075-B46DCA8D0C7C}" type="presParOf" srcId="{0188D245-9B98-45A7-9258-590FBF1666F0}" destId="{FABABC1C-204A-467C-847B-36E868FF9C42}" srcOrd="0" destOrd="0" presId="urn:microsoft.com/office/officeart/2005/8/layout/orgChart1"/>
    <dgm:cxn modelId="{33DB9AE5-5FA2-4B45-99AC-D275008C8BCA}" type="presParOf" srcId="{0188D245-9B98-45A7-9258-590FBF1666F0}" destId="{3E67EEA0-4C1B-4817-BBAD-18CF98EA689B}" srcOrd="1" destOrd="0" presId="urn:microsoft.com/office/officeart/2005/8/layout/orgChart1"/>
    <dgm:cxn modelId="{E1F14EBA-2474-4073-94FB-89FE61C32760}" type="presParOf" srcId="{3E67EEA0-4C1B-4817-BBAD-18CF98EA689B}" destId="{3ACFF09C-0BC3-4C64-849C-08E40B9499FB}" srcOrd="0" destOrd="0" presId="urn:microsoft.com/office/officeart/2005/8/layout/orgChart1"/>
    <dgm:cxn modelId="{1011F87D-EB0D-4B06-B0A9-FE96F0185F09}" type="presParOf" srcId="{3ACFF09C-0BC3-4C64-849C-08E40B9499FB}" destId="{22394ADF-DEBA-46C2-8B7E-AB42F67183AF}" srcOrd="0" destOrd="0" presId="urn:microsoft.com/office/officeart/2005/8/layout/orgChart1"/>
    <dgm:cxn modelId="{E779031A-3566-4886-9E2C-186F1EC5D7C9}" type="presParOf" srcId="{3ACFF09C-0BC3-4C64-849C-08E40B9499FB}" destId="{A5D92104-8B3B-438D-9336-AAE0AFDFDD5C}" srcOrd="1" destOrd="0" presId="urn:microsoft.com/office/officeart/2005/8/layout/orgChart1"/>
    <dgm:cxn modelId="{8B48BDE2-227E-49D3-AC6C-B4ED27B9C714}" type="presParOf" srcId="{3E67EEA0-4C1B-4817-BBAD-18CF98EA689B}" destId="{E0684CFB-7314-40DD-B870-B19EEFC9DD08}" srcOrd="1" destOrd="0" presId="urn:microsoft.com/office/officeart/2005/8/layout/orgChart1"/>
    <dgm:cxn modelId="{82270881-E770-401F-86F3-C12E03EEBB5A}" type="presParOf" srcId="{3E67EEA0-4C1B-4817-BBAD-18CF98EA689B}" destId="{2BB1BB7F-DD40-4468-9746-6FDC42A440B3}" srcOrd="2" destOrd="0" presId="urn:microsoft.com/office/officeart/2005/8/layout/orgChart1"/>
    <dgm:cxn modelId="{E43B26A6-B81D-48DD-8F30-5793F4409669}" type="presParOf" srcId="{0188D245-9B98-45A7-9258-590FBF1666F0}" destId="{2438E2B8-8278-4979-9F44-550EF0729BAF}" srcOrd="2" destOrd="0" presId="urn:microsoft.com/office/officeart/2005/8/layout/orgChart1"/>
    <dgm:cxn modelId="{AE8B3137-C289-4763-B73C-9B85FB033067}" type="presParOf" srcId="{0188D245-9B98-45A7-9258-590FBF1666F0}" destId="{4DDCECB1-5533-4132-956B-C4B92A77F009}" srcOrd="3" destOrd="0" presId="urn:microsoft.com/office/officeart/2005/8/layout/orgChart1"/>
    <dgm:cxn modelId="{8D8374A3-89F5-4149-A0B3-D6EB39E58E9B}" type="presParOf" srcId="{4DDCECB1-5533-4132-956B-C4B92A77F009}" destId="{E66BAABE-97BA-43C2-BBBC-14F8D7758718}" srcOrd="0" destOrd="0" presId="urn:microsoft.com/office/officeart/2005/8/layout/orgChart1"/>
    <dgm:cxn modelId="{551D4C56-C145-4587-AFF8-974B4AB6DC27}" type="presParOf" srcId="{E66BAABE-97BA-43C2-BBBC-14F8D7758718}" destId="{C753269A-A1E9-4EC8-8663-43BF3DA436B8}" srcOrd="0" destOrd="0" presId="urn:microsoft.com/office/officeart/2005/8/layout/orgChart1"/>
    <dgm:cxn modelId="{0C1E8EA7-5DD2-4231-A973-92B9BD72AFAC}" type="presParOf" srcId="{E66BAABE-97BA-43C2-BBBC-14F8D7758718}" destId="{C805A4F8-F966-4E64-B844-090DF305F551}" srcOrd="1" destOrd="0" presId="urn:microsoft.com/office/officeart/2005/8/layout/orgChart1"/>
    <dgm:cxn modelId="{8F78E3EA-5731-455B-9099-F1AC57E3429A}" type="presParOf" srcId="{4DDCECB1-5533-4132-956B-C4B92A77F009}" destId="{458AAA3E-FA49-4798-94A1-E38C3E1D40F9}" srcOrd="1" destOrd="0" presId="urn:microsoft.com/office/officeart/2005/8/layout/orgChart1"/>
    <dgm:cxn modelId="{B3CB8134-883D-421B-A1C0-08B5B3786B6F}" type="presParOf" srcId="{4DDCECB1-5533-4132-956B-C4B92A77F009}" destId="{808E1B10-4B2A-4BA0-81FB-88A934351F52}" srcOrd="2" destOrd="0" presId="urn:microsoft.com/office/officeart/2005/8/layout/orgChart1"/>
    <dgm:cxn modelId="{423C63C9-E030-4306-A6D6-D568D16CB7AD}" type="presParOf" srcId="{C36BC585-586E-4F2B-896F-C46CBD847E13}" destId="{4A87783D-B5EF-4F69-B36F-7195C563C0D4}" srcOrd="2" destOrd="0" presId="urn:microsoft.com/office/officeart/2005/8/layout/orgChart1"/>
    <dgm:cxn modelId="{7571D5DA-E375-4274-9BD2-30D70E799723}" type="presParOf" srcId="{4A87783D-B5EF-4F69-B36F-7195C563C0D4}" destId="{3BB38002-2A63-4DEA-902E-4700244EF4F4}" srcOrd="0" destOrd="0" presId="urn:microsoft.com/office/officeart/2005/8/layout/orgChart1"/>
    <dgm:cxn modelId="{C183BFCF-48AE-4FD1-A2DB-83E3D69E306B}" type="presParOf" srcId="{4A87783D-B5EF-4F69-B36F-7195C563C0D4}" destId="{22454623-A6D9-4414-9FFF-38933910BE79}" srcOrd="1" destOrd="0" presId="urn:microsoft.com/office/officeart/2005/8/layout/orgChart1"/>
    <dgm:cxn modelId="{7C51E5A3-97AA-4B94-80EB-5F7FBCEF1591}" type="presParOf" srcId="{22454623-A6D9-4414-9FFF-38933910BE79}" destId="{E395459C-0FB9-4CA3-838D-F601B59152AA}" srcOrd="0" destOrd="0" presId="urn:microsoft.com/office/officeart/2005/8/layout/orgChart1"/>
    <dgm:cxn modelId="{C914D564-99A2-44AA-877A-ACC5FD4A57E5}" type="presParOf" srcId="{E395459C-0FB9-4CA3-838D-F601B59152AA}" destId="{3AF2AACD-DEB6-46A3-9284-9BAFCC66CEB0}" srcOrd="0" destOrd="0" presId="urn:microsoft.com/office/officeart/2005/8/layout/orgChart1"/>
    <dgm:cxn modelId="{86EF581E-E9A7-4F40-B13C-23B4AECA8504}" type="presParOf" srcId="{E395459C-0FB9-4CA3-838D-F601B59152AA}" destId="{C2E777A8-3FF3-442E-8626-C6DA10DBCFED}" srcOrd="1" destOrd="0" presId="urn:microsoft.com/office/officeart/2005/8/layout/orgChart1"/>
    <dgm:cxn modelId="{F4425496-E9B9-4F42-8DFA-45C38ECD6416}" type="presParOf" srcId="{22454623-A6D9-4414-9FFF-38933910BE79}" destId="{705284B6-D2AB-4C06-9299-0B92375CDB68}" srcOrd="1" destOrd="0" presId="urn:microsoft.com/office/officeart/2005/8/layout/orgChart1"/>
    <dgm:cxn modelId="{4E5695CD-CB31-4A55-B11D-C0F2683AAB40}" type="presParOf" srcId="{22454623-A6D9-4414-9FFF-38933910BE79}" destId="{030D894E-B03C-4F43-9BAE-BCBAE2BCCCAB}" srcOrd="2" destOrd="0" presId="urn:microsoft.com/office/officeart/2005/8/layout/orgChart1"/>
    <dgm:cxn modelId="{AB5808E2-65E3-4B2B-8FC0-3018B9AC26B3}" type="presParOf" srcId="{4A87783D-B5EF-4F69-B36F-7195C563C0D4}" destId="{F35AC66C-57FD-4A12-8309-3B8BE34983D4}" srcOrd="2" destOrd="0" presId="urn:microsoft.com/office/officeart/2005/8/layout/orgChart1"/>
    <dgm:cxn modelId="{9829DBA1-46F0-454E-9FA6-1AA4EAF23D4A}" type="presParOf" srcId="{4A87783D-B5EF-4F69-B36F-7195C563C0D4}" destId="{0FC4B0F8-4F9C-4336-B9FA-92A0B12FA6C9}" srcOrd="3" destOrd="0" presId="urn:microsoft.com/office/officeart/2005/8/layout/orgChart1"/>
    <dgm:cxn modelId="{CEFCCE1B-EDB8-4253-A41C-530A441ABFE8}" type="presParOf" srcId="{0FC4B0F8-4F9C-4336-B9FA-92A0B12FA6C9}" destId="{955A6B0C-66CB-4406-8794-71774EE243E3}" srcOrd="0" destOrd="0" presId="urn:microsoft.com/office/officeart/2005/8/layout/orgChart1"/>
    <dgm:cxn modelId="{1B5C0BB6-C8F7-4324-A3E3-6B26BDFFC78A}" type="presParOf" srcId="{955A6B0C-66CB-4406-8794-71774EE243E3}" destId="{EEFE4E23-BE1E-4337-9C27-99903973DBC5}" srcOrd="0" destOrd="0" presId="urn:microsoft.com/office/officeart/2005/8/layout/orgChart1"/>
    <dgm:cxn modelId="{9BD43B31-EA38-4204-ACEA-294B30EC8FEB}" type="presParOf" srcId="{955A6B0C-66CB-4406-8794-71774EE243E3}" destId="{8D4B56FE-C46A-49ED-B52C-A9ACE739D260}" srcOrd="1" destOrd="0" presId="urn:microsoft.com/office/officeart/2005/8/layout/orgChart1"/>
    <dgm:cxn modelId="{FD736E3A-6C76-432D-AA40-98B8E15CA83D}" type="presParOf" srcId="{0FC4B0F8-4F9C-4336-B9FA-92A0B12FA6C9}" destId="{E86E7772-728B-4062-A2F4-B2C4CFC8D126}" srcOrd="1" destOrd="0" presId="urn:microsoft.com/office/officeart/2005/8/layout/orgChart1"/>
    <dgm:cxn modelId="{C5AC64EF-E80C-410F-B652-9F473CDED5BC}" type="presParOf" srcId="{0FC4B0F8-4F9C-4336-B9FA-92A0B12FA6C9}" destId="{F213B43F-6B07-464E-B5FB-65342019C8B0}" srcOrd="2" destOrd="0" presId="urn:microsoft.com/office/officeart/2005/8/layout/orgChart1"/>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FC39A4B-97D6-4EAE-80AD-D4ED5C56C587}"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74EB3DB2-D0F3-4ECA-9A6A-DD9FBF9081F1}">
      <dgm:prSet phldrT="[Text]"/>
      <dgm:spPr/>
      <dgm:t>
        <a:bodyPr/>
        <a:lstStyle/>
        <a:p>
          <a:r>
            <a:rPr lang="en-US" dirty="0" smtClean="0"/>
            <a:t>LES CAUSES DE L’EROSION</a:t>
          </a:r>
          <a:endParaRPr lang="en-US" dirty="0"/>
        </a:p>
      </dgm:t>
    </dgm:pt>
    <dgm:pt modelId="{078520F5-99B3-43BD-A2D9-3BBFFE2CABCB}" type="parTrans" cxnId="{30286855-7E38-492A-B745-D52990F1220E}">
      <dgm:prSet/>
      <dgm:spPr/>
      <dgm:t>
        <a:bodyPr/>
        <a:lstStyle/>
        <a:p>
          <a:endParaRPr lang="en-US"/>
        </a:p>
      </dgm:t>
    </dgm:pt>
    <dgm:pt modelId="{41F099B9-34DC-40A3-BC4D-E1170917C5DA}" type="sibTrans" cxnId="{30286855-7E38-492A-B745-D52990F1220E}">
      <dgm:prSet/>
      <dgm:spPr/>
      <dgm:t>
        <a:bodyPr/>
        <a:lstStyle/>
        <a:p>
          <a:endParaRPr lang="en-US"/>
        </a:p>
      </dgm:t>
    </dgm:pt>
    <dgm:pt modelId="{DA5CF91E-0F57-4B0E-BB06-151DB023D22D}">
      <dgm:prSet phldrT="[Text]"/>
      <dgm:spPr/>
      <dgm:t>
        <a:bodyPr/>
        <a:lstStyle/>
        <a:p>
          <a:r>
            <a:rPr lang="en-US" b="1" dirty="0" smtClean="0"/>
            <a:t>LES CAUSES NATURELLES</a:t>
          </a:r>
        </a:p>
        <a:p>
          <a:r>
            <a:rPr lang="en-US" dirty="0" smtClean="0">
              <a:solidFill>
                <a:schemeClr val="bg1">
                  <a:lumMod val="95000"/>
                  <a:lumOff val="5000"/>
                </a:schemeClr>
              </a:solidFill>
            </a:rPr>
            <a:t>- </a:t>
          </a:r>
          <a:r>
            <a:rPr lang="fr-FR" dirty="0" smtClean="0">
              <a:solidFill>
                <a:schemeClr val="bg1">
                  <a:lumMod val="95000"/>
                  <a:lumOff val="5000"/>
                </a:schemeClr>
              </a:solidFill>
            </a:rPr>
            <a:t>Changements climatiques de la vague comme une accroissement de la hauteur des vagues.</a:t>
          </a:r>
          <a:endParaRPr lang="en-US" dirty="0" smtClean="0">
            <a:solidFill>
              <a:schemeClr val="bg1">
                <a:lumMod val="95000"/>
                <a:lumOff val="5000"/>
              </a:schemeClr>
            </a:solidFill>
          </a:endParaRPr>
        </a:p>
        <a:p>
          <a:r>
            <a:rPr lang="en-US" dirty="0" smtClean="0">
              <a:solidFill>
                <a:schemeClr val="bg1">
                  <a:lumMod val="95000"/>
                  <a:lumOff val="5000"/>
                </a:schemeClr>
              </a:solidFill>
            </a:rPr>
            <a:t>- </a:t>
          </a:r>
          <a:r>
            <a:rPr lang="fr-FR" dirty="0" smtClean="0">
              <a:solidFill>
                <a:schemeClr val="bg1">
                  <a:lumMod val="95000"/>
                  <a:lumOff val="5000"/>
                </a:schemeClr>
              </a:solidFill>
            </a:rPr>
            <a:t>Réduction de la quantité de sédiments </a:t>
          </a:r>
          <a:r>
            <a:rPr lang="fr-FR" dirty="0" smtClean="0">
              <a:solidFill>
                <a:schemeClr val="bg1">
                  <a:lumMod val="95000"/>
                  <a:lumOff val="5000"/>
                </a:schemeClr>
              </a:solidFill>
              <a:latin typeface="Cambria"/>
            </a:rPr>
            <a:t>à </a:t>
          </a:r>
          <a:r>
            <a:rPr lang="fr-FR" dirty="0" smtClean="0">
              <a:solidFill>
                <a:schemeClr val="bg1">
                  <a:lumMod val="95000"/>
                  <a:lumOff val="5000"/>
                </a:schemeClr>
              </a:solidFill>
            </a:rPr>
            <a:t>partir du récifs coralliens à la côte.</a:t>
          </a:r>
          <a:endParaRPr lang="en-US" dirty="0" smtClean="0">
            <a:solidFill>
              <a:srgbClr val="FF0000"/>
            </a:solidFill>
          </a:endParaRPr>
        </a:p>
        <a:p>
          <a:r>
            <a:rPr lang="en-US" dirty="0" smtClean="0">
              <a:solidFill>
                <a:schemeClr val="bg1">
                  <a:lumMod val="95000"/>
                  <a:lumOff val="5000"/>
                </a:schemeClr>
              </a:solidFill>
            </a:rPr>
            <a:t>- </a:t>
          </a:r>
          <a:r>
            <a:rPr lang="fr-FR" dirty="0" smtClean="0">
              <a:solidFill>
                <a:schemeClr val="bg1">
                  <a:lumMod val="95000"/>
                  <a:lumOff val="5000"/>
                </a:schemeClr>
              </a:solidFill>
            </a:rPr>
            <a:t>L'élévation du niveau de la mer peut augmenter les niveaux d'eau à la côte qui par la suite amplifie l’énergie des vagues qui peut causer l’érosion des rives.</a:t>
          </a:r>
          <a:endParaRPr lang="en-US" dirty="0"/>
        </a:p>
      </dgm:t>
    </dgm:pt>
    <dgm:pt modelId="{C3900567-1DDE-4E41-82F9-F35DF53A5592}" type="parTrans" cxnId="{D8852CFD-778E-4161-8170-285556D8A62D}">
      <dgm:prSet/>
      <dgm:spPr/>
      <dgm:t>
        <a:bodyPr/>
        <a:lstStyle/>
        <a:p>
          <a:endParaRPr lang="en-US" dirty="0"/>
        </a:p>
      </dgm:t>
    </dgm:pt>
    <dgm:pt modelId="{01B2E2A0-E5F6-4BEC-B898-DCAF3862999E}" type="sibTrans" cxnId="{D8852CFD-778E-4161-8170-285556D8A62D}">
      <dgm:prSet/>
      <dgm:spPr/>
      <dgm:t>
        <a:bodyPr/>
        <a:lstStyle/>
        <a:p>
          <a:endParaRPr lang="en-US"/>
        </a:p>
      </dgm:t>
    </dgm:pt>
    <dgm:pt modelId="{9B768AD4-317F-45A8-9546-EE5B72E58E8B}">
      <dgm:prSet phldrT="[Text]"/>
      <dgm:spPr/>
      <dgm:t>
        <a:bodyPr/>
        <a:lstStyle/>
        <a:p>
          <a:r>
            <a:rPr lang="fr-FR" b="1" noProof="0" dirty="0" smtClean="0"/>
            <a:t>LES CAUSES D’ORIGINE ANTHROPHIQUE</a:t>
          </a:r>
        </a:p>
        <a:p>
          <a:r>
            <a:rPr lang="fr-FR" noProof="0" dirty="0" smtClean="0">
              <a:solidFill>
                <a:schemeClr val="bg1">
                  <a:lumMod val="95000"/>
                  <a:lumOff val="5000"/>
                </a:schemeClr>
              </a:solidFill>
            </a:rPr>
            <a:t>- L’extraction de sable sur les plages réduit le volume de sable sur la côte.</a:t>
          </a:r>
        </a:p>
        <a:p>
          <a:r>
            <a:rPr lang="fr-FR" noProof="0" dirty="0" smtClean="0">
              <a:solidFill>
                <a:schemeClr val="bg1">
                  <a:lumMod val="95000"/>
                  <a:lumOff val="5000"/>
                </a:schemeClr>
              </a:solidFill>
            </a:rPr>
            <a:t>- L’extraction des coraux</a:t>
          </a:r>
        </a:p>
        <a:p>
          <a:r>
            <a:rPr lang="fr-FR" noProof="0" dirty="0" smtClean="0">
              <a:solidFill>
                <a:schemeClr val="bg1">
                  <a:lumMod val="95000"/>
                  <a:lumOff val="5000"/>
                </a:schemeClr>
              </a:solidFill>
            </a:rPr>
            <a:t>- La construction des structures telles que les digues</a:t>
          </a:r>
        </a:p>
        <a:p>
          <a:r>
            <a:rPr lang="fr-FR" noProof="0" dirty="0" smtClean="0">
              <a:solidFill>
                <a:schemeClr val="bg1">
                  <a:lumMod val="95000"/>
                  <a:lumOff val="5000"/>
                </a:schemeClr>
              </a:solidFill>
            </a:rPr>
            <a:t>- Construction de chaussées qui modifient les marées de la circulation et des vagues.</a:t>
          </a:r>
        </a:p>
        <a:p>
          <a:r>
            <a:rPr lang="fr-FR" noProof="0" dirty="0" smtClean="0">
              <a:solidFill>
                <a:schemeClr val="bg1">
                  <a:lumMod val="95000"/>
                  <a:lumOff val="5000"/>
                </a:schemeClr>
              </a:solidFill>
            </a:rPr>
            <a:t>- La destruction des mangliers</a:t>
          </a:r>
          <a:endParaRPr lang="fr-FR" b="1" noProof="0" dirty="0" smtClean="0">
            <a:solidFill>
              <a:schemeClr val="bg1">
                <a:lumMod val="95000"/>
                <a:lumOff val="5000"/>
              </a:schemeClr>
            </a:solidFill>
          </a:endParaRPr>
        </a:p>
      </dgm:t>
    </dgm:pt>
    <dgm:pt modelId="{B0B513A5-D75C-4CE7-9BEF-7B178E307198}" type="parTrans" cxnId="{05DF6D4B-CC3D-4326-A940-29E910D3DD6A}">
      <dgm:prSet/>
      <dgm:spPr/>
      <dgm:t>
        <a:bodyPr/>
        <a:lstStyle/>
        <a:p>
          <a:endParaRPr lang="en-US" dirty="0"/>
        </a:p>
      </dgm:t>
    </dgm:pt>
    <dgm:pt modelId="{0AA75A27-7E0E-41A8-9E48-2E5D8026C945}" type="sibTrans" cxnId="{05DF6D4B-CC3D-4326-A940-29E910D3DD6A}">
      <dgm:prSet/>
      <dgm:spPr/>
      <dgm:t>
        <a:bodyPr/>
        <a:lstStyle/>
        <a:p>
          <a:endParaRPr lang="en-US"/>
        </a:p>
      </dgm:t>
    </dgm:pt>
    <dgm:pt modelId="{8386B07E-D51B-4306-B1D2-635CD290FF45}" type="pres">
      <dgm:prSet presAssocID="{6FC39A4B-97D6-4EAE-80AD-D4ED5C56C587}" presName="hierChild1" presStyleCnt="0">
        <dgm:presLayoutVars>
          <dgm:orgChart val="1"/>
          <dgm:chPref val="1"/>
          <dgm:dir/>
          <dgm:animOne val="branch"/>
          <dgm:animLvl val="lvl"/>
          <dgm:resizeHandles/>
        </dgm:presLayoutVars>
      </dgm:prSet>
      <dgm:spPr/>
      <dgm:t>
        <a:bodyPr/>
        <a:lstStyle/>
        <a:p>
          <a:endParaRPr lang="en-US"/>
        </a:p>
      </dgm:t>
    </dgm:pt>
    <dgm:pt modelId="{F1DEBB52-CCA1-45C8-BA0F-55AC64EDFE93}" type="pres">
      <dgm:prSet presAssocID="{74EB3DB2-D0F3-4ECA-9A6A-DD9FBF9081F1}" presName="hierRoot1" presStyleCnt="0">
        <dgm:presLayoutVars>
          <dgm:hierBranch val="init"/>
        </dgm:presLayoutVars>
      </dgm:prSet>
      <dgm:spPr/>
    </dgm:pt>
    <dgm:pt modelId="{0DEB04DF-0AB2-4FDE-9395-A057C76449B5}" type="pres">
      <dgm:prSet presAssocID="{74EB3DB2-D0F3-4ECA-9A6A-DD9FBF9081F1}" presName="rootComposite1" presStyleCnt="0"/>
      <dgm:spPr/>
    </dgm:pt>
    <dgm:pt modelId="{68F37E67-E40A-4CBF-BDE3-F287E3405FBA}" type="pres">
      <dgm:prSet presAssocID="{74EB3DB2-D0F3-4ECA-9A6A-DD9FBF9081F1}" presName="rootText1" presStyleLbl="node0" presStyleIdx="0" presStyleCnt="1" custScaleY="38730">
        <dgm:presLayoutVars>
          <dgm:chPref val="3"/>
        </dgm:presLayoutVars>
      </dgm:prSet>
      <dgm:spPr/>
      <dgm:t>
        <a:bodyPr/>
        <a:lstStyle/>
        <a:p>
          <a:endParaRPr lang="en-US"/>
        </a:p>
      </dgm:t>
    </dgm:pt>
    <dgm:pt modelId="{A29ACD34-DE38-4E0D-88B3-4097286FA590}" type="pres">
      <dgm:prSet presAssocID="{74EB3DB2-D0F3-4ECA-9A6A-DD9FBF9081F1}" presName="rootConnector1" presStyleLbl="node1" presStyleIdx="0" presStyleCnt="0"/>
      <dgm:spPr/>
      <dgm:t>
        <a:bodyPr/>
        <a:lstStyle/>
        <a:p>
          <a:endParaRPr lang="en-US"/>
        </a:p>
      </dgm:t>
    </dgm:pt>
    <dgm:pt modelId="{3E798F35-BA9A-4CFA-B1D3-B979B73CE9EF}" type="pres">
      <dgm:prSet presAssocID="{74EB3DB2-D0F3-4ECA-9A6A-DD9FBF9081F1}" presName="hierChild2" presStyleCnt="0"/>
      <dgm:spPr/>
    </dgm:pt>
    <dgm:pt modelId="{60E22182-D626-43CF-94E1-B80B6C04C08C}" type="pres">
      <dgm:prSet presAssocID="{C3900567-1DDE-4E41-82F9-F35DF53A5592}" presName="Name37" presStyleLbl="parChTrans1D2" presStyleIdx="0" presStyleCnt="2"/>
      <dgm:spPr/>
      <dgm:t>
        <a:bodyPr/>
        <a:lstStyle/>
        <a:p>
          <a:endParaRPr lang="en-US"/>
        </a:p>
      </dgm:t>
    </dgm:pt>
    <dgm:pt modelId="{43162D5A-05B0-4823-B7D6-F74DA191ED21}" type="pres">
      <dgm:prSet presAssocID="{DA5CF91E-0F57-4B0E-BB06-151DB023D22D}" presName="hierRoot2" presStyleCnt="0">
        <dgm:presLayoutVars>
          <dgm:hierBranch val="init"/>
        </dgm:presLayoutVars>
      </dgm:prSet>
      <dgm:spPr/>
    </dgm:pt>
    <dgm:pt modelId="{D72FDC3A-9F91-44AA-A01A-2745127CF400}" type="pres">
      <dgm:prSet presAssocID="{DA5CF91E-0F57-4B0E-BB06-151DB023D22D}" presName="rootComposite" presStyleCnt="0"/>
      <dgm:spPr/>
    </dgm:pt>
    <dgm:pt modelId="{9A99017B-4688-4A12-988D-ABB508481464}" type="pres">
      <dgm:prSet presAssocID="{DA5CF91E-0F57-4B0E-BB06-151DB023D22D}" presName="rootText" presStyleLbl="node2" presStyleIdx="0" presStyleCnt="2" custScaleX="100000" custScaleY="199979">
        <dgm:presLayoutVars>
          <dgm:chPref val="3"/>
        </dgm:presLayoutVars>
      </dgm:prSet>
      <dgm:spPr/>
      <dgm:t>
        <a:bodyPr/>
        <a:lstStyle/>
        <a:p>
          <a:endParaRPr lang="en-US"/>
        </a:p>
      </dgm:t>
    </dgm:pt>
    <dgm:pt modelId="{CDB4D481-707D-4141-9462-DDDB40733178}" type="pres">
      <dgm:prSet presAssocID="{DA5CF91E-0F57-4B0E-BB06-151DB023D22D}" presName="rootConnector" presStyleLbl="node2" presStyleIdx="0" presStyleCnt="2"/>
      <dgm:spPr/>
      <dgm:t>
        <a:bodyPr/>
        <a:lstStyle/>
        <a:p>
          <a:endParaRPr lang="en-US"/>
        </a:p>
      </dgm:t>
    </dgm:pt>
    <dgm:pt modelId="{BFECC68B-489C-4AC4-A936-0EF72B9A7FD9}" type="pres">
      <dgm:prSet presAssocID="{DA5CF91E-0F57-4B0E-BB06-151DB023D22D}" presName="hierChild4" presStyleCnt="0"/>
      <dgm:spPr/>
    </dgm:pt>
    <dgm:pt modelId="{957B09DD-33AF-4EA1-98AD-8DCCE9D66ADC}" type="pres">
      <dgm:prSet presAssocID="{DA5CF91E-0F57-4B0E-BB06-151DB023D22D}" presName="hierChild5" presStyleCnt="0"/>
      <dgm:spPr/>
    </dgm:pt>
    <dgm:pt modelId="{0620C5C6-4763-4F3D-84B2-D10095994742}" type="pres">
      <dgm:prSet presAssocID="{B0B513A5-D75C-4CE7-9BEF-7B178E307198}" presName="Name37" presStyleLbl="parChTrans1D2" presStyleIdx="1" presStyleCnt="2"/>
      <dgm:spPr/>
      <dgm:t>
        <a:bodyPr/>
        <a:lstStyle/>
        <a:p>
          <a:endParaRPr lang="en-US"/>
        </a:p>
      </dgm:t>
    </dgm:pt>
    <dgm:pt modelId="{258CA0A7-989B-40C7-AC24-2A2CED49074C}" type="pres">
      <dgm:prSet presAssocID="{9B768AD4-317F-45A8-9546-EE5B72E58E8B}" presName="hierRoot2" presStyleCnt="0">
        <dgm:presLayoutVars>
          <dgm:hierBranch val="init"/>
        </dgm:presLayoutVars>
      </dgm:prSet>
      <dgm:spPr/>
    </dgm:pt>
    <dgm:pt modelId="{7D6D8C67-0CE8-4F47-B877-C7DCC6DF099C}" type="pres">
      <dgm:prSet presAssocID="{9B768AD4-317F-45A8-9546-EE5B72E58E8B}" presName="rootComposite" presStyleCnt="0"/>
      <dgm:spPr/>
    </dgm:pt>
    <dgm:pt modelId="{1B2791FE-2410-4653-8F5E-92A60C036FAB}" type="pres">
      <dgm:prSet presAssocID="{9B768AD4-317F-45A8-9546-EE5B72E58E8B}" presName="rootText" presStyleLbl="node2" presStyleIdx="1" presStyleCnt="2" custScaleY="199979">
        <dgm:presLayoutVars>
          <dgm:chPref val="3"/>
        </dgm:presLayoutVars>
      </dgm:prSet>
      <dgm:spPr/>
      <dgm:t>
        <a:bodyPr/>
        <a:lstStyle/>
        <a:p>
          <a:endParaRPr lang="en-US"/>
        </a:p>
      </dgm:t>
    </dgm:pt>
    <dgm:pt modelId="{B92A90A4-36AE-4842-B75A-187FEF373968}" type="pres">
      <dgm:prSet presAssocID="{9B768AD4-317F-45A8-9546-EE5B72E58E8B}" presName="rootConnector" presStyleLbl="node2" presStyleIdx="1" presStyleCnt="2"/>
      <dgm:spPr/>
      <dgm:t>
        <a:bodyPr/>
        <a:lstStyle/>
        <a:p>
          <a:endParaRPr lang="en-US"/>
        </a:p>
      </dgm:t>
    </dgm:pt>
    <dgm:pt modelId="{2FCA05BE-D149-4E73-AA4B-FCA86FE9C6B7}" type="pres">
      <dgm:prSet presAssocID="{9B768AD4-317F-45A8-9546-EE5B72E58E8B}" presName="hierChild4" presStyleCnt="0"/>
      <dgm:spPr/>
    </dgm:pt>
    <dgm:pt modelId="{1E45B8C1-F808-499D-A923-BE543237638D}" type="pres">
      <dgm:prSet presAssocID="{9B768AD4-317F-45A8-9546-EE5B72E58E8B}" presName="hierChild5" presStyleCnt="0"/>
      <dgm:spPr/>
    </dgm:pt>
    <dgm:pt modelId="{A8F1D3C5-4132-49D9-A5C9-DCADC523EA8C}" type="pres">
      <dgm:prSet presAssocID="{74EB3DB2-D0F3-4ECA-9A6A-DD9FBF9081F1}" presName="hierChild3" presStyleCnt="0"/>
      <dgm:spPr/>
    </dgm:pt>
  </dgm:ptLst>
  <dgm:cxnLst>
    <dgm:cxn modelId="{F0B3E1C9-668C-49BD-964E-E9F29BCE2A32}" type="presOf" srcId="{74EB3DB2-D0F3-4ECA-9A6A-DD9FBF9081F1}" destId="{68F37E67-E40A-4CBF-BDE3-F287E3405FBA}" srcOrd="0" destOrd="0" presId="urn:microsoft.com/office/officeart/2005/8/layout/orgChart1"/>
    <dgm:cxn modelId="{31ABEE23-D34F-4646-8645-80AE225000AA}" type="presOf" srcId="{9B768AD4-317F-45A8-9546-EE5B72E58E8B}" destId="{1B2791FE-2410-4653-8F5E-92A60C036FAB}" srcOrd="0" destOrd="0" presId="urn:microsoft.com/office/officeart/2005/8/layout/orgChart1"/>
    <dgm:cxn modelId="{3BE26F9D-DD15-480E-B7CB-4580AB567FB9}" type="presOf" srcId="{B0B513A5-D75C-4CE7-9BEF-7B178E307198}" destId="{0620C5C6-4763-4F3D-84B2-D10095994742}" srcOrd="0" destOrd="0" presId="urn:microsoft.com/office/officeart/2005/8/layout/orgChart1"/>
    <dgm:cxn modelId="{109C0B71-C604-44C5-AC1A-CE628E9B62A3}" type="presOf" srcId="{DA5CF91E-0F57-4B0E-BB06-151DB023D22D}" destId="{CDB4D481-707D-4141-9462-DDDB40733178}" srcOrd="1" destOrd="0" presId="urn:microsoft.com/office/officeart/2005/8/layout/orgChart1"/>
    <dgm:cxn modelId="{05DF6D4B-CC3D-4326-A940-29E910D3DD6A}" srcId="{74EB3DB2-D0F3-4ECA-9A6A-DD9FBF9081F1}" destId="{9B768AD4-317F-45A8-9546-EE5B72E58E8B}" srcOrd="1" destOrd="0" parTransId="{B0B513A5-D75C-4CE7-9BEF-7B178E307198}" sibTransId="{0AA75A27-7E0E-41A8-9E48-2E5D8026C945}"/>
    <dgm:cxn modelId="{A69EEA05-A29B-4CB5-86C3-EE5998B75C45}" type="presOf" srcId="{74EB3DB2-D0F3-4ECA-9A6A-DD9FBF9081F1}" destId="{A29ACD34-DE38-4E0D-88B3-4097286FA590}" srcOrd="1" destOrd="0" presId="urn:microsoft.com/office/officeart/2005/8/layout/orgChart1"/>
    <dgm:cxn modelId="{57A28431-AC78-44F3-B5C0-FF418E3031D8}" type="presOf" srcId="{C3900567-1DDE-4E41-82F9-F35DF53A5592}" destId="{60E22182-D626-43CF-94E1-B80B6C04C08C}" srcOrd="0" destOrd="0" presId="urn:microsoft.com/office/officeart/2005/8/layout/orgChart1"/>
    <dgm:cxn modelId="{D8852CFD-778E-4161-8170-285556D8A62D}" srcId="{74EB3DB2-D0F3-4ECA-9A6A-DD9FBF9081F1}" destId="{DA5CF91E-0F57-4B0E-BB06-151DB023D22D}" srcOrd="0" destOrd="0" parTransId="{C3900567-1DDE-4E41-82F9-F35DF53A5592}" sibTransId="{01B2E2A0-E5F6-4BEC-B898-DCAF3862999E}"/>
    <dgm:cxn modelId="{30286855-7E38-492A-B745-D52990F1220E}" srcId="{6FC39A4B-97D6-4EAE-80AD-D4ED5C56C587}" destId="{74EB3DB2-D0F3-4ECA-9A6A-DD9FBF9081F1}" srcOrd="0" destOrd="0" parTransId="{078520F5-99B3-43BD-A2D9-3BBFFE2CABCB}" sibTransId="{41F099B9-34DC-40A3-BC4D-E1170917C5DA}"/>
    <dgm:cxn modelId="{1E99615A-5C02-4B74-B539-74F82FF7EA95}" type="presOf" srcId="{DA5CF91E-0F57-4B0E-BB06-151DB023D22D}" destId="{9A99017B-4688-4A12-988D-ABB508481464}" srcOrd="0" destOrd="0" presId="urn:microsoft.com/office/officeart/2005/8/layout/orgChart1"/>
    <dgm:cxn modelId="{BC02E7AF-18E8-40C8-9036-1B5DDC6C7712}" type="presOf" srcId="{6FC39A4B-97D6-4EAE-80AD-D4ED5C56C587}" destId="{8386B07E-D51B-4306-B1D2-635CD290FF45}" srcOrd="0" destOrd="0" presId="urn:microsoft.com/office/officeart/2005/8/layout/orgChart1"/>
    <dgm:cxn modelId="{E59FDDC7-9819-4C9A-8912-DA11FD763C5C}" type="presOf" srcId="{9B768AD4-317F-45A8-9546-EE5B72E58E8B}" destId="{B92A90A4-36AE-4842-B75A-187FEF373968}" srcOrd="1" destOrd="0" presId="urn:microsoft.com/office/officeart/2005/8/layout/orgChart1"/>
    <dgm:cxn modelId="{3EFF292B-4FF7-4A0A-8016-9C2A30CAC1A6}" type="presParOf" srcId="{8386B07E-D51B-4306-B1D2-635CD290FF45}" destId="{F1DEBB52-CCA1-45C8-BA0F-55AC64EDFE93}" srcOrd="0" destOrd="0" presId="urn:microsoft.com/office/officeart/2005/8/layout/orgChart1"/>
    <dgm:cxn modelId="{59C3ED00-BFB8-477C-A556-8B8A6F802D1A}" type="presParOf" srcId="{F1DEBB52-CCA1-45C8-BA0F-55AC64EDFE93}" destId="{0DEB04DF-0AB2-4FDE-9395-A057C76449B5}" srcOrd="0" destOrd="0" presId="urn:microsoft.com/office/officeart/2005/8/layout/orgChart1"/>
    <dgm:cxn modelId="{DD8F4B74-F53E-40AB-ACC2-9404B5DF02AF}" type="presParOf" srcId="{0DEB04DF-0AB2-4FDE-9395-A057C76449B5}" destId="{68F37E67-E40A-4CBF-BDE3-F287E3405FBA}" srcOrd="0" destOrd="0" presId="urn:microsoft.com/office/officeart/2005/8/layout/orgChart1"/>
    <dgm:cxn modelId="{A01C55DE-1152-41E4-B4C3-BB39B9A05631}" type="presParOf" srcId="{0DEB04DF-0AB2-4FDE-9395-A057C76449B5}" destId="{A29ACD34-DE38-4E0D-88B3-4097286FA590}" srcOrd="1" destOrd="0" presId="urn:microsoft.com/office/officeart/2005/8/layout/orgChart1"/>
    <dgm:cxn modelId="{990B7D77-7296-442E-9FEE-DABFD64D67D3}" type="presParOf" srcId="{F1DEBB52-CCA1-45C8-BA0F-55AC64EDFE93}" destId="{3E798F35-BA9A-4CFA-B1D3-B979B73CE9EF}" srcOrd="1" destOrd="0" presId="urn:microsoft.com/office/officeart/2005/8/layout/orgChart1"/>
    <dgm:cxn modelId="{E513E42D-2C03-40F1-88D9-B2EEC5EA2474}" type="presParOf" srcId="{3E798F35-BA9A-4CFA-B1D3-B979B73CE9EF}" destId="{60E22182-D626-43CF-94E1-B80B6C04C08C}" srcOrd="0" destOrd="0" presId="urn:microsoft.com/office/officeart/2005/8/layout/orgChart1"/>
    <dgm:cxn modelId="{13F92CA5-394D-42BD-861D-E6F50475504D}" type="presParOf" srcId="{3E798F35-BA9A-4CFA-B1D3-B979B73CE9EF}" destId="{43162D5A-05B0-4823-B7D6-F74DA191ED21}" srcOrd="1" destOrd="0" presId="urn:microsoft.com/office/officeart/2005/8/layout/orgChart1"/>
    <dgm:cxn modelId="{CECC1615-0C35-42C9-8BDC-1A3A8E785CF4}" type="presParOf" srcId="{43162D5A-05B0-4823-B7D6-F74DA191ED21}" destId="{D72FDC3A-9F91-44AA-A01A-2745127CF400}" srcOrd="0" destOrd="0" presId="urn:microsoft.com/office/officeart/2005/8/layout/orgChart1"/>
    <dgm:cxn modelId="{531CD0C3-E8B9-4124-BA11-D5A09A29A7D3}" type="presParOf" srcId="{D72FDC3A-9F91-44AA-A01A-2745127CF400}" destId="{9A99017B-4688-4A12-988D-ABB508481464}" srcOrd="0" destOrd="0" presId="urn:microsoft.com/office/officeart/2005/8/layout/orgChart1"/>
    <dgm:cxn modelId="{57331105-C3DD-4716-A86E-2AFE8DAE3E10}" type="presParOf" srcId="{D72FDC3A-9F91-44AA-A01A-2745127CF400}" destId="{CDB4D481-707D-4141-9462-DDDB40733178}" srcOrd="1" destOrd="0" presId="urn:microsoft.com/office/officeart/2005/8/layout/orgChart1"/>
    <dgm:cxn modelId="{ABB7C105-7151-4899-83AE-9FF42D5BF023}" type="presParOf" srcId="{43162D5A-05B0-4823-B7D6-F74DA191ED21}" destId="{BFECC68B-489C-4AC4-A936-0EF72B9A7FD9}" srcOrd="1" destOrd="0" presId="urn:microsoft.com/office/officeart/2005/8/layout/orgChart1"/>
    <dgm:cxn modelId="{D36508D0-2F15-4D77-8D9D-01B003D2C65F}" type="presParOf" srcId="{43162D5A-05B0-4823-B7D6-F74DA191ED21}" destId="{957B09DD-33AF-4EA1-98AD-8DCCE9D66ADC}" srcOrd="2" destOrd="0" presId="urn:microsoft.com/office/officeart/2005/8/layout/orgChart1"/>
    <dgm:cxn modelId="{E9F64093-EBBF-4BCF-92F8-D384A06BA874}" type="presParOf" srcId="{3E798F35-BA9A-4CFA-B1D3-B979B73CE9EF}" destId="{0620C5C6-4763-4F3D-84B2-D10095994742}" srcOrd="2" destOrd="0" presId="urn:microsoft.com/office/officeart/2005/8/layout/orgChart1"/>
    <dgm:cxn modelId="{385E5B75-51FE-4C90-9B52-6D7FC7C7B4CF}" type="presParOf" srcId="{3E798F35-BA9A-4CFA-B1D3-B979B73CE9EF}" destId="{258CA0A7-989B-40C7-AC24-2A2CED49074C}" srcOrd="3" destOrd="0" presId="urn:microsoft.com/office/officeart/2005/8/layout/orgChart1"/>
    <dgm:cxn modelId="{4D460F9B-D733-4084-92F6-A78B95037465}" type="presParOf" srcId="{258CA0A7-989B-40C7-AC24-2A2CED49074C}" destId="{7D6D8C67-0CE8-4F47-B877-C7DCC6DF099C}" srcOrd="0" destOrd="0" presId="urn:microsoft.com/office/officeart/2005/8/layout/orgChart1"/>
    <dgm:cxn modelId="{E6CD4721-1D77-4BCD-BFD9-DD2ACAA3EFCF}" type="presParOf" srcId="{7D6D8C67-0CE8-4F47-B877-C7DCC6DF099C}" destId="{1B2791FE-2410-4653-8F5E-92A60C036FAB}" srcOrd="0" destOrd="0" presId="urn:microsoft.com/office/officeart/2005/8/layout/orgChart1"/>
    <dgm:cxn modelId="{CB4A3847-BC97-4134-B549-1B88AF67B1C1}" type="presParOf" srcId="{7D6D8C67-0CE8-4F47-B877-C7DCC6DF099C}" destId="{B92A90A4-36AE-4842-B75A-187FEF373968}" srcOrd="1" destOrd="0" presId="urn:microsoft.com/office/officeart/2005/8/layout/orgChart1"/>
    <dgm:cxn modelId="{F65EC63A-7DD2-4C0F-8073-1AF4870A675D}" type="presParOf" srcId="{258CA0A7-989B-40C7-AC24-2A2CED49074C}" destId="{2FCA05BE-D149-4E73-AA4B-FCA86FE9C6B7}" srcOrd="1" destOrd="0" presId="urn:microsoft.com/office/officeart/2005/8/layout/orgChart1"/>
    <dgm:cxn modelId="{32FD0D46-72A2-4866-B2DF-03F34FD9E7BA}" type="presParOf" srcId="{258CA0A7-989B-40C7-AC24-2A2CED49074C}" destId="{1E45B8C1-F808-499D-A923-BE543237638D}" srcOrd="2" destOrd="0" presId="urn:microsoft.com/office/officeart/2005/8/layout/orgChart1"/>
    <dgm:cxn modelId="{8D557A80-C7A1-489D-AD19-8C3B56B533AB}" type="presParOf" srcId="{F1DEBB52-CCA1-45C8-BA0F-55AC64EDFE93}" destId="{A8F1D3C5-4132-49D9-A5C9-DCADC523EA8C}" srcOrd="2" destOrd="0" presId="urn:microsoft.com/office/officeart/2005/8/layout/orgChart1"/>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35AC66C-57FD-4A12-8309-3B8BE34983D4}">
      <dsp:nvSpPr>
        <dsp:cNvPr id="0" name=""/>
        <dsp:cNvSpPr/>
      </dsp:nvSpPr>
      <dsp:spPr>
        <a:xfrm>
          <a:off x="3809999" y="2002017"/>
          <a:ext cx="325724" cy="741084"/>
        </a:xfrm>
        <a:custGeom>
          <a:avLst/>
          <a:gdLst/>
          <a:ahLst/>
          <a:cxnLst/>
          <a:rect l="0" t="0" r="0" b="0"/>
          <a:pathLst>
            <a:path>
              <a:moveTo>
                <a:pt x="0" y="0"/>
              </a:moveTo>
              <a:lnTo>
                <a:pt x="0" y="741084"/>
              </a:lnTo>
              <a:lnTo>
                <a:pt x="325724" y="741084"/>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BB38002-2A63-4DEA-902E-4700244EF4F4}">
      <dsp:nvSpPr>
        <dsp:cNvPr id="0" name=""/>
        <dsp:cNvSpPr/>
      </dsp:nvSpPr>
      <dsp:spPr>
        <a:xfrm>
          <a:off x="3484275" y="2002017"/>
          <a:ext cx="325724" cy="741084"/>
        </a:xfrm>
        <a:custGeom>
          <a:avLst/>
          <a:gdLst/>
          <a:ahLst/>
          <a:cxnLst/>
          <a:rect l="0" t="0" r="0" b="0"/>
          <a:pathLst>
            <a:path>
              <a:moveTo>
                <a:pt x="325724" y="0"/>
              </a:moveTo>
              <a:lnTo>
                <a:pt x="325724" y="741084"/>
              </a:lnTo>
              <a:lnTo>
                <a:pt x="0" y="741084"/>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438E2B8-8278-4979-9F44-550EF0729BAF}">
      <dsp:nvSpPr>
        <dsp:cNvPr id="0" name=""/>
        <dsp:cNvSpPr/>
      </dsp:nvSpPr>
      <dsp:spPr>
        <a:xfrm>
          <a:off x="3809999" y="2002017"/>
          <a:ext cx="2065340" cy="2112880"/>
        </a:xfrm>
        <a:custGeom>
          <a:avLst/>
          <a:gdLst/>
          <a:ahLst/>
          <a:cxnLst/>
          <a:rect l="0" t="0" r="0" b="0"/>
          <a:pathLst>
            <a:path>
              <a:moveTo>
                <a:pt x="0" y="0"/>
              </a:moveTo>
              <a:lnTo>
                <a:pt x="0" y="1787156"/>
              </a:lnTo>
              <a:lnTo>
                <a:pt x="2065340" y="1787156"/>
              </a:lnTo>
              <a:lnTo>
                <a:pt x="2065340" y="211288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ABABC1C-204A-467C-847B-36E868FF9C42}">
      <dsp:nvSpPr>
        <dsp:cNvPr id="0" name=""/>
        <dsp:cNvSpPr/>
      </dsp:nvSpPr>
      <dsp:spPr>
        <a:xfrm>
          <a:off x="1744659" y="2002017"/>
          <a:ext cx="2065340" cy="2112880"/>
        </a:xfrm>
        <a:custGeom>
          <a:avLst/>
          <a:gdLst/>
          <a:ahLst/>
          <a:cxnLst/>
          <a:rect l="0" t="0" r="0" b="0"/>
          <a:pathLst>
            <a:path>
              <a:moveTo>
                <a:pt x="2065340" y="0"/>
              </a:moveTo>
              <a:lnTo>
                <a:pt x="2065340" y="1787156"/>
              </a:lnTo>
              <a:lnTo>
                <a:pt x="0" y="1787156"/>
              </a:lnTo>
              <a:lnTo>
                <a:pt x="0" y="211288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7BFC1C9-3D68-4AF1-960C-2B6C9BBD4B65}">
      <dsp:nvSpPr>
        <dsp:cNvPr id="0" name=""/>
        <dsp:cNvSpPr/>
      </dsp:nvSpPr>
      <dsp:spPr>
        <a:xfrm>
          <a:off x="152395" y="450949"/>
          <a:ext cx="7315209" cy="1551068"/>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en-US" sz="3600" kern="1200" dirty="0" smtClean="0"/>
            <a:t>AVANTAGES ÉCONOMIQUES DES CÔTES</a:t>
          </a:r>
          <a:endParaRPr lang="en-US" sz="3600" kern="1200" dirty="0"/>
        </a:p>
      </dsp:txBody>
      <dsp:txXfrm>
        <a:off x="152395" y="450949"/>
        <a:ext cx="7315209" cy="1551068"/>
      </dsp:txXfrm>
    </dsp:sp>
    <dsp:sp modelId="{22394ADF-DEBA-46C2-8B7E-AB42F67183AF}">
      <dsp:nvSpPr>
        <dsp:cNvPr id="0" name=""/>
        <dsp:cNvSpPr/>
      </dsp:nvSpPr>
      <dsp:spPr>
        <a:xfrm>
          <a:off x="5043" y="4114897"/>
          <a:ext cx="3479231" cy="1551068"/>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465138" lvl="0" indent="-349250" algn="l" defTabSz="889000">
            <a:lnSpc>
              <a:spcPct val="90000"/>
            </a:lnSpc>
            <a:spcBef>
              <a:spcPct val="0"/>
            </a:spcBef>
            <a:spcAft>
              <a:spcPct val="35000"/>
            </a:spcAft>
          </a:pPr>
          <a:r>
            <a:rPr lang="fr-FR" sz="2000" b="0" kern="1200" noProof="0" dirty="0" smtClean="0"/>
            <a:t>  - L’ industrie de la pêche </a:t>
          </a:r>
        </a:p>
        <a:p>
          <a:pPr marL="465138" lvl="0" indent="-349250" algn="l" defTabSz="889000">
            <a:lnSpc>
              <a:spcPct val="90000"/>
            </a:lnSpc>
            <a:spcBef>
              <a:spcPct val="0"/>
            </a:spcBef>
            <a:spcAft>
              <a:spcPct val="35000"/>
            </a:spcAft>
          </a:pPr>
          <a:r>
            <a:rPr lang="fr-FR" sz="2000" b="0" kern="1200" noProof="0" dirty="0" smtClean="0"/>
            <a:t>  - L’ industrie du transport maritime côtier </a:t>
          </a:r>
        </a:p>
        <a:p>
          <a:pPr marL="465138" lvl="0" indent="-349250" algn="l" defTabSz="889000">
            <a:lnSpc>
              <a:spcPct val="90000"/>
            </a:lnSpc>
            <a:spcBef>
              <a:spcPct val="0"/>
            </a:spcBef>
            <a:spcAft>
              <a:spcPct val="35000"/>
            </a:spcAft>
          </a:pPr>
          <a:r>
            <a:rPr lang="fr-FR" sz="2000" b="0" kern="1200" noProof="0" dirty="0" smtClean="0"/>
            <a:t>  - Le tourisme côtier</a:t>
          </a:r>
        </a:p>
      </dsp:txBody>
      <dsp:txXfrm>
        <a:off x="5043" y="4114897"/>
        <a:ext cx="3479231" cy="1551068"/>
      </dsp:txXfrm>
    </dsp:sp>
    <dsp:sp modelId="{C753269A-A1E9-4EC8-8663-43BF3DA436B8}">
      <dsp:nvSpPr>
        <dsp:cNvPr id="0" name=""/>
        <dsp:cNvSpPr/>
      </dsp:nvSpPr>
      <dsp:spPr>
        <a:xfrm>
          <a:off x="4135724" y="4114897"/>
          <a:ext cx="3479231" cy="1551068"/>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465138" lvl="0" indent="-290513" algn="l" defTabSz="889000">
            <a:lnSpc>
              <a:spcPct val="90000"/>
            </a:lnSpc>
            <a:spcBef>
              <a:spcPct val="0"/>
            </a:spcBef>
            <a:spcAft>
              <a:spcPct val="35000"/>
            </a:spcAft>
          </a:pPr>
          <a:r>
            <a:rPr lang="fr-FR" sz="2000" b="1" kern="1200" noProof="0" dirty="0" smtClean="0"/>
            <a:t>  - </a:t>
          </a:r>
          <a:r>
            <a:rPr lang="fr-FR" sz="2000" b="0" kern="1200" noProof="0" dirty="0" smtClean="0"/>
            <a:t>Le control de l’érosion</a:t>
          </a:r>
        </a:p>
        <a:p>
          <a:pPr marL="465138" lvl="0" indent="-290513" algn="l" defTabSz="889000">
            <a:lnSpc>
              <a:spcPct val="90000"/>
            </a:lnSpc>
            <a:spcBef>
              <a:spcPct val="0"/>
            </a:spcBef>
            <a:spcAft>
              <a:spcPct val="35000"/>
            </a:spcAft>
          </a:pPr>
          <a:r>
            <a:rPr lang="fr-FR" sz="2000" b="0" kern="1200" noProof="0" dirty="0" smtClean="0"/>
            <a:t>  - L’ assimilation des déchets</a:t>
          </a:r>
        </a:p>
        <a:p>
          <a:pPr marL="465138" lvl="0" indent="-290513" algn="l" defTabSz="889000">
            <a:lnSpc>
              <a:spcPct val="90000"/>
            </a:lnSpc>
            <a:spcBef>
              <a:spcPct val="0"/>
            </a:spcBef>
            <a:spcAft>
              <a:spcPct val="35000"/>
            </a:spcAft>
          </a:pPr>
          <a:r>
            <a:rPr lang="fr-FR" sz="2000" b="0" kern="1200" noProof="0" dirty="0" smtClean="0"/>
            <a:t>  - Le recyclage</a:t>
          </a:r>
          <a:endParaRPr lang="fr-FR" sz="2000" b="0" kern="1200" noProof="0" dirty="0"/>
        </a:p>
      </dsp:txBody>
      <dsp:txXfrm>
        <a:off x="4135724" y="4114897"/>
        <a:ext cx="3479231" cy="1551068"/>
      </dsp:txXfrm>
    </dsp:sp>
    <dsp:sp modelId="{3AF2AACD-DEB6-46A3-9284-9BAFCC66CEB0}">
      <dsp:nvSpPr>
        <dsp:cNvPr id="0" name=""/>
        <dsp:cNvSpPr/>
      </dsp:nvSpPr>
      <dsp:spPr>
        <a:xfrm>
          <a:off x="382139" y="2400153"/>
          <a:ext cx="3102136" cy="685897"/>
        </a:xfrm>
        <a:prstGeom prst="rect">
          <a:avLst/>
        </a:prstGeom>
        <a:solidFill>
          <a:schemeClr val="accent6">
            <a:hueOff val="0"/>
            <a:satOff val="0"/>
            <a:lumOff val="0"/>
            <a:alphaOff val="0"/>
          </a:schemeClr>
        </a:solidFill>
        <a:ln w="25400" cap="flat" cmpd="sng" algn="ctr">
          <a:solidFill>
            <a:schemeClr val="l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lvl="0" algn="ctr" defTabSz="2000250">
            <a:lnSpc>
              <a:spcPct val="90000"/>
            </a:lnSpc>
            <a:spcBef>
              <a:spcPct val="0"/>
            </a:spcBef>
            <a:spcAft>
              <a:spcPct val="35000"/>
            </a:spcAft>
          </a:pPr>
          <a:r>
            <a:rPr lang="en-US" sz="4500" kern="1200" dirty="0" smtClean="0"/>
            <a:t>DIRECTS</a:t>
          </a:r>
          <a:endParaRPr lang="en-US" sz="4500" kern="1200" dirty="0"/>
        </a:p>
      </dsp:txBody>
      <dsp:txXfrm>
        <a:off x="382139" y="2400153"/>
        <a:ext cx="3102136" cy="685897"/>
      </dsp:txXfrm>
    </dsp:sp>
    <dsp:sp modelId="{EEFE4E23-BE1E-4337-9C27-99903973DBC5}">
      <dsp:nvSpPr>
        <dsp:cNvPr id="0" name=""/>
        <dsp:cNvSpPr/>
      </dsp:nvSpPr>
      <dsp:spPr>
        <a:xfrm>
          <a:off x="4135724" y="2400153"/>
          <a:ext cx="3102136" cy="685897"/>
        </a:xfrm>
        <a:prstGeom prst="rect">
          <a:avLst/>
        </a:prstGeom>
        <a:solidFill>
          <a:schemeClr val="accent6">
            <a:hueOff val="0"/>
            <a:satOff val="0"/>
            <a:lumOff val="0"/>
            <a:alphaOff val="0"/>
          </a:schemeClr>
        </a:solidFill>
        <a:ln w="25400" cap="flat" cmpd="sng" algn="ctr">
          <a:solidFill>
            <a:schemeClr val="l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lvl="0" algn="ctr" defTabSz="2000250">
            <a:lnSpc>
              <a:spcPct val="90000"/>
            </a:lnSpc>
            <a:spcBef>
              <a:spcPct val="0"/>
            </a:spcBef>
            <a:spcAft>
              <a:spcPct val="35000"/>
            </a:spcAft>
          </a:pPr>
          <a:r>
            <a:rPr lang="en-US" sz="4500" kern="1200" dirty="0" smtClean="0"/>
            <a:t>INDIRECTS</a:t>
          </a:r>
          <a:endParaRPr lang="en-US" sz="4500" kern="1200" dirty="0"/>
        </a:p>
      </dsp:txBody>
      <dsp:txXfrm>
        <a:off x="4135724" y="2400153"/>
        <a:ext cx="3102136" cy="685897"/>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6ABE8A9F-C895-4E2F-A816-46047AD4447F}" type="datetimeFigureOut">
              <a:rPr lang="en-US" smtClean="0"/>
              <a:t>2/3/2012</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F6E6C6E4-20A9-40B4-95A3-EBD4C8505E87}"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A75D291C-841E-4962-84B5-41D44388AB89}" type="datetimeFigureOut">
              <a:rPr lang="en-US" smtClean="0"/>
              <a:pPr/>
              <a:t>2/3/2012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AFF74426-02B9-4C2D-8165-1FEDA5BE4AB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fr-FR" i="1" dirty="0" smtClean="0"/>
              <a:t>Il y a plusieurs définitions d'une zone côtière :</a:t>
            </a:r>
            <a:endParaRPr lang="en-US" i="1" dirty="0" smtClean="0"/>
          </a:p>
          <a:p>
            <a:pPr algn="just"/>
            <a:r>
              <a:rPr lang="en-US" i="1" dirty="0" smtClean="0"/>
              <a:t>-    </a:t>
            </a:r>
            <a:r>
              <a:rPr lang="fr-FR" i="1" dirty="0" smtClean="0"/>
              <a:t>Un des définitions est l'interaction entre les systèmes terrestres et marins </a:t>
            </a:r>
          </a:p>
          <a:p>
            <a:pPr lvl="0" algn="just">
              <a:buFontTx/>
              <a:buChar char="-"/>
            </a:pPr>
            <a:r>
              <a:rPr lang="fr-FR" i="1" dirty="0" smtClean="0"/>
              <a:t>    D'autres intègrent des systèmes de fluviaux qui sont connectés à une zone côtière, par des processus écologiques et physiques</a:t>
            </a:r>
            <a:endParaRPr lang="en-US" i="1" dirty="0" smtClean="0"/>
          </a:p>
          <a:p>
            <a:pPr lvl="0" algn="just">
              <a:buFontTx/>
              <a:buChar char="-"/>
            </a:pPr>
            <a:r>
              <a:rPr lang="en-US" i="1" dirty="0" smtClean="0"/>
              <a:t>    </a:t>
            </a:r>
            <a:r>
              <a:rPr lang="fr-FR" i="1" dirty="0" smtClean="0"/>
              <a:t>Alors que des définitions tiennent compte des besoins de gestion.</a:t>
            </a:r>
            <a:endParaRPr lang="en-US" i="1" dirty="0" smtClean="0"/>
          </a:p>
          <a:p>
            <a:endParaRPr lang="en-US" dirty="0"/>
          </a:p>
        </p:txBody>
      </p:sp>
      <p:sp>
        <p:nvSpPr>
          <p:cNvPr id="4" name="Slide Number Placeholder 3"/>
          <p:cNvSpPr>
            <a:spLocks noGrp="1"/>
          </p:cNvSpPr>
          <p:nvPr>
            <p:ph type="sldNum" sz="quarter" idx="10"/>
          </p:nvPr>
        </p:nvSpPr>
        <p:spPr/>
        <p:txBody>
          <a:bodyPr/>
          <a:lstStyle/>
          <a:p>
            <a:fld id="{F8DFE29A-44F3-493E-9CAA-D886B7074ED6}" type="slidenum">
              <a:rPr lang="en-US" smtClean="0"/>
              <a:pPr/>
              <a:t>2</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fr-FR" i="1" dirty="0" smtClean="0"/>
              <a:t>Il y a souvent une concentration d'activités dans la zone côtière qui a historiquement été établit de part pour son accessibilité, les ressources naturelles abondantes et les plaines côtières souvent adaptées à l'agriculture et le développement des infrastructures de transport. Les activités les plus récentes sont le tourisme et les loisirs. De se fait, les zone côtières ont connus de grande transformations dans plusieurs domaines.</a:t>
            </a:r>
            <a:endParaRPr lang="en-US" dirty="0" smtClean="0"/>
          </a:p>
          <a:p>
            <a:endParaRPr lang="en-US" dirty="0"/>
          </a:p>
        </p:txBody>
      </p:sp>
      <p:sp>
        <p:nvSpPr>
          <p:cNvPr id="4" name="Slide Number Placeholder 3"/>
          <p:cNvSpPr>
            <a:spLocks noGrp="1"/>
          </p:cNvSpPr>
          <p:nvPr>
            <p:ph type="sldNum" sz="quarter" idx="10"/>
          </p:nvPr>
        </p:nvSpPr>
        <p:spPr/>
        <p:txBody>
          <a:bodyPr/>
          <a:lstStyle/>
          <a:p>
            <a:fld id="{F8DFE29A-44F3-493E-9CAA-D886B7074ED6}" type="slidenum">
              <a:rPr lang="en-US" smtClean="0"/>
              <a:pPr/>
              <a:t>4</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latin typeface="Times New Roman" pitchFamily="18" charset="0"/>
                <a:cs typeface="Times New Roman" pitchFamily="18" charset="0"/>
              </a:rPr>
              <a:t> </a:t>
            </a:r>
          </a:p>
          <a:p>
            <a:endParaRPr lang="en-US" dirty="0"/>
          </a:p>
        </p:txBody>
      </p:sp>
      <p:sp>
        <p:nvSpPr>
          <p:cNvPr id="4" name="Slide Number Placeholder 3"/>
          <p:cNvSpPr>
            <a:spLocks noGrp="1"/>
          </p:cNvSpPr>
          <p:nvPr>
            <p:ph type="sldNum" sz="quarter" idx="10"/>
          </p:nvPr>
        </p:nvSpPr>
        <p:spPr/>
        <p:txBody>
          <a:bodyPr/>
          <a:lstStyle/>
          <a:p>
            <a:fld id="{F8DFE29A-44F3-493E-9CAA-D886B7074ED6}"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C9151F69-07DB-4CFA-997B-AAFE816683E9}" type="datetimeFigureOut">
              <a:rPr lang="en-US" smtClean="0"/>
              <a:pPr/>
              <a:t>2/3/2012</a:t>
            </a:fld>
            <a:endParaRPr lang="en-US"/>
          </a:p>
        </p:txBody>
      </p:sp>
      <p:sp>
        <p:nvSpPr>
          <p:cNvPr id="16" name="Slide Number Placeholder 15"/>
          <p:cNvSpPr>
            <a:spLocks noGrp="1"/>
          </p:cNvSpPr>
          <p:nvPr>
            <p:ph type="sldNum" sz="quarter" idx="11"/>
          </p:nvPr>
        </p:nvSpPr>
        <p:spPr/>
        <p:txBody>
          <a:bodyPr/>
          <a:lstStyle/>
          <a:p>
            <a:fld id="{4AAD5B87-A928-4A1C-9054-C2F1C2C93D68}" type="slidenum">
              <a:rPr lang="en-US" smtClean="0"/>
              <a:pPr/>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9151F69-07DB-4CFA-997B-AAFE816683E9}" type="datetimeFigureOut">
              <a:rPr lang="en-US" smtClean="0"/>
              <a:pPr/>
              <a:t>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AD5B87-A928-4A1C-9054-C2F1C2C93D6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9151F69-07DB-4CFA-997B-AAFE816683E9}" type="datetimeFigureOut">
              <a:rPr lang="en-US" smtClean="0"/>
              <a:pPr/>
              <a:t>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AD5B87-A928-4A1C-9054-C2F1C2C93D6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C9151F69-07DB-4CFA-997B-AAFE816683E9}" type="datetimeFigureOut">
              <a:rPr lang="en-US" smtClean="0"/>
              <a:pPr/>
              <a:t>2/3/2012</a:t>
            </a:fld>
            <a:endParaRPr lang="en-US"/>
          </a:p>
        </p:txBody>
      </p:sp>
      <p:sp>
        <p:nvSpPr>
          <p:cNvPr id="15" name="Slide Number Placeholder 14"/>
          <p:cNvSpPr>
            <a:spLocks noGrp="1"/>
          </p:cNvSpPr>
          <p:nvPr>
            <p:ph type="sldNum" sz="quarter" idx="15"/>
          </p:nvPr>
        </p:nvSpPr>
        <p:spPr/>
        <p:txBody>
          <a:bodyPr/>
          <a:lstStyle>
            <a:lvl1pPr algn="ctr">
              <a:defRPr/>
            </a:lvl1pPr>
          </a:lstStyle>
          <a:p>
            <a:fld id="{4AAD5B87-A928-4A1C-9054-C2F1C2C93D68}" type="slidenum">
              <a:rPr lang="en-US" smtClean="0"/>
              <a:pPr/>
              <a:t>‹#›</a:t>
            </a:fld>
            <a:endParaRPr lang="en-US"/>
          </a:p>
        </p:txBody>
      </p:sp>
      <p:sp>
        <p:nvSpPr>
          <p:cNvPr id="16" name="Footer Placeholder 15"/>
          <p:cNvSpPr>
            <a:spLocks noGrp="1"/>
          </p:cNvSpPr>
          <p:nvPr>
            <p:ph type="ftr" sz="quarter" idx="16"/>
          </p:nvPr>
        </p:nvSpPr>
        <p:spPr/>
        <p:txBody>
          <a:bodyPr/>
          <a:lstStyle/>
          <a:p>
            <a:endParaRPr lang="en-US"/>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9151F69-07DB-4CFA-997B-AAFE816683E9}" type="datetimeFigureOut">
              <a:rPr lang="en-US" smtClean="0"/>
              <a:pPr/>
              <a:t>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AD5B87-A928-4A1C-9054-C2F1C2C93D68}" type="slidenum">
              <a:rPr lang="en-US" smtClean="0"/>
              <a:pPr/>
              <a:t>‹#›</a:t>
            </a:fld>
            <a:endParaRPr 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9151F69-07DB-4CFA-997B-AAFE816683E9}" type="datetimeFigureOut">
              <a:rPr lang="en-US" smtClean="0"/>
              <a:pPr/>
              <a:t>2/3/2012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AD5B87-A928-4A1C-9054-C2F1C2C93D68}"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4AAD5B87-A928-4A1C-9054-C2F1C2C93D68}" type="slidenum">
              <a:rPr lang="en-US" smtClean="0"/>
              <a:pPr/>
              <a:t>‹#›</a:t>
            </a:fld>
            <a:endParaRPr lang="en-US"/>
          </a:p>
        </p:txBody>
      </p:sp>
      <p:sp>
        <p:nvSpPr>
          <p:cNvPr id="8" name="Footer Placeholder 7"/>
          <p:cNvSpPr>
            <a:spLocks noGrp="1"/>
          </p:cNvSpPr>
          <p:nvPr>
            <p:ph type="ftr" sz="quarter" idx="11"/>
          </p:nvPr>
        </p:nvSpPr>
        <p:spPr/>
        <p:txBody>
          <a:bodyPr/>
          <a:lstStyle/>
          <a:p>
            <a:endParaRPr lang="en-US"/>
          </a:p>
        </p:txBody>
      </p:sp>
      <p:sp>
        <p:nvSpPr>
          <p:cNvPr id="7" name="Date Placeholder 6"/>
          <p:cNvSpPr>
            <a:spLocks noGrp="1"/>
          </p:cNvSpPr>
          <p:nvPr>
            <p:ph type="dt" sz="half" idx="10"/>
          </p:nvPr>
        </p:nvSpPr>
        <p:spPr/>
        <p:txBody>
          <a:bodyPr/>
          <a:lstStyle/>
          <a:p>
            <a:fld id="{C9151F69-07DB-4CFA-997B-AAFE816683E9}" type="datetimeFigureOut">
              <a:rPr lang="en-US" smtClean="0"/>
              <a:pPr/>
              <a:t>2/3/2012</a:t>
            </a:fld>
            <a:endParaRPr lang="en-US"/>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9151F69-07DB-4CFA-997B-AAFE816683E9}" type="datetimeFigureOut">
              <a:rPr lang="en-US" smtClean="0"/>
              <a:pPr/>
              <a:t>2/3/2012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AAD5B87-A928-4A1C-9054-C2F1C2C93D68}"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9151F69-07DB-4CFA-997B-AAFE816683E9}" type="datetimeFigureOut">
              <a:rPr lang="en-US" smtClean="0"/>
              <a:pPr/>
              <a:t>2/3/2012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AAD5B87-A928-4A1C-9054-C2F1C2C93D6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C9151F69-07DB-4CFA-997B-AAFE816683E9}" type="datetimeFigureOut">
              <a:rPr lang="en-US" smtClean="0"/>
              <a:pPr/>
              <a:t>2/3/2012</a:t>
            </a:fld>
            <a:endParaRPr lang="en-US"/>
          </a:p>
        </p:txBody>
      </p:sp>
      <p:sp>
        <p:nvSpPr>
          <p:cNvPr id="9" name="Slide Number Placeholder 8"/>
          <p:cNvSpPr>
            <a:spLocks noGrp="1"/>
          </p:cNvSpPr>
          <p:nvPr>
            <p:ph type="sldNum" sz="quarter" idx="15"/>
          </p:nvPr>
        </p:nvSpPr>
        <p:spPr/>
        <p:txBody>
          <a:bodyPr/>
          <a:lstStyle/>
          <a:p>
            <a:fld id="{4AAD5B87-A928-4A1C-9054-C2F1C2C93D68}" type="slidenum">
              <a:rPr lang="en-US" smtClean="0"/>
              <a:pPr/>
              <a:t>‹#›</a:t>
            </a:fld>
            <a:endParaRPr lang="en-US"/>
          </a:p>
        </p:txBody>
      </p:sp>
      <p:sp>
        <p:nvSpPr>
          <p:cNvPr id="10" name="Footer Placeholder 9"/>
          <p:cNvSpPr>
            <a:spLocks noGrp="1"/>
          </p:cNvSpPr>
          <p:nvPr>
            <p:ph type="ftr" sz="quarter" idx="16"/>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C9151F69-07DB-4CFA-997B-AAFE816683E9}" type="datetimeFigureOut">
              <a:rPr lang="en-US" smtClean="0"/>
              <a:pPr/>
              <a:t>2/3/2012</a:t>
            </a:fld>
            <a:endParaRPr lang="en-US"/>
          </a:p>
        </p:txBody>
      </p:sp>
      <p:sp>
        <p:nvSpPr>
          <p:cNvPr id="9" name="Slide Number Placeholder 8"/>
          <p:cNvSpPr>
            <a:spLocks noGrp="1"/>
          </p:cNvSpPr>
          <p:nvPr>
            <p:ph type="sldNum" sz="quarter" idx="11"/>
          </p:nvPr>
        </p:nvSpPr>
        <p:spPr/>
        <p:txBody>
          <a:bodyPr/>
          <a:lstStyle/>
          <a:p>
            <a:fld id="{4AAD5B87-A928-4A1C-9054-C2F1C2C93D68}"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C9151F69-07DB-4CFA-997B-AAFE816683E9}" type="datetimeFigureOut">
              <a:rPr lang="en-US" smtClean="0"/>
              <a:pPr/>
              <a:t>2/3/2012</a:t>
            </a:fld>
            <a:endParaRPr lang="en-US"/>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US"/>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4AAD5B87-A928-4A1C-9054-C2F1C2C93D68}" type="slidenum">
              <a:rPr lang="en-US" smtClean="0"/>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600200"/>
            <a:ext cx="8305800" cy="1981200"/>
          </a:xfrm>
        </p:spPr>
        <p:txBody>
          <a:bodyPr/>
          <a:lstStyle/>
          <a:p>
            <a:r>
              <a:rPr lang="fr-FR" sz="4400" b="1" dirty="0" smtClean="0">
                <a:solidFill>
                  <a:schemeClr val="accent2">
                    <a:lumMod val="75000"/>
                  </a:schemeClr>
                </a:solidFill>
              </a:rPr>
              <a:t>Atelier De Formation Sur Les Caractéristiques Essentielles De La Planification et la Gestion Intégrée Des Zones Côtières (GIZC)</a:t>
            </a:r>
            <a:endParaRPr lang="fr-FR" sz="4400" dirty="0">
              <a:solidFill>
                <a:schemeClr val="accent2">
                  <a:lumMod val="75000"/>
                </a:schemeClr>
              </a:solidFill>
            </a:endParaRPr>
          </a:p>
        </p:txBody>
      </p:sp>
      <p:sp>
        <p:nvSpPr>
          <p:cNvPr id="4" name="Subtitle 3"/>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txBox="1">
            <a:spLocks/>
          </p:cNvSpPr>
          <p:nvPr/>
        </p:nvSpPr>
        <p:spPr>
          <a:xfrm>
            <a:off x="457200" y="152400"/>
            <a:ext cx="8229600" cy="1219200"/>
          </a:xfrm>
          <a:prstGeom prst="rect">
            <a:avLst/>
          </a:prstGeom>
        </p:spPr>
        <p:txBody>
          <a:bodyPr/>
          <a:lstStyle/>
          <a:p>
            <a:pPr lvl="0" algn="ctr">
              <a:spcBef>
                <a:spcPct val="0"/>
              </a:spcBef>
              <a:defRPr/>
            </a:pPr>
            <a:r>
              <a:rPr lang="fr-FR" sz="4400" b="1" dirty="0" smtClean="0">
                <a:solidFill>
                  <a:schemeClr val="accent2">
                    <a:lumMod val="75000"/>
                  </a:schemeClr>
                </a:solidFill>
                <a:effectLst>
                  <a:outerShdw blurRad="38100" dist="38100" dir="2700000" algn="tl">
                    <a:srgbClr val="000000">
                      <a:alpha val="43137"/>
                    </a:srgbClr>
                  </a:outerShdw>
                </a:effectLst>
              </a:rPr>
              <a:t>LES PROBLÈMES RELIÉS AUX ZONES CÔTIÈRES</a:t>
            </a:r>
            <a:endParaRPr kumimoji="0" lang="fr-FR" sz="4200" b="1" i="0" u="none" strike="noStrike" kern="1200" cap="none" spc="-100" normalizeH="0" baseline="0" dirty="0">
              <a:ln w="3200">
                <a:solidFill>
                  <a:schemeClr val="bg2">
                    <a:shade val="75000"/>
                    <a:alpha val="25000"/>
                  </a:schemeClr>
                </a:solidFill>
                <a:prstDash val="solid"/>
                <a:round/>
              </a:ln>
              <a:solidFill>
                <a:schemeClr val="accent2">
                  <a:lumMod val="75000"/>
                </a:schemeClr>
              </a:solidFill>
              <a:effectLst>
                <a:outerShdw blurRad="38100" dist="38100" dir="2700000" algn="tl">
                  <a:srgbClr val="000000">
                    <a:alpha val="43137"/>
                  </a:srgbClr>
                </a:outerShdw>
              </a:effectLst>
              <a:uLnTx/>
              <a:uFillTx/>
              <a:latin typeface="+mj-lt"/>
              <a:ea typeface="+mj-ea"/>
              <a:cs typeface="+mj-cs"/>
            </a:endParaRPr>
          </a:p>
        </p:txBody>
      </p:sp>
      <p:sp>
        <p:nvSpPr>
          <p:cNvPr id="4" name="Content Placeholder 3"/>
          <p:cNvSpPr>
            <a:spLocks noGrp="1"/>
          </p:cNvSpPr>
          <p:nvPr>
            <p:ph idx="1"/>
          </p:nvPr>
        </p:nvSpPr>
        <p:spPr>
          <a:xfrm>
            <a:off x="457200" y="1676400"/>
            <a:ext cx="8229600" cy="4572000"/>
          </a:xfrm>
        </p:spPr>
        <p:txBody>
          <a:bodyPr>
            <a:normAutofit/>
          </a:bodyPr>
          <a:lstStyle/>
          <a:p>
            <a:pPr>
              <a:lnSpc>
                <a:spcPct val="150000"/>
              </a:lnSpc>
            </a:pPr>
            <a:r>
              <a:rPr lang="fr-FR" dirty="0" smtClean="0">
                <a:solidFill>
                  <a:schemeClr val="bg1">
                    <a:lumMod val="95000"/>
                    <a:lumOff val="5000"/>
                  </a:schemeClr>
                </a:solidFill>
              </a:rPr>
              <a:t>L’ érosion côtier</a:t>
            </a:r>
          </a:p>
          <a:p>
            <a:pPr>
              <a:lnSpc>
                <a:spcPct val="150000"/>
              </a:lnSpc>
            </a:pPr>
            <a:r>
              <a:rPr lang="fr-FR" dirty="0" smtClean="0">
                <a:solidFill>
                  <a:schemeClr val="bg1">
                    <a:lumMod val="95000"/>
                    <a:lumOff val="5000"/>
                  </a:schemeClr>
                </a:solidFill>
              </a:rPr>
              <a:t>La dégradation et la perte des habitats</a:t>
            </a:r>
          </a:p>
          <a:p>
            <a:pPr>
              <a:lnSpc>
                <a:spcPct val="150000"/>
              </a:lnSpc>
            </a:pPr>
            <a:r>
              <a:rPr lang="fr-FR" dirty="0" smtClean="0">
                <a:solidFill>
                  <a:schemeClr val="bg1">
                    <a:lumMod val="95000"/>
                    <a:lumOff val="5000"/>
                  </a:schemeClr>
                </a:solidFill>
              </a:rPr>
              <a:t>Pollution</a:t>
            </a:r>
          </a:p>
          <a:p>
            <a:r>
              <a:rPr lang="fr-FR" dirty="0" smtClean="0">
                <a:solidFill>
                  <a:schemeClr val="bg1">
                    <a:lumMod val="95000"/>
                    <a:lumOff val="5000"/>
                  </a:schemeClr>
                </a:solidFill>
              </a:rPr>
              <a:t>Les déversements de pétrole</a:t>
            </a:r>
          </a:p>
          <a:p>
            <a:pPr>
              <a:lnSpc>
                <a:spcPct val="150000"/>
              </a:lnSpc>
            </a:pPr>
            <a:r>
              <a:rPr lang="fr-FR" dirty="0" smtClean="0">
                <a:solidFill>
                  <a:schemeClr val="bg1">
                    <a:lumMod val="95000"/>
                    <a:lumOff val="5000"/>
                  </a:schemeClr>
                </a:solidFill>
              </a:rPr>
              <a:t>La destruction des coraux</a:t>
            </a:r>
          </a:p>
          <a:p>
            <a:pPr>
              <a:lnSpc>
                <a:spcPct val="150000"/>
              </a:lnSpc>
            </a:pPr>
            <a:r>
              <a:rPr lang="fr-FR" dirty="0" smtClean="0">
                <a:solidFill>
                  <a:schemeClr val="bg1">
                    <a:lumMod val="95000"/>
                    <a:lumOff val="5000"/>
                  </a:schemeClr>
                </a:solidFill>
              </a:rPr>
              <a:t>Les activités tourisme en excès</a:t>
            </a:r>
            <a:endParaRPr lang="fr-FR" dirty="0">
              <a:solidFill>
                <a:schemeClr val="bg1">
                  <a:lumMod val="95000"/>
                  <a:lumOff val="5000"/>
                </a:schemeClr>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990600"/>
            <a:ext cx="8610600" cy="5632311"/>
          </a:xfrm>
          <a:prstGeom prst="rect">
            <a:avLst/>
          </a:prstGeom>
        </p:spPr>
        <p:txBody>
          <a:bodyPr wrap="square">
            <a:spAutoFit/>
          </a:bodyPr>
          <a:lstStyle/>
          <a:p>
            <a:pPr marL="341313" indent="-341313">
              <a:buClr>
                <a:schemeClr val="accent1">
                  <a:lumMod val="75000"/>
                </a:schemeClr>
              </a:buClr>
              <a:buFont typeface="Arial" pitchFamily="34" charset="0"/>
              <a:buChar char="•"/>
            </a:pPr>
            <a:r>
              <a:rPr lang="fr-FR" sz="2000" dirty="0" smtClean="0">
                <a:solidFill>
                  <a:schemeClr val="bg1">
                    <a:lumMod val="95000"/>
                    <a:lumOff val="5000"/>
                  </a:schemeClr>
                </a:solidFill>
              </a:rPr>
              <a:t>L'érosion est quand le vent, l'eau et la glace enlèvent  des sédiments de la terre. </a:t>
            </a:r>
          </a:p>
          <a:p>
            <a:pPr marL="341313" indent="-341313">
              <a:buClr>
                <a:schemeClr val="accent1">
                  <a:lumMod val="75000"/>
                </a:schemeClr>
              </a:buClr>
              <a:buFont typeface="Arial" pitchFamily="34" charset="0"/>
              <a:buChar char="•"/>
            </a:pPr>
            <a:endParaRPr lang="en-US" sz="2000" dirty="0" smtClean="0">
              <a:solidFill>
                <a:schemeClr val="bg1">
                  <a:lumMod val="95000"/>
                  <a:lumOff val="5000"/>
                </a:schemeClr>
              </a:solidFill>
            </a:endParaRPr>
          </a:p>
          <a:p>
            <a:pPr marL="341313" indent="-341313">
              <a:buClr>
                <a:schemeClr val="accent1">
                  <a:lumMod val="75000"/>
                </a:schemeClr>
              </a:buClr>
              <a:buFont typeface="Arial" pitchFamily="34" charset="0"/>
              <a:buChar char="•"/>
            </a:pPr>
            <a:r>
              <a:rPr lang="fr-FR" sz="2000" dirty="0" smtClean="0">
                <a:solidFill>
                  <a:schemeClr val="bg1">
                    <a:lumMod val="95000"/>
                    <a:lumOff val="5000"/>
                  </a:schemeClr>
                </a:solidFill>
              </a:rPr>
              <a:t>L'érosion par l'action du vent se produit surtout sur les plages et dans les déserts parce qu'il n‘ existe pas  de végétation continue ou de plantes</a:t>
            </a:r>
            <a:endParaRPr lang="en-US" sz="2000" dirty="0" smtClean="0">
              <a:solidFill>
                <a:schemeClr val="bg1">
                  <a:lumMod val="95000"/>
                  <a:lumOff val="5000"/>
                </a:schemeClr>
              </a:solidFill>
            </a:endParaRPr>
          </a:p>
          <a:p>
            <a:pPr marL="341313" indent="-341313">
              <a:buClr>
                <a:schemeClr val="accent1">
                  <a:lumMod val="75000"/>
                </a:schemeClr>
              </a:buClr>
              <a:buFont typeface="Arial" pitchFamily="34" charset="0"/>
              <a:buChar char="•"/>
            </a:pPr>
            <a:endParaRPr lang="en-US" sz="2000" dirty="0" smtClean="0">
              <a:solidFill>
                <a:schemeClr val="bg1">
                  <a:lumMod val="95000"/>
                  <a:lumOff val="5000"/>
                </a:schemeClr>
              </a:solidFill>
            </a:endParaRPr>
          </a:p>
          <a:p>
            <a:pPr marL="341313" indent="-341313">
              <a:buClr>
                <a:schemeClr val="accent1">
                  <a:lumMod val="75000"/>
                </a:schemeClr>
              </a:buClr>
              <a:buFont typeface="Arial" pitchFamily="34" charset="0"/>
              <a:buChar char="•"/>
            </a:pPr>
            <a:r>
              <a:rPr lang="fr-FR" sz="2000" dirty="0" smtClean="0">
                <a:solidFill>
                  <a:schemeClr val="bg1">
                    <a:lumMod val="95000"/>
                    <a:lumOff val="5000"/>
                  </a:schemeClr>
                </a:solidFill>
              </a:rPr>
              <a:t>L'érosion de la vague se produit le long des côtes et de plages et est causée par l'impact de la rupture des vagues sur la terre.</a:t>
            </a:r>
            <a:endParaRPr lang="en-US" sz="2000" dirty="0" smtClean="0">
              <a:solidFill>
                <a:schemeClr val="bg1">
                  <a:lumMod val="95000"/>
                  <a:lumOff val="5000"/>
                </a:schemeClr>
              </a:solidFill>
            </a:endParaRPr>
          </a:p>
          <a:p>
            <a:pPr marL="341313" indent="-341313">
              <a:buClr>
                <a:schemeClr val="accent1">
                  <a:lumMod val="75000"/>
                </a:schemeClr>
              </a:buClr>
              <a:buFont typeface="Arial" pitchFamily="34" charset="0"/>
              <a:buChar char="•"/>
            </a:pPr>
            <a:endParaRPr lang="en-US" sz="2000" dirty="0" smtClean="0">
              <a:solidFill>
                <a:schemeClr val="bg1">
                  <a:lumMod val="95000"/>
                  <a:lumOff val="5000"/>
                </a:schemeClr>
              </a:solidFill>
            </a:endParaRPr>
          </a:p>
          <a:p>
            <a:pPr marL="341313" indent="-341313">
              <a:buClr>
                <a:schemeClr val="accent1">
                  <a:lumMod val="75000"/>
                </a:schemeClr>
              </a:buClr>
              <a:buFont typeface="Arial" pitchFamily="34" charset="0"/>
              <a:buChar char="•"/>
            </a:pPr>
            <a:r>
              <a:rPr lang="fr-FR" sz="2000" dirty="0" smtClean="0">
                <a:solidFill>
                  <a:schemeClr val="bg1">
                    <a:lumMod val="95000"/>
                    <a:lumOff val="5000"/>
                  </a:schemeClr>
                </a:solidFill>
              </a:rPr>
              <a:t>L'érosion côtière se produit le long des plages et des rives.</a:t>
            </a:r>
            <a:endParaRPr lang="en-US" sz="2000" dirty="0" smtClean="0">
              <a:solidFill>
                <a:schemeClr val="bg1">
                  <a:lumMod val="95000"/>
                  <a:lumOff val="5000"/>
                </a:schemeClr>
              </a:solidFill>
            </a:endParaRPr>
          </a:p>
          <a:p>
            <a:pPr marL="341313" indent="-341313">
              <a:buClr>
                <a:schemeClr val="accent1">
                  <a:lumMod val="75000"/>
                </a:schemeClr>
              </a:buClr>
              <a:buFont typeface="Arial" pitchFamily="34" charset="0"/>
              <a:buChar char="•"/>
            </a:pPr>
            <a:endParaRPr lang="en-US" sz="2000" dirty="0" smtClean="0">
              <a:solidFill>
                <a:schemeClr val="bg1">
                  <a:lumMod val="95000"/>
                  <a:lumOff val="5000"/>
                </a:schemeClr>
              </a:solidFill>
            </a:endParaRPr>
          </a:p>
          <a:p>
            <a:pPr marL="341313" indent="-341313">
              <a:buClr>
                <a:schemeClr val="accent1">
                  <a:lumMod val="75000"/>
                </a:schemeClr>
              </a:buClr>
              <a:buFont typeface="Arial" pitchFamily="34" charset="0"/>
              <a:buChar char="•"/>
            </a:pPr>
            <a:r>
              <a:rPr lang="fr-FR" sz="2000" dirty="0" smtClean="0">
                <a:solidFill>
                  <a:schemeClr val="bg1">
                    <a:lumMod val="95000"/>
                    <a:lumOff val="5000"/>
                  </a:schemeClr>
                </a:solidFill>
              </a:rPr>
              <a:t>L’action du vent ainsi que l’action de l’eau, tout deux  sont des éléments importants dans ce processus et changent constamment la frontière entre la terre et l'eau.</a:t>
            </a:r>
            <a:r>
              <a:rPr lang="en-US" sz="2000" dirty="0" smtClean="0">
                <a:solidFill>
                  <a:schemeClr val="bg1">
                    <a:lumMod val="95000"/>
                    <a:lumOff val="5000"/>
                  </a:schemeClr>
                </a:solidFill>
              </a:rPr>
              <a:t> </a:t>
            </a:r>
          </a:p>
          <a:p>
            <a:pPr marL="341313" indent="-341313">
              <a:buClr>
                <a:schemeClr val="accent1">
                  <a:lumMod val="75000"/>
                </a:schemeClr>
              </a:buClr>
              <a:buFont typeface="Arial" pitchFamily="34" charset="0"/>
              <a:buChar char="•"/>
            </a:pPr>
            <a:endParaRPr lang="en-US" sz="2000" dirty="0" smtClean="0">
              <a:solidFill>
                <a:schemeClr val="bg1">
                  <a:lumMod val="95000"/>
                  <a:lumOff val="5000"/>
                </a:schemeClr>
              </a:solidFill>
            </a:endParaRPr>
          </a:p>
          <a:p>
            <a:pPr marL="341313" indent="-341313">
              <a:buClr>
                <a:schemeClr val="accent1">
                  <a:lumMod val="75000"/>
                </a:schemeClr>
              </a:buClr>
              <a:buFont typeface="Arial" pitchFamily="34" charset="0"/>
              <a:buChar char="•"/>
            </a:pPr>
            <a:r>
              <a:rPr lang="fr-FR" sz="2000" dirty="0" smtClean="0">
                <a:solidFill>
                  <a:schemeClr val="bg1">
                    <a:lumMod val="95000"/>
                    <a:lumOff val="5000"/>
                  </a:schemeClr>
                </a:solidFill>
              </a:rPr>
              <a:t>L'érosion côtière prend  pour toujours une portion de terre loin d'une zone pour la déposer  ailleurs plus loin.</a:t>
            </a:r>
          </a:p>
          <a:p>
            <a:pPr marL="341313" indent="-341313">
              <a:buClr>
                <a:schemeClr val="accent1">
                  <a:lumMod val="75000"/>
                </a:schemeClr>
              </a:buClr>
              <a:buFont typeface="Arial" pitchFamily="34" charset="0"/>
              <a:buChar char="•"/>
            </a:pPr>
            <a:endParaRPr lang="en-US" sz="2000" dirty="0" smtClean="0">
              <a:solidFill>
                <a:schemeClr val="bg1">
                  <a:lumMod val="95000"/>
                  <a:lumOff val="5000"/>
                </a:schemeClr>
              </a:solidFill>
            </a:endParaRPr>
          </a:p>
        </p:txBody>
      </p:sp>
      <p:sp>
        <p:nvSpPr>
          <p:cNvPr id="3" name="Title 2"/>
          <p:cNvSpPr txBox="1">
            <a:spLocks/>
          </p:cNvSpPr>
          <p:nvPr/>
        </p:nvSpPr>
        <p:spPr>
          <a:xfrm>
            <a:off x="304800" y="152400"/>
            <a:ext cx="8229600" cy="76200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fr-FR" sz="3600" b="1" i="0" u="none" strike="noStrike" kern="1200" cap="none" spc="-100" normalizeH="0" baseline="0" dirty="0" smtClean="0">
                <a:ln w="3200">
                  <a:solidFill>
                    <a:schemeClr val="bg2">
                      <a:shade val="75000"/>
                      <a:alpha val="25000"/>
                    </a:schemeClr>
                  </a:solidFill>
                  <a:prstDash val="solid"/>
                  <a:round/>
                </a:ln>
                <a:solidFill>
                  <a:schemeClr val="accent2">
                    <a:lumMod val="75000"/>
                  </a:schemeClr>
                </a:solidFill>
                <a:effectLst>
                  <a:innerShdw blurRad="50800" dist="25400" dir="13500000">
                    <a:prstClr val="black">
                      <a:alpha val="70000"/>
                    </a:prstClr>
                  </a:innerShdw>
                </a:effectLst>
                <a:uLnTx/>
                <a:uFillTx/>
                <a:latin typeface="+mj-lt"/>
                <a:ea typeface="+mj-ea"/>
                <a:cs typeface="+mj-cs"/>
              </a:rPr>
              <a:t>L’ ÉROSION CÔTIERES</a:t>
            </a:r>
            <a:endParaRPr kumimoji="0" lang="fr-FR" sz="3600" b="1" i="0" u="none" strike="noStrike" kern="1200" cap="none" spc="-100" normalizeH="0" baseline="0" dirty="0">
              <a:ln w="3200">
                <a:solidFill>
                  <a:schemeClr val="bg2">
                    <a:shade val="75000"/>
                    <a:alpha val="25000"/>
                  </a:schemeClr>
                </a:solidFill>
                <a:prstDash val="solid"/>
                <a:round/>
              </a:ln>
              <a:solidFill>
                <a:schemeClr val="accent2">
                  <a:lumMod val="75000"/>
                </a:schemeClr>
              </a:solidFill>
              <a:effectLst>
                <a:innerShdw blurRad="50800" dist="25400" dir="13500000">
                  <a:prstClr val="black">
                    <a:alpha val="70000"/>
                  </a:prstClr>
                </a:inn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228600" y="228600"/>
          <a:ext cx="8763000" cy="6324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3"/>
          <p:cNvSpPr/>
          <p:nvPr/>
        </p:nvSpPr>
        <p:spPr>
          <a:xfrm>
            <a:off x="-2743200" y="1600200"/>
            <a:ext cx="4572000" cy="369332"/>
          </a:xfrm>
          <a:prstGeom prst="rect">
            <a:avLst/>
          </a:prstGeom>
        </p:spPr>
        <p:txBody>
          <a:bodyPr>
            <a:spAutoFit/>
          </a:bodyPr>
          <a:lstStyle/>
          <a:p>
            <a:pPr>
              <a:buFontTx/>
              <a:buChar char="-"/>
            </a:pPr>
            <a:endParaRPr lang="en-US" dirty="0">
              <a:solidFill>
                <a:schemeClr val="accent3">
                  <a:lumMod val="75000"/>
                </a:scheme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304800" y="228600"/>
            <a:ext cx="8534400" cy="6248400"/>
          </a:xfrm>
          <a:prstGeom prst="rect">
            <a:avLst/>
          </a:prstGeom>
          <a:noFill/>
          <a:ln w="57150">
            <a:solidFill>
              <a:schemeClr val="tx1"/>
            </a:solidFill>
            <a:miter lim="800000"/>
            <a:headEnd/>
            <a:tailEnd/>
          </a:ln>
        </p:spPr>
      </p:pic>
      <p:sp>
        <p:nvSpPr>
          <p:cNvPr id="3" name="Rectangle 2"/>
          <p:cNvSpPr/>
          <p:nvPr/>
        </p:nvSpPr>
        <p:spPr>
          <a:xfrm>
            <a:off x="5943600" y="6477000"/>
            <a:ext cx="3155992" cy="369332"/>
          </a:xfrm>
          <a:prstGeom prst="rect">
            <a:avLst/>
          </a:prstGeom>
        </p:spPr>
        <p:txBody>
          <a:bodyPr wrap="none">
            <a:spAutoFit/>
          </a:bodyPr>
          <a:lstStyle/>
          <a:p>
            <a:r>
              <a:rPr lang="fr-FR" i="1" dirty="0" smtClean="0"/>
              <a:t>L’érosion côtier au</a:t>
            </a:r>
            <a:r>
              <a:rPr lang="fr-FR" i="1" dirty="0" smtClean="0">
                <a:latin typeface="Cambria"/>
              </a:rPr>
              <a:t> </a:t>
            </a:r>
            <a:r>
              <a:rPr lang="fr-FR" i="1" dirty="0" smtClean="0"/>
              <a:t>Bangladesh</a:t>
            </a:r>
            <a:endParaRPr lang="fr-F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273225"/>
            <a:ext cx="9144000" cy="584775"/>
          </a:xfrm>
          <a:prstGeom prst="rect">
            <a:avLst/>
          </a:prstGeom>
          <a:solidFill>
            <a:srgbClr val="002060"/>
          </a:solidFill>
        </p:spPr>
        <p:txBody>
          <a:bodyPr wrap="square">
            <a:spAutoFit/>
          </a:bodyPr>
          <a:lstStyle/>
          <a:p>
            <a:pPr algn="r"/>
            <a:r>
              <a:rPr lang="fr-FR" sz="1600" i="1" dirty="0" smtClean="0"/>
              <a:t>L’érosion côtière en raison des changements dans les marées tout le  long de la </a:t>
            </a:r>
            <a:r>
              <a:rPr lang="fr-FR" sz="1600" i="1" dirty="0" err="1" smtClean="0"/>
              <a:t>Dharla</a:t>
            </a:r>
            <a:r>
              <a:rPr lang="fr-FR" sz="1600" i="1" dirty="0" smtClean="0"/>
              <a:t>, une rivière qui s'est déplacé à 3 km au Bangladesh</a:t>
            </a:r>
            <a:r>
              <a:rPr lang="en-US" sz="1600" i="1" dirty="0" smtClean="0"/>
              <a:t>.</a:t>
            </a:r>
          </a:p>
        </p:txBody>
      </p:sp>
      <p:pic>
        <p:nvPicPr>
          <p:cNvPr id="2050" name="Picture 2"/>
          <p:cNvPicPr>
            <a:picLocks noChangeAspect="1" noChangeArrowheads="1"/>
          </p:cNvPicPr>
          <p:nvPr/>
        </p:nvPicPr>
        <p:blipFill>
          <a:blip r:embed="rId2" cstate="print"/>
          <a:srcRect/>
          <a:stretch>
            <a:fillRect/>
          </a:stretch>
        </p:blipFill>
        <p:spPr bwMode="auto">
          <a:xfrm>
            <a:off x="304800" y="228600"/>
            <a:ext cx="8534400" cy="5943600"/>
          </a:xfrm>
          <a:prstGeom prst="rect">
            <a:avLst/>
          </a:prstGeom>
          <a:noFill/>
          <a:ln w="57150">
            <a:solidFill>
              <a:schemeClr val="tx1"/>
            </a:solid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304800" y="228600"/>
            <a:ext cx="8610600" cy="6172200"/>
          </a:xfrm>
          <a:prstGeom prst="rect">
            <a:avLst/>
          </a:prstGeom>
          <a:noFill/>
          <a:ln w="57150">
            <a:solidFill>
              <a:schemeClr val="tx1"/>
            </a:solidFill>
            <a:miter lim="800000"/>
            <a:headEnd/>
            <a:tailEnd/>
          </a:ln>
        </p:spPr>
      </p:pic>
      <p:sp>
        <p:nvSpPr>
          <p:cNvPr id="3" name="Rectangle 2"/>
          <p:cNvSpPr/>
          <p:nvPr/>
        </p:nvSpPr>
        <p:spPr>
          <a:xfrm>
            <a:off x="5634898" y="6488668"/>
            <a:ext cx="3509102" cy="369332"/>
          </a:xfrm>
          <a:prstGeom prst="rect">
            <a:avLst/>
          </a:prstGeom>
          <a:solidFill>
            <a:srgbClr val="002060"/>
          </a:solidFill>
        </p:spPr>
        <p:txBody>
          <a:bodyPr wrap="none">
            <a:spAutoFit/>
          </a:bodyPr>
          <a:lstStyle/>
          <a:p>
            <a:r>
              <a:rPr lang="fr-FR" i="1" dirty="0" smtClean="0"/>
              <a:t>L’érosion sur la plage de Cancún </a:t>
            </a:r>
            <a:endParaRPr lang="fr-FR" i="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lum bright="10000"/>
          </a:blip>
          <a:srcRect/>
          <a:stretch>
            <a:fillRect/>
          </a:stretch>
        </p:blipFill>
        <p:spPr bwMode="auto">
          <a:xfrm>
            <a:off x="304800" y="304800"/>
            <a:ext cx="8610600" cy="6172200"/>
          </a:xfrm>
          <a:prstGeom prst="rect">
            <a:avLst/>
          </a:prstGeom>
          <a:noFill/>
          <a:ln w="57150">
            <a:solidFill>
              <a:schemeClr val="tx1"/>
            </a:solidFill>
            <a:miter lim="800000"/>
            <a:headEnd/>
            <a:tailEnd/>
          </a:ln>
        </p:spPr>
      </p:pic>
      <p:sp>
        <p:nvSpPr>
          <p:cNvPr id="3" name="Rectangle 2"/>
          <p:cNvSpPr/>
          <p:nvPr/>
        </p:nvSpPr>
        <p:spPr>
          <a:xfrm>
            <a:off x="5792031" y="6488668"/>
            <a:ext cx="3275769" cy="369332"/>
          </a:xfrm>
          <a:prstGeom prst="rect">
            <a:avLst/>
          </a:prstGeom>
          <a:solidFill>
            <a:srgbClr val="002060"/>
          </a:solidFill>
        </p:spPr>
        <p:txBody>
          <a:bodyPr wrap="none">
            <a:spAutoFit/>
          </a:bodyPr>
          <a:lstStyle/>
          <a:p>
            <a:r>
              <a:rPr lang="fr-FR" i="1" dirty="0" smtClean="0"/>
              <a:t>L’érosion côtière dans l’Arctique</a:t>
            </a:r>
            <a:endParaRPr lang="fr-FR" i="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lum bright="10000"/>
          </a:blip>
          <a:srcRect/>
          <a:stretch>
            <a:fillRect/>
          </a:stretch>
        </p:blipFill>
        <p:spPr bwMode="auto">
          <a:xfrm>
            <a:off x="228600" y="228600"/>
            <a:ext cx="8610600" cy="6324600"/>
          </a:xfrm>
          <a:prstGeom prst="rect">
            <a:avLst/>
          </a:prstGeom>
          <a:noFill/>
          <a:ln w="57150">
            <a:solidFill>
              <a:schemeClr val="tx1"/>
            </a:solid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304800" y="304800"/>
            <a:ext cx="8534400" cy="6172200"/>
          </a:xfrm>
          <a:prstGeom prst="rect">
            <a:avLst/>
          </a:prstGeom>
          <a:noFill/>
          <a:ln w="57150">
            <a:solidFill>
              <a:schemeClr val="tx1"/>
            </a:solidFill>
            <a:miter lim="800000"/>
            <a:headEnd/>
            <a:tailEnd/>
          </a:ln>
        </p:spPr>
      </p:pic>
      <p:sp>
        <p:nvSpPr>
          <p:cNvPr id="3" name="Rectangle 2"/>
          <p:cNvSpPr/>
          <p:nvPr/>
        </p:nvSpPr>
        <p:spPr>
          <a:xfrm>
            <a:off x="7185925" y="6488668"/>
            <a:ext cx="2034275" cy="369332"/>
          </a:xfrm>
          <a:prstGeom prst="rect">
            <a:avLst/>
          </a:prstGeom>
          <a:solidFill>
            <a:srgbClr val="002060"/>
          </a:solidFill>
        </p:spPr>
        <p:txBody>
          <a:bodyPr wrap="none">
            <a:spAutoFit/>
          </a:bodyPr>
          <a:lstStyle/>
          <a:p>
            <a:pPr algn="r"/>
            <a:r>
              <a:rPr lang="en-US" i="1" dirty="0" smtClean="0"/>
              <a:t>La </a:t>
            </a:r>
            <a:r>
              <a:rPr lang="fr-FR" i="1" dirty="0" smtClean="0"/>
              <a:t>plage</a:t>
            </a:r>
            <a:r>
              <a:rPr lang="en-US" i="1" dirty="0" smtClean="0"/>
              <a:t> de Hawaii</a:t>
            </a:r>
            <a:endParaRPr lang="en-US" i="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81000" y="-228600"/>
            <a:ext cx="8229600" cy="1219200"/>
          </a:xfrm>
        </p:spPr>
        <p:txBody>
          <a:bodyPr>
            <a:normAutofit/>
          </a:bodyPr>
          <a:lstStyle/>
          <a:p>
            <a:r>
              <a:rPr lang="en-US" b="1" dirty="0" smtClean="0">
                <a:solidFill>
                  <a:schemeClr val="accent2">
                    <a:lumMod val="75000"/>
                  </a:schemeClr>
                </a:solidFill>
                <a:effectLst>
                  <a:outerShdw blurRad="38100" dist="38100" dir="2700000" algn="tl">
                    <a:srgbClr val="000000">
                      <a:alpha val="43137"/>
                    </a:srgbClr>
                  </a:outerShdw>
                </a:effectLst>
              </a:rPr>
              <a:t>La </a:t>
            </a:r>
            <a:r>
              <a:rPr lang="fr-FR" b="1" dirty="0" smtClean="0">
                <a:solidFill>
                  <a:schemeClr val="accent2">
                    <a:lumMod val="75000"/>
                  </a:schemeClr>
                </a:solidFill>
                <a:effectLst>
                  <a:outerShdw blurRad="38100" dist="38100" dir="2700000" algn="tl">
                    <a:srgbClr val="000000">
                      <a:alpha val="43137"/>
                    </a:srgbClr>
                  </a:outerShdw>
                </a:effectLst>
              </a:rPr>
              <a:t>Dégradation</a:t>
            </a:r>
            <a:r>
              <a:rPr lang="en-US" b="1" dirty="0" smtClean="0">
                <a:solidFill>
                  <a:schemeClr val="accent2">
                    <a:lumMod val="75000"/>
                  </a:schemeClr>
                </a:solidFill>
                <a:effectLst>
                  <a:outerShdw blurRad="38100" dist="38100" dir="2700000" algn="tl">
                    <a:srgbClr val="000000">
                      <a:alpha val="43137"/>
                    </a:srgbClr>
                  </a:outerShdw>
                </a:effectLst>
              </a:rPr>
              <a:t> des Habitats</a:t>
            </a:r>
            <a:endParaRPr lang="en-US" b="1" dirty="0">
              <a:solidFill>
                <a:schemeClr val="accent2">
                  <a:lumMod val="75000"/>
                </a:schemeClr>
              </a:solidFill>
              <a:effectLst>
                <a:outerShdw blurRad="38100" dist="38100" dir="2700000" algn="tl">
                  <a:srgbClr val="000000">
                    <a:alpha val="43137"/>
                  </a:srgbClr>
                </a:outerShdw>
              </a:effectLst>
            </a:endParaRPr>
          </a:p>
        </p:txBody>
      </p:sp>
      <p:sp>
        <p:nvSpPr>
          <p:cNvPr id="4099" name="Rectangle 3"/>
          <p:cNvSpPr>
            <a:spLocks noGrp="1" noChangeArrowheads="1"/>
          </p:cNvSpPr>
          <p:nvPr>
            <p:ph type="body" idx="1"/>
          </p:nvPr>
        </p:nvSpPr>
        <p:spPr>
          <a:xfrm>
            <a:off x="228600" y="1143000"/>
            <a:ext cx="8839200" cy="4572000"/>
          </a:xfrm>
        </p:spPr>
        <p:txBody>
          <a:bodyPr>
            <a:noAutofit/>
          </a:bodyPr>
          <a:lstStyle/>
          <a:p>
            <a:r>
              <a:rPr lang="fr-FR" sz="2300" dirty="0" smtClean="0">
                <a:solidFill>
                  <a:schemeClr val="bg1">
                    <a:lumMod val="95000"/>
                    <a:lumOff val="5000"/>
                  </a:schemeClr>
                </a:solidFill>
              </a:rPr>
              <a:t>La dégradation et la perte des habits sont les plus grandes menaces pour la majorité de la biodiversité en voie de disparition</a:t>
            </a:r>
          </a:p>
          <a:p>
            <a:endParaRPr lang="fr-FR" sz="2300" dirty="0" smtClean="0">
              <a:solidFill>
                <a:schemeClr val="bg1">
                  <a:lumMod val="95000"/>
                  <a:lumOff val="5000"/>
                </a:schemeClr>
              </a:solidFill>
            </a:endParaRPr>
          </a:p>
          <a:p>
            <a:r>
              <a:rPr lang="fr-FR" sz="2300" dirty="0" smtClean="0">
                <a:solidFill>
                  <a:schemeClr val="bg1">
                    <a:lumMod val="95000"/>
                    <a:lumOff val="5000"/>
                  </a:schemeClr>
                </a:solidFill>
              </a:rPr>
              <a:t>La majorité de la surface terrestre (83 %) dans une certaine mesure a été transformée par les humains</a:t>
            </a:r>
          </a:p>
          <a:p>
            <a:endParaRPr lang="fr-FR" sz="2300" dirty="0" smtClean="0">
              <a:solidFill>
                <a:schemeClr val="bg1">
                  <a:lumMod val="95000"/>
                  <a:lumOff val="5000"/>
                </a:schemeClr>
              </a:solidFill>
            </a:endParaRPr>
          </a:p>
          <a:p>
            <a:r>
              <a:rPr lang="fr-FR" sz="2300" dirty="0" smtClean="0">
                <a:solidFill>
                  <a:schemeClr val="bg1">
                    <a:lumMod val="95000"/>
                    <a:lumOff val="5000"/>
                  </a:schemeClr>
                </a:solidFill>
              </a:rPr>
              <a:t>Environ 60 % des écosystèmes de la terre sont considérés comme dégradées ou non viable</a:t>
            </a:r>
          </a:p>
          <a:p>
            <a:endParaRPr lang="fr-FR" sz="2300" dirty="0" smtClean="0">
              <a:solidFill>
                <a:schemeClr val="bg1">
                  <a:lumMod val="95000"/>
                  <a:lumOff val="5000"/>
                </a:schemeClr>
              </a:solidFill>
            </a:endParaRPr>
          </a:p>
          <a:p>
            <a:r>
              <a:rPr lang="fr-FR" sz="2300" dirty="0" smtClean="0">
                <a:solidFill>
                  <a:schemeClr val="bg1">
                    <a:lumMod val="95000"/>
                    <a:lumOff val="5000"/>
                  </a:schemeClr>
                </a:solidFill>
              </a:rPr>
              <a:t>Les systèmes marins sont aussi lourdement touchés</a:t>
            </a:r>
          </a:p>
          <a:p>
            <a:pPr lvl="1"/>
            <a:r>
              <a:rPr lang="fr-FR" sz="2300" dirty="0" smtClean="0">
                <a:solidFill>
                  <a:schemeClr val="bg1">
                    <a:lumMod val="95000"/>
                    <a:lumOff val="5000"/>
                  </a:schemeClr>
                </a:solidFill>
              </a:rPr>
              <a:t>Ex:  Plus de 20 % des récifs coralliens sont détruits et 20 % sont dégradés</a:t>
            </a:r>
          </a:p>
          <a:p>
            <a:pPr lvl="1"/>
            <a:r>
              <a:rPr lang="fr-FR" sz="2300" dirty="0" smtClean="0">
                <a:solidFill>
                  <a:schemeClr val="bg1">
                    <a:lumMod val="95000"/>
                    <a:lumOff val="5000"/>
                  </a:schemeClr>
                </a:solidFill>
              </a:rPr>
              <a:t>Ex: 35 % des palétuviers ont été détruits pendant les vingt dernières années</a:t>
            </a:r>
            <a:endParaRPr lang="fr-FR" sz="2300" dirty="0">
              <a:solidFill>
                <a:schemeClr val="bg1">
                  <a:lumMod val="95000"/>
                  <a:lumOff val="5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7498080" cy="1143000"/>
          </a:xfrm>
        </p:spPr>
        <p:txBody>
          <a:bodyPr>
            <a:normAutofit/>
          </a:bodyPr>
          <a:lstStyle/>
          <a:p>
            <a:r>
              <a:rPr lang="en-US" b="1" dirty="0" smtClean="0">
                <a:solidFill>
                  <a:schemeClr val="accent2">
                    <a:lumMod val="75000"/>
                  </a:schemeClr>
                </a:solidFill>
                <a:effectLst>
                  <a:outerShdw blurRad="38100" dist="38100" dir="2700000" algn="tl">
                    <a:srgbClr val="000000">
                      <a:alpha val="43137"/>
                    </a:srgbClr>
                  </a:outerShdw>
                </a:effectLst>
              </a:rPr>
              <a:t>UNE ZONE </a:t>
            </a:r>
            <a:r>
              <a:rPr lang="fr-FR" b="1" dirty="0" smtClean="0">
                <a:solidFill>
                  <a:schemeClr val="accent2">
                    <a:lumMod val="75000"/>
                  </a:schemeClr>
                </a:solidFill>
              </a:rPr>
              <a:t>CÔTIÈRE</a:t>
            </a:r>
            <a:endParaRPr lang="en-US" b="1" dirty="0">
              <a:solidFill>
                <a:schemeClr val="accent2">
                  <a:lumMod val="75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76200" y="990600"/>
            <a:ext cx="9067800" cy="5867400"/>
          </a:xfrm>
        </p:spPr>
        <p:txBody>
          <a:bodyPr>
            <a:noAutofit/>
          </a:bodyPr>
          <a:lstStyle/>
          <a:p>
            <a:pPr marL="463550" lvl="0" indent="-381000"/>
            <a:r>
              <a:rPr lang="fr-FR" sz="2200" dirty="0" smtClean="0">
                <a:solidFill>
                  <a:schemeClr val="bg1">
                    <a:lumMod val="95000"/>
                    <a:lumOff val="5000"/>
                  </a:schemeClr>
                </a:solidFill>
              </a:rPr>
              <a:t>L’interface où la terre rencontre l'océan et qui englobe les milieux littoraux ainsi que les eaux côtières adjacentes </a:t>
            </a:r>
            <a:r>
              <a:rPr lang="fr-FR" sz="2200" i="1" dirty="0" smtClean="0">
                <a:solidFill>
                  <a:schemeClr val="bg1">
                    <a:lumMod val="95000"/>
                    <a:lumOff val="5000"/>
                  </a:schemeClr>
                </a:solidFill>
              </a:rPr>
              <a:t>(La Banque Mondiale, 1994)</a:t>
            </a:r>
          </a:p>
          <a:p>
            <a:pPr marL="463550" lvl="0" indent="-381000">
              <a:buNone/>
            </a:pPr>
            <a:endParaRPr lang="fr-FR" sz="2200" i="1" dirty="0" smtClean="0">
              <a:solidFill>
                <a:schemeClr val="bg1">
                  <a:lumMod val="95000"/>
                  <a:lumOff val="5000"/>
                </a:schemeClr>
              </a:solidFill>
            </a:endParaRPr>
          </a:p>
          <a:p>
            <a:pPr marL="463550" lvl="0" indent="-381000"/>
            <a:r>
              <a:rPr lang="fr-FR" sz="2200" dirty="0" smtClean="0">
                <a:solidFill>
                  <a:schemeClr val="bg1">
                    <a:lumMod val="95000"/>
                    <a:lumOff val="5000"/>
                  </a:schemeClr>
                </a:solidFill>
              </a:rPr>
              <a:t>Système  interconnecte des processus environnementales: physiques et biologiques, socio-économiques, juridiques et politiques qui est complexe et dynamique </a:t>
            </a:r>
          </a:p>
          <a:p>
            <a:pPr marL="463550" lvl="0" indent="-381000">
              <a:buNone/>
            </a:pPr>
            <a:endParaRPr lang="fr-FR" sz="2200" dirty="0" smtClean="0">
              <a:solidFill>
                <a:schemeClr val="bg1">
                  <a:lumMod val="95000"/>
                  <a:lumOff val="5000"/>
                </a:schemeClr>
              </a:solidFill>
            </a:endParaRPr>
          </a:p>
          <a:p>
            <a:pPr marL="463550" lvl="0" indent="-381000"/>
            <a:r>
              <a:rPr lang="fr-FR" sz="2200" dirty="0" smtClean="0">
                <a:solidFill>
                  <a:schemeClr val="bg1">
                    <a:lumMod val="95000"/>
                    <a:lumOff val="5000"/>
                  </a:schemeClr>
                </a:solidFill>
              </a:rPr>
              <a:t>Comprend des caractéristiques naturelles (coraux, plages, les terres humides) et les caractéristiques artificielles (ports et autres infrastructures de transport, les stations de pêches, infrastructure touristique)</a:t>
            </a:r>
          </a:p>
          <a:p>
            <a:pPr marL="463550" indent="-381000"/>
            <a:endParaRPr lang="fr-FR" sz="2200" dirty="0" smtClean="0">
              <a:solidFill>
                <a:schemeClr val="bg1">
                  <a:lumMod val="95000"/>
                  <a:lumOff val="5000"/>
                </a:schemeClr>
              </a:solidFill>
            </a:endParaRPr>
          </a:p>
          <a:p>
            <a:pPr marL="463550" indent="-381000"/>
            <a:r>
              <a:rPr lang="fr-FR" sz="2200" dirty="0" smtClean="0">
                <a:solidFill>
                  <a:schemeClr val="bg1">
                    <a:lumMod val="95000"/>
                    <a:lumOff val="5000"/>
                  </a:schemeClr>
                </a:solidFill>
              </a:rPr>
              <a:t>Une portion de  la terre et de la mer  d’un largeur variable dépendant de la nature de l’environnement et les besoins de la gestion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81000" y="304800"/>
            <a:ext cx="8229600" cy="1219200"/>
          </a:xfrm>
        </p:spPr>
        <p:txBody>
          <a:bodyPr>
            <a:noAutofit/>
          </a:bodyPr>
          <a:lstStyle/>
          <a:p>
            <a:pPr algn="just"/>
            <a:r>
              <a:rPr lang="fr-FR" b="1" dirty="0" smtClean="0">
                <a:solidFill>
                  <a:schemeClr val="accent2">
                    <a:lumMod val="75000"/>
                  </a:schemeClr>
                </a:solidFill>
                <a:effectLst>
                  <a:outerShdw blurRad="38100" dist="38100" dir="2700000" algn="tl">
                    <a:srgbClr val="000000">
                      <a:alpha val="43137"/>
                    </a:srgbClr>
                  </a:outerShdw>
                </a:effectLst>
              </a:rPr>
              <a:t>La Dégradation ou la perte des Habitats? </a:t>
            </a:r>
            <a:endParaRPr lang="fr-FR" b="1" dirty="0">
              <a:solidFill>
                <a:schemeClr val="accent2">
                  <a:lumMod val="75000"/>
                </a:schemeClr>
              </a:solidFill>
              <a:effectLst>
                <a:outerShdw blurRad="38100" dist="38100" dir="2700000" algn="tl">
                  <a:srgbClr val="000000">
                    <a:alpha val="43137"/>
                  </a:srgbClr>
                </a:outerShdw>
              </a:effectLst>
            </a:endParaRPr>
          </a:p>
        </p:txBody>
      </p:sp>
      <p:sp>
        <p:nvSpPr>
          <p:cNvPr id="11267" name="Rectangle 3"/>
          <p:cNvSpPr>
            <a:spLocks noGrp="1" noChangeArrowheads="1"/>
          </p:cNvSpPr>
          <p:nvPr>
            <p:ph type="body" idx="1"/>
          </p:nvPr>
        </p:nvSpPr>
        <p:spPr>
          <a:xfrm>
            <a:off x="457200" y="1905000"/>
            <a:ext cx="8229600" cy="4572000"/>
          </a:xfrm>
        </p:spPr>
        <p:txBody>
          <a:bodyPr>
            <a:normAutofit/>
          </a:bodyPr>
          <a:lstStyle/>
          <a:p>
            <a:pPr algn="just">
              <a:lnSpc>
                <a:spcPct val="90000"/>
              </a:lnSpc>
            </a:pPr>
            <a:r>
              <a:rPr lang="fr-FR" dirty="0" smtClean="0">
                <a:solidFill>
                  <a:schemeClr val="bg1">
                    <a:lumMod val="95000"/>
                    <a:lumOff val="5000"/>
                  </a:schemeClr>
                </a:solidFill>
              </a:rPr>
              <a:t>Dégradation désigne généralement les impacts qui affectent une majeure parti mais pas tous les espèces. Dégradation peut être temporaire.</a:t>
            </a:r>
            <a:endParaRPr lang="en-US" dirty="0" smtClean="0">
              <a:solidFill>
                <a:schemeClr val="bg1">
                  <a:lumMod val="95000"/>
                  <a:lumOff val="5000"/>
                </a:schemeClr>
              </a:solidFill>
            </a:endParaRPr>
          </a:p>
          <a:p>
            <a:pPr algn="just">
              <a:lnSpc>
                <a:spcPct val="90000"/>
              </a:lnSpc>
            </a:pPr>
            <a:endParaRPr lang="en-US" dirty="0">
              <a:solidFill>
                <a:schemeClr val="bg1">
                  <a:lumMod val="95000"/>
                  <a:lumOff val="5000"/>
                </a:schemeClr>
              </a:solidFill>
            </a:endParaRPr>
          </a:p>
          <a:p>
            <a:pPr algn="just">
              <a:lnSpc>
                <a:spcPct val="90000"/>
              </a:lnSpc>
            </a:pPr>
            <a:r>
              <a:rPr lang="fr-FR" dirty="0" smtClean="0">
                <a:solidFill>
                  <a:schemeClr val="bg1">
                    <a:lumMod val="95000"/>
                    <a:lumOff val="5000"/>
                  </a:schemeClr>
                </a:solidFill>
              </a:rPr>
              <a:t>La perte d'habitat se produit suite aux impacts très sévères qui affectent tout ou presque tout les espèces. Les habitats qui ont sévi des dégâts y mettent du temps pour se récupérer.</a:t>
            </a:r>
          </a:p>
          <a:p>
            <a:pPr algn="just">
              <a:lnSpc>
                <a:spcPct val="90000"/>
              </a:lnSpc>
            </a:pPr>
            <a:endParaRPr lang="en-US" dirty="0">
              <a:solidFill>
                <a:schemeClr val="bg1">
                  <a:lumMod val="95000"/>
                  <a:lumOff val="5000"/>
                </a:schemeClr>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304800" y="-304800"/>
            <a:ext cx="8839200" cy="1219200"/>
          </a:xfrm>
        </p:spPr>
        <p:txBody>
          <a:bodyPr>
            <a:normAutofit fontScale="90000"/>
          </a:bodyPr>
          <a:lstStyle/>
          <a:p>
            <a:r>
              <a:rPr lang="fr-FR" sz="4000" b="1" smtClean="0">
                <a:solidFill>
                  <a:schemeClr val="accent2">
                    <a:lumMod val="75000"/>
                  </a:schemeClr>
                </a:solidFill>
                <a:effectLst>
                  <a:outerShdw blurRad="38100" dist="38100" dir="2700000" algn="tl">
                    <a:srgbClr val="000000">
                      <a:alpha val="43137"/>
                    </a:srgbClr>
                  </a:outerShdw>
                </a:effectLst>
              </a:rPr>
              <a:t>Exemple D’une Transformation D’habitat</a:t>
            </a:r>
            <a:endParaRPr lang="fr-FR" sz="4000" b="1">
              <a:solidFill>
                <a:schemeClr val="accent2">
                  <a:lumMod val="75000"/>
                </a:schemeClr>
              </a:solidFill>
              <a:effectLst>
                <a:outerShdw blurRad="38100" dist="38100" dir="2700000" algn="tl">
                  <a:srgbClr val="000000">
                    <a:alpha val="43137"/>
                  </a:srgbClr>
                </a:outerShdw>
              </a:effectLst>
            </a:endParaRPr>
          </a:p>
        </p:txBody>
      </p:sp>
      <p:sp>
        <p:nvSpPr>
          <p:cNvPr id="38915" name="Rectangle 3"/>
          <p:cNvSpPr>
            <a:spLocks noGrp="1" noChangeArrowheads="1"/>
          </p:cNvSpPr>
          <p:nvPr>
            <p:ph type="body" idx="1"/>
          </p:nvPr>
        </p:nvSpPr>
        <p:spPr>
          <a:xfrm>
            <a:off x="381000" y="914400"/>
            <a:ext cx="8229600" cy="4572000"/>
          </a:xfrm>
        </p:spPr>
        <p:txBody>
          <a:bodyPr/>
          <a:lstStyle/>
          <a:p>
            <a:r>
              <a:rPr lang="fr-FR" dirty="0" smtClean="0">
                <a:solidFill>
                  <a:schemeClr val="bg1">
                    <a:lumMod val="95000"/>
                    <a:lumOff val="5000"/>
                  </a:schemeClr>
                </a:solidFill>
              </a:rPr>
              <a:t>La mer d'Aral a diminué de 40% en une décennie.</a:t>
            </a:r>
            <a:endParaRPr lang="en-US" dirty="0">
              <a:solidFill>
                <a:schemeClr val="bg1">
                  <a:lumMod val="95000"/>
                  <a:lumOff val="5000"/>
                </a:schemeClr>
              </a:solidFill>
            </a:endParaRPr>
          </a:p>
        </p:txBody>
      </p:sp>
      <p:pic>
        <p:nvPicPr>
          <p:cNvPr id="38917" name="Picture 5" descr="tp071226_04"/>
          <p:cNvPicPr>
            <a:picLocks noChangeAspect="1" noChangeArrowheads="1"/>
          </p:cNvPicPr>
          <p:nvPr/>
        </p:nvPicPr>
        <p:blipFill>
          <a:blip r:embed="rId2" cstate="print"/>
          <a:srcRect/>
          <a:stretch>
            <a:fillRect/>
          </a:stretch>
        </p:blipFill>
        <p:spPr bwMode="auto">
          <a:xfrm>
            <a:off x="762000" y="1447800"/>
            <a:ext cx="8001000" cy="5065713"/>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ChangeArrowheads="1"/>
          </p:cNvSpPr>
          <p:nvPr>
            <p:ph type="body" idx="1"/>
          </p:nvPr>
        </p:nvSpPr>
        <p:spPr>
          <a:xfrm>
            <a:off x="381000" y="152400"/>
            <a:ext cx="8534400" cy="4572000"/>
          </a:xfrm>
        </p:spPr>
        <p:txBody>
          <a:bodyPr>
            <a:noAutofit/>
          </a:bodyPr>
          <a:lstStyle/>
          <a:p>
            <a:pPr>
              <a:buNone/>
            </a:pPr>
            <a:r>
              <a:rPr lang="fr-FR" b="1" dirty="0" smtClean="0">
                <a:solidFill>
                  <a:schemeClr val="bg1">
                    <a:lumMod val="95000"/>
                    <a:lumOff val="5000"/>
                  </a:schemeClr>
                </a:solidFill>
              </a:rPr>
              <a:t>Dégradation des écosystèmes marins</a:t>
            </a:r>
          </a:p>
          <a:p>
            <a:endParaRPr lang="fr-FR" b="1" dirty="0" smtClean="0">
              <a:solidFill>
                <a:schemeClr val="bg1">
                  <a:lumMod val="95000"/>
                  <a:lumOff val="5000"/>
                </a:schemeClr>
              </a:solidFill>
            </a:endParaRPr>
          </a:p>
          <a:p>
            <a:pPr marL="284163" lvl="1" indent="-284163">
              <a:tabLst>
                <a:tab pos="520700" algn="l"/>
              </a:tabLst>
            </a:pPr>
            <a:r>
              <a:rPr lang="fr-FR" sz="2050" dirty="0" smtClean="0">
                <a:solidFill>
                  <a:schemeClr val="bg1">
                    <a:lumMod val="95000"/>
                    <a:lumOff val="5000"/>
                  </a:schemeClr>
                </a:solidFill>
              </a:rPr>
              <a:t>Près de 60 % de la population mondiale vit à moins de 100 km d'une côte par en conséquence, 20 % des écosystèmes adjacents aux océans ont été fortement modifiées</a:t>
            </a:r>
          </a:p>
          <a:p>
            <a:pPr marL="284163" lvl="1" indent="-284163">
              <a:tabLst>
                <a:tab pos="520700" algn="l"/>
              </a:tabLst>
            </a:pPr>
            <a:endParaRPr lang="fr-FR" sz="2050" dirty="0" smtClean="0">
              <a:solidFill>
                <a:schemeClr val="bg1">
                  <a:lumMod val="95000"/>
                  <a:lumOff val="5000"/>
                </a:schemeClr>
              </a:solidFill>
            </a:endParaRPr>
          </a:p>
          <a:p>
            <a:pPr marL="284163" lvl="1" indent="-284163">
              <a:tabLst>
                <a:tab pos="520700" algn="l"/>
              </a:tabLst>
            </a:pPr>
            <a:r>
              <a:rPr lang="fr-FR" sz="2050" dirty="0" smtClean="0">
                <a:solidFill>
                  <a:schemeClr val="bg1">
                    <a:lumMod val="95000"/>
                    <a:lumOff val="5000"/>
                  </a:schemeClr>
                </a:solidFill>
              </a:rPr>
              <a:t>Les estuaires côtiers ont été sévèrement endommagés ou  même disparus</a:t>
            </a:r>
          </a:p>
          <a:p>
            <a:pPr marL="284163" lvl="1" indent="-284163">
              <a:tabLst>
                <a:tab pos="520700" algn="l"/>
              </a:tabLst>
            </a:pPr>
            <a:endParaRPr lang="fr-FR" sz="2050" dirty="0" smtClean="0">
              <a:solidFill>
                <a:schemeClr val="bg1">
                  <a:lumMod val="95000"/>
                  <a:lumOff val="5000"/>
                </a:schemeClr>
              </a:solidFill>
            </a:endParaRPr>
          </a:p>
          <a:p>
            <a:pPr marL="284163" lvl="1" indent="-284163">
              <a:lnSpc>
                <a:spcPct val="90000"/>
              </a:lnSpc>
              <a:tabLst>
                <a:tab pos="520700" algn="l"/>
              </a:tabLst>
            </a:pPr>
            <a:r>
              <a:rPr lang="fr-FR" sz="2050" dirty="0" smtClean="0">
                <a:solidFill>
                  <a:schemeClr val="bg1">
                    <a:lumMod val="95000"/>
                    <a:lumOff val="5000"/>
                  </a:schemeClr>
                </a:solidFill>
              </a:rPr>
              <a:t>Les barrages ainsi que les déviations ont prive  plusieurs estuaires et deltas des nutriments et sédiments qui suscitent des réseaux trophiques</a:t>
            </a:r>
          </a:p>
          <a:p>
            <a:pPr marL="284163" lvl="1" indent="-284163">
              <a:lnSpc>
                <a:spcPct val="90000"/>
              </a:lnSpc>
              <a:tabLst>
                <a:tab pos="520700" algn="l"/>
              </a:tabLst>
            </a:pPr>
            <a:endParaRPr lang="fr-FR" sz="2050" dirty="0" smtClean="0">
              <a:solidFill>
                <a:schemeClr val="bg1">
                  <a:lumMod val="95000"/>
                  <a:lumOff val="5000"/>
                </a:schemeClr>
              </a:solidFill>
            </a:endParaRPr>
          </a:p>
          <a:p>
            <a:pPr marL="284163" lvl="1" indent="-284163">
              <a:lnSpc>
                <a:spcPct val="90000"/>
              </a:lnSpc>
              <a:tabLst>
                <a:tab pos="520700" algn="l"/>
              </a:tabLst>
            </a:pPr>
            <a:r>
              <a:rPr lang="fr-FR" sz="2050" dirty="0" smtClean="0">
                <a:solidFill>
                  <a:schemeClr val="bg1">
                    <a:lumMod val="95000"/>
                    <a:lumOff val="5000"/>
                  </a:schemeClr>
                </a:solidFill>
              </a:rPr>
              <a:t>Les mangliers sont des pépinières et des aires de reproduction pour les poissons et invertébrés et sont aussi des tampons contre l'érosion côtière</a:t>
            </a:r>
          </a:p>
          <a:p>
            <a:pPr marL="284163" lvl="1" indent="-284163">
              <a:lnSpc>
                <a:spcPct val="90000"/>
              </a:lnSpc>
              <a:tabLst>
                <a:tab pos="520700" algn="l"/>
              </a:tabLst>
            </a:pPr>
            <a:endParaRPr lang="fr-FR" sz="2050" dirty="0" smtClean="0">
              <a:solidFill>
                <a:schemeClr val="bg1">
                  <a:lumMod val="95000"/>
                  <a:lumOff val="5000"/>
                </a:schemeClr>
              </a:solidFill>
            </a:endParaRPr>
          </a:p>
          <a:p>
            <a:pPr marL="284163" lvl="1" indent="-284163">
              <a:tabLst>
                <a:tab pos="520700" algn="l"/>
              </a:tabLst>
            </a:pPr>
            <a:r>
              <a:rPr lang="fr-FR" sz="2050" dirty="0" smtClean="0">
                <a:solidFill>
                  <a:schemeClr val="bg1">
                    <a:lumMod val="95000"/>
                    <a:lumOff val="5000"/>
                  </a:schemeClr>
                </a:solidFill>
              </a:rPr>
              <a:t>Certaines régions sont affectées par trop  de sédimentation ou par les mauvais nutriments</a:t>
            </a:r>
          </a:p>
          <a:p>
            <a:pPr marL="284163" lvl="1" indent="-284163">
              <a:buNone/>
              <a:tabLst>
                <a:tab pos="520700" algn="l"/>
              </a:tabLst>
            </a:pPr>
            <a:r>
              <a:rPr lang="fr-FR" sz="2050" dirty="0" smtClean="0">
                <a:solidFill>
                  <a:schemeClr val="bg1">
                    <a:lumMod val="95000"/>
                    <a:lumOff val="5000"/>
                  </a:schemeClr>
                </a:solidFill>
              </a:rPr>
              <a:t>	Ex:  Les herbiers de mer ont largement été détruits a cause de la sédimentation</a:t>
            </a:r>
            <a:endParaRPr lang="fr-FR" sz="2600" dirty="0" smtClean="0">
              <a:solidFill>
                <a:schemeClr val="bg1">
                  <a:lumMod val="95000"/>
                  <a:lumOff val="5000"/>
                </a:schemeClr>
              </a:solidFill>
            </a:endParaRPr>
          </a:p>
          <a:p>
            <a:endParaRPr lang="fr-FR" dirty="0">
              <a:solidFill>
                <a:schemeClr val="bg1">
                  <a:lumMod val="95000"/>
                  <a:lumOff val="5000"/>
                </a:schemeClr>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noChangeArrowheads="1"/>
          </p:cNvSpPr>
          <p:nvPr>
            <p:ph type="body" idx="1"/>
          </p:nvPr>
        </p:nvSpPr>
        <p:spPr>
          <a:xfrm>
            <a:off x="381000" y="304800"/>
            <a:ext cx="8229600" cy="6019800"/>
          </a:xfrm>
        </p:spPr>
        <p:txBody>
          <a:bodyPr>
            <a:normAutofit fontScale="92500"/>
          </a:bodyPr>
          <a:lstStyle/>
          <a:p>
            <a:r>
              <a:rPr lang="fr-FR" sz="2800" b="1" dirty="0" smtClean="0">
                <a:solidFill>
                  <a:schemeClr val="bg1">
                    <a:lumMod val="95000"/>
                    <a:lumOff val="5000"/>
                  </a:schemeClr>
                </a:solidFill>
                <a:latin typeface="+mj-lt"/>
              </a:rPr>
              <a:t>Les Raisons De La Dégradation Des Habitats: 3 Principaux Moteurs</a:t>
            </a:r>
          </a:p>
          <a:p>
            <a:endParaRPr lang="fr-FR" sz="2800" b="1" dirty="0" smtClean="0">
              <a:solidFill>
                <a:schemeClr val="bg1">
                  <a:lumMod val="95000"/>
                  <a:lumOff val="5000"/>
                </a:schemeClr>
              </a:solidFill>
              <a:latin typeface="+mj-lt"/>
            </a:endParaRPr>
          </a:p>
          <a:p>
            <a:pPr marL="880110" lvl="1" indent="-514350">
              <a:buFont typeface="+mj-lt"/>
              <a:buAutoNum type="romanLcPeriod"/>
            </a:pPr>
            <a:r>
              <a:rPr lang="fr-FR" sz="2800" dirty="0" smtClean="0">
                <a:solidFill>
                  <a:schemeClr val="bg1">
                    <a:lumMod val="95000"/>
                    <a:lumOff val="5000"/>
                  </a:schemeClr>
                </a:solidFill>
                <a:latin typeface="+mj-lt"/>
              </a:rPr>
              <a:t>Les activités agricoles </a:t>
            </a:r>
          </a:p>
          <a:p>
            <a:pPr marL="880110" lvl="1" indent="-514350">
              <a:buNone/>
            </a:pPr>
            <a:r>
              <a:rPr lang="fr-FR" sz="2800" dirty="0" smtClean="0">
                <a:solidFill>
                  <a:schemeClr val="bg1">
                    <a:lumMod val="95000"/>
                    <a:lumOff val="5000"/>
                  </a:schemeClr>
                </a:solidFill>
                <a:latin typeface="+mj-lt"/>
              </a:rPr>
              <a:t>	(L’irrigation, l’utilisation des pesticides et herbicides en abondance  ont un effet négatif sur la biodiversité)</a:t>
            </a:r>
          </a:p>
          <a:p>
            <a:pPr marL="880110" lvl="1" indent="-514350">
              <a:buNone/>
            </a:pPr>
            <a:endParaRPr lang="fr-FR" sz="2800" dirty="0" smtClean="0">
              <a:solidFill>
                <a:schemeClr val="bg1">
                  <a:lumMod val="95000"/>
                  <a:lumOff val="5000"/>
                </a:schemeClr>
              </a:solidFill>
              <a:latin typeface="+mj-lt"/>
            </a:endParaRPr>
          </a:p>
          <a:p>
            <a:pPr marL="880110" lvl="1" indent="-514350">
              <a:buFont typeface="+mj-lt"/>
              <a:buAutoNum type="romanLcPeriod"/>
            </a:pPr>
            <a:r>
              <a:rPr lang="fr-FR" sz="2800" dirty="0" smtClean="0">
                <a:solidFill>
                  <a:schemeClr val="bg1">
                    <a:lumMod val="95000"/>
                    <a:lumOff val="5000"/>
                  </a:schemeClr>
                </a:solidFill>
                <a:latin typeface="+mj-lt"/>
              </a:rPr>
              <a:t>Les extractions</a:t>
            </a:r>
          </a:p>
          <a:p>
            <a:pPr marL="880110" lvl="1" indent="-514350">
              <a:buFont typeface="+mj-lt"/>
              <a:buAutoNum type="romanLcPeriod"/>
            </a:pPr>
            <a:endParaRPr lang="fr-FR" sz="2800" dirty="0" smtClean="0">
              <a:solidFill>
                <a:schemeClr val="bg1">
                  <a:lumMod val="95000"/>
                  <a:lumOff val="5000"/>
                </a:schemeClr>
              </a:solidFill>
              <a:latin typeface="+mj-lt"/>
            </a:endParaRPr>
          </a:p>
          <a:p>
            <a:pPr marL="880110" lvl="1" indent="-514350">
              <a:buFont typeface="+mj-lt"/>
              <a:buAutoNum type="romanLcPeriod"/>
            </a:pPr>
            <a:r>
              <a:rPr lang="fr-FR" sz="2800" dirty="0" smtClean="0">
                <a:solidFill>
                  <a:schemeClr val="bg1">
                    <a:lumMod val="95000"/>
                    <a:lumOff val="5000"/>
                  </a:schemeClr>
                </a:solidFill>
                <a:latin typeface="+mj-lt"/>
              </a:rPr>
              <a:t>L’urbanisation  et le développent </a:t>
            </a:r>
          </a:p>
          <a:p>
            <a:pPr lvl="1">
              <a:lnSpc>
                <a:spcPct val="90000"/>
              </a:lnSpc>
              <a:buNone/>
            </a:pPr>
            <a:r>
              <a:rPr lang="fr-FR" sz="2800" dirty="0" smtClean="0">
                <a:solidFill>
                  <a:schemeClr val="bg1">
                    <a:lumMod val="95000"/>
                    <a:lumOff val="5000"/>
                  </a:schemeClr>
                </a:solidFill>
                <a:latin typeface="+mj-lt"/>
              </a:rPr>
              <a:t>		(L’expansion urbaine est souvent des terres arables</a:t>
            </a:r>
          </a:p>
          <a:p>
            <a:pPr lvl="1">
              <a:lnSpc>
                <a:spcPct val="90000"/>
              </a:lnSpc>
              <a:buNone/>
            </a:pPr>
            <a:r>
              <a:rPr lang="fr-FR" sz="2800" dirty="0" smtClean="0">
                <a:solidFill>
                  <a:schemeClr val="bg1">
                    <a:lumMod val="95000"/>
                    <a:lumOff val="5000"/>
                  </a:schemeClr>
                </a:solidFill>
                <a:latin typeface="+mj-lt"/>
              </a:rPr>
              <a:t>	Ex: 5 M ha de terre agricole fut convertis à l'urbanisation de 1987 à 1992 en Chine)</a:t>
            </a:r>
          </a:p>
          <a:p>
            <a:pPr marL="880110" lvl="1" indent="-514350">
              <a:buNone/>
            </a:pPr>
            <a:endParaRPr lang="fr-FR" sz="2800" dirty="0" smtClean="0">
              <a:solidFill>
                <a:schemeClr val="bg1">
                  <a:lumMod val="95000"/>
                  <a:lumOff val="5000"/>
                </a:schemeClr>
              </a:solidFill>
              <a:latin typeface="+mj-lt"/>
            </a:endParaRPr>
          </a:p>
          <a:p>
            <a:pPr marL="880110" lvl="1" indent="-514350">
              <a:buNone/>
            </a:pPr>
            <a:endParaRPr lang="fr-FR" sz="2800" dirty="0" smtClean="0">
              <a:solidFill>
                <a:schemeClr val="bg1">
                  <a:lumMod val="95000"/>
                  <a:lumOff val="5000"/>
                </a:schemeClr>
              </a:solidFill>
              <a:latin typeface="+mj-lt"/>
            </a:endParaRPr>
          </a:p>
          <a:p>
            <a:pPr marL="880110" lvl="1" indent="-514350">
              <a:buNone/>
            </a:pPr>
            <a:endParaRPr lang="fr-FR" sz="2800" dirty="0" smtClean="0">
              <a:solidFill>
                <a:schemeClr val="bg1">
                  <a:lumMod val="95000"/>
                  <a:lumOff val="5000"/>
                </a:schemeClr>
              </a:solidFill>
              <a:latin typeface="+mj-lt"/>
            </a:endParaRPr>
          </a:p>
          <a:p>
            <a:pPr marL="880110" lvl="1" indent="-514350">
              <a:buNone/>
            </a:pPr>
            <a:endParaRPr lang="fr-FR" sz="2800" dirty="0">
              <a:solidFill>
                <a:schemeClr val="bg1">
                  <a:lumMod val="95000"/>
                  <a:lumOff val="5000"/>
                </a:schemeClr>
              </a:solidFill>
              <a:latin typeface="+mj-l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371600"/>
            <a:ext cx="8458200" cy="4572000"/>
          </a:xfrm>
        </p:spPr>
        <p:txBody>
          <a:bodyPr>
            <a:noAutofit/>
          </a:bodyPr>
          <a:lstStyle/>
          <a:p>
            <a:r>
              <a:rPr lang="fr-FR" sz="2200" b="1" dirty="0" smtClean="0">
                <a:solidFill>
                  <a:schemeClr val="bg1">
                    <a:lumMod val="95000"/>
                    <a:lumOff val="5000"/>
                  </a:schemeClr>
                </a:solidFill>
              </a:rPr>
              <a:t>Les pollutions (La pollution de l’air , la pollution chimique)</a:t>
            </a:r>
          </a:p>
          <a:p>
            <a:endParaRPr lang="fr-FR" sz="2200" b="1" dirty="0" smtClean="0">
              <a:solidFill>
                <a:schemeClr val="bg1">
                  <a:lumMod val="95000"/>
                  <a:lumOff val="5000"/>
                </a:schemeClr>
              </a:solidFill>
            </a:endParaRPr>
          </a:p>
          <a:p>
            <a:r>
              <a:rPr lang="fr-FR" sz="2200" b="1" dirty="0" smtClean="0">
                <a:solidFill>
                  <a:schemeClr val="bg1">
                    <a:lumMod val="95000"/>
                    <a:lumOff val="5000"/>
                  </a:schemeClr>
                </a:solidFill>
              </a:rPr>
              <a:t>Les pluies acides</a:t>
            </a:r>
          </a:p>
          <a:p>
            <a:endParaRPr lang="fr-FR" sz="2200" b="1" dirty="0" smtClean="0">
              <a:solidFill>
                <a:schemeClr val="bg1">
                  <a:lumMod val="95000"/>
                  <a:lumOff val="5000"/>
                </a:schemeClr>
              </a:solidFill>
            </a:endParaRPr>
          </a:p>
          <a:p>
            <a:r>
              <a:rPr lang="fr-FR" sz="2200" b="1" dirty="0" smtClean="0">
                <a:solidFill>
                  <a:schemeClr val="bg1">
                    <a:lumMod val="95000"/>
                    <a:lumOff val="5000"/>
                  </a:schemeClr>
                </a:solidFill>
              </a:rPr>
              <a:t>Les déchets solides et plastiques</a:t>
            </a:r>
          </a:p>
          <a:p>
            <a:pPr lvl="1">
              <a:lnSpc>
                <a:spcPct val="90000"/>
              </a:lnSpc>
            </a:pPr>
            <a:r>
              <a:rPr lang="fr-FR" sz="2200" dirty="0" smtClean="0">
                <a:solidFill>
                  <a:schemeClr val="bg1">
                    <a:lumMod val="95000"/>
                    <a:lumOff val="5000"/>
                  </a:schemeClr>
                </a:solidFill>
              </a:rPr>
              <a:t>Les plastiques et autres produits  non-biodégradables sont entrain de s’entasser rapidement</a:t>
            </a:r>
          </a:p>
          <a:p>
            <a:pPr lvl="1"/>
            <a:r>
              <a:rPr lang="fr-FR" sz="2200" dirty="0" smtClean="0">
                <a:solidFill>
                  <a:schemeClr val="bg1">
                    <a:lumMod val="95000"/>
                    <a:lumOff val="5000"/>
                  </a:schemeClr>
                </a:solidFill>
              </a:rPr>
              <a:t>Un des risques réels  est de le plastique est photodégradables, c.</a:t>
            </a:r>
            <a:r>
              <a:rPr lang="fr-FR" sz="2200" dirty="0" smtClean="0">
                <a:solidFill>
                  <a:schemeClr val="bg1">
                    <a:lumMod val="95000"/>
                    <a:lumOff val="5000"/>
                  </a:schemeClr>
                </a:solidFill>
                <a:latin typeface="Cambria"/>
              </a:rPr>
              <a:t>à.d. le plastique peut se </a:t>
            </a:r>
            <a:r>
              <a:rPr lang="fr-FR" sz="2200" dirty="0" smtClean="0">
                <a:solidFill>
                  <a:schemeClr val="bg1">
                    <a:lumMod val="95000"/>
                    <a:lumOff val="5000"/>
                  </a:schemeClr>
                </a:solidFill>
              </a:rPr>
              <a:t>briser en petits morceaux mais ne peut jamais disparaître</a:t>
            </a:r>
          </a:p>
          <a:p>
            <a:pPr lvl="1"/>
            <a:r>
              <a:rPr lang="fr-FR" sz="2200" dirty="0" smtClean="0">
                <a:solidFill>
                  <a:schemeClr val="bg1">
                    <a:lumMod val="95000"/>
                    <a:lumOff val="5000"/>
                  </a:schemeClr>
                </a:solidFill>
              </a:rPr>
              <a:t>Cela peut aboutir  a l'ingestion  par les composants du niveaux trophiques inférieurs et a une subséquente bioaccumulation</a:t>
            </a:r>
          </a:p>
          <a:p>
            <a:pPr lvl="1"/>
            <a:endParaRPr lang="fr-FR" sz="2200" dirty="0" smtClean="0">
              <a:solidFill>
                <a:schemeClr val="bg1">
                  <a:lumMod val="95000"/>
                  <a:lumOff val="5000"/>
                </a:schemeClr>
              </a:solidFill>
            </a:endParaRPr>
          </a:p>
          <a:p>
            <a:r>
              <a:rPr lang="fr-FR" sz="2200" b="1" dirty="0" smtClean="0">
                <a:solidFill>
                  <a:schemeClr val="bg1">
                    <a:lumMod val="95000"/>
                    <a:lumOff val="5000"/>
                  </a:schemeClr>
                </a:solidFill>
              </a:rPr>
              <a:t>L’ eutrophication</a:t>
            </a:r>
            <a:r>
              <a:rPr lang="fr-FR" sz="2200" dirty="0" smtClean="0">
                <a:solidFill>
                  <a:schemeClr val="bg1">
                    <a:lumMod val="95000"/>
                    <a:lumOff val="5000"/>
                  </a:schemeClr>
                </a:solidFill>
              </a:rPr>
              <a:t> </a:t>
            </a:r>
          </a:p>
          <a:p>
            <a:endParaRPr lang="fr-FR" sz="2200" dirty="0" smtClean="0">
              <a:solidFill>
                <a:schemeClr val="bg1">
                  <a:lumMod val="95000"/>
                  <a:lumOff val="5000"/>
                </a:schemeClr>
              </a:solidFill>
            </a:endParaRPr>
          </a:p>
          <a:p>
            <a:pPr lvl="1">
              <a:lnSpc>
                <a:spcPct val="90000"/>
              </a:lnSpc>
            </a:pPr>
            <a:endParaRPr lang="fr-FR" sz="2200" dirty="0" smtClean="0">
              <a:solidFill>
                <a:schemeClr val="bg1">
                  <a:lumMod val="95000"/>
                  <a:lumOff val="5000"/>
                </a:schemeClr>
              </a:solidFill>
            </a:endParaRPr>
          </a:p>
        </p:txBody>
      </p:sp>
      <p:sp>
        <p:nvSpPr>
          <p:cNvPr id="3" name="Title 2"/>
          <p:cNvSpPr>
            <a:spLocks noGrp="1"/>
          </p:cNvSpPr>
          <p:nvPr>
            <p:ph type="title"/>
          </p:nvPr>
        </p:nvSpPr>
        <p:spPr>
          <a:xfrm>
            <a:off x="457200" y="76200"/>
            <a:ext cx="8229600" cy="1219200"/>
          </a:xfrm>
        </p:spPr>
        <p:txBody>
          <a:bodyPr>
            <a:noAutofit/>
          </a:bodyPr>
          <a:lstStyle/>
          <a:p>
            <a:r>
              <a:rPr lang="fr-FR" sz="3600" b="1" dirty="0" smtClean="0">
                <a:solidFill>
                  <a:schemeClr val="bg1">
                    <a:lumMod val="95000"/>
                    <a:lumOff val="5000"/>
                  </a:schemeClr>
                </a:solidFill>
              </a:rPr>
              <a:t>D’autres Causes de la Dégradation Des Habitats:</a:t>
            </a:r>
            <a:endParaRPr lang="en-US" sz="3600" b="1" dirty="0">
              <a:solidFill>
                <a:schemeClr val="bg1">
                  <a:lumMod val="95000"/>
                  <a:lumOff val="5000"/>
                </a:schemeClr>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41" name="Picture 5" descr="Plastic Bag Free Week and Sea Week are both highlighting how plastic bags kill marine life, such as turtles"/>
          <p:cNvPicPr>
            <a:picLocks noChangeAspect="1" noChangeArrowheads="1"/>
          </p:cNvPicPr>
          <p:nvPr/>
        </p:nvPicPr>
        <p:blipFill>
          <a:blip r:embed="rId2" cstate="print"/>
          <a:srcRect/>
          <a:stretch>
            <a:fillRect/>
          </a:stretch>
        </p:blipFill>
        <p:spPr bwMode="auto">
          <a:xfrm>
            <a:off x="2057400" y="228600"/>
            <a:ext cx="5029200" cy="3276600"/>
          </a:xfrm>
          <a:prstGeom prst="rect">
            <a:avLst/>
          </a:prstGeom>
          <a:noFill/>
          <a:ln w="19050">
            <a:solidFill>
              <a:schemeClr val="tx1"/>
            </a:solidFill>
          </a:ln>
        </p:spPr>
      </p:pic>
      <p:pic>
        <p:nvPicPr>
          <p:cNvPr id="65543" name="Picture 7" descr="plastic+ocean"/>
          <p:cNvPicPr>
            <a:picLocks noChangeAspect="1" noChangeArrowheads="1"/>
          </p:cNvPicPr>
          <p:nvPr/>
        </p:nvPicPr>
        <p:blipFill>
          <a:blip r:embed="rId3" cstate="print"/>
          <a:srcRect/>
          <a:stretch>
            <a:fillRect/>
          </a:stretch>
        </p:blipFill>
        <p:spPr bwMode="auto">
          <a:xfrm>
            <a:off x="4953000" y="3505199"/>
            <a:ext cx="3765586" cy="2951721"/>
          </a:xfrm>
          <a:prstGeom prst="rect">
            <a:avLst/>
          </a:prstGeom>
          <a:noFill/>
          <a:ln w="19050">
            <a:solidFill>
              <a:schemeClr val="tx1"/>
            </a:solidFill>
          </a:ln>
        </p:spPr>
      </p:pic>
      <p:pic>
        <p:nvPicPr>
          <p:cNvPr id="65545" name="Picture 9" descr="seal-Entangled-Cow"/>
          <p:cNvPicPr>
            <a:picLocks noChangeAspect="1" noChangeArrowheads="1"/>
          </p:cNvPicPr>
          <p:nvPr/>
        </p:nvPicPr>
        <p:blipFill>
          <a:blip r:embed="rId4" cstate="print"/>
          <a:srcRect/>
          <a:stretch>
            <a:fillRect/>
          </a:stretch>
        </p:blipFill>
        <p:spPr bwMode="auto">
          <a:xfrm>
            <a:off x="381000" y="3505200"/>
            <a:ext cx="3810000" cy="2971800"/>
          </a:xfrm>
          <a:prstGeom prst="rect">
            <a:avLst/>
          </a:prstGeom>
          <a:noFill/>
          <a:ln w="19050">
            <a:solidFill>
              <a:schemeClr val="tx1"/>
            </a:solid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4" descr="[IndonesiaGarbage.jpg]"/>
          <p:cNvPicPr>
            <a:picLocks noChangeAspect="1" noChangeArrowheads="1"/>
          </p:cNvPicPr>
          <p:nvPr/>
        </p:nvPicPr>
        <p:blipFill>
          <a:blip r:embed="rId2" cstate="print"/>
          <a:srcRect/>
          <a:stretch>
            <a:fillRect/>
          </a:stretch>
        </p:blipFill>
        <p:spPr bwMode="auto">
          <a:xfrm>
            <a:off x="381000" y="228600"/>
            <a:ext cx="8458200" cy="6172200"/>
          </a:xfrm>
          <a:prstGeom prst="rect">
            <a:avLst/>
          </a:prstGeom>
          <a:noFill/>
          <a:ln w="57150">
            <a:solidFill>
              <a:schemeClr val="tx1"/>
            </a:solid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l="19375" t="34000" r="46250" b="29000"/>
          <a:stretch>
            <a:fillRect/>
          </a:stretch>
        </p:blipFill>
        <p:spPr bwMode="auto">
          <a:xfrm>
            <a:off x="381000" y="304800"/>
            <a:ext cx="8382000" cy="6324600"/>
          </a:xfrm>
          <a:prstGeom prst="rect">
            <a:avLst/>
          </a:prstGeom>
          <a:noFill/>
          <a:ln w="57150">
            <a:solidFill>
              <a:schemeClr val="tx1"/>
            </a:solid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304800" y="228600"/>
            <a:ext cx="8610600" cy="6172200"/>
          </a:xfrm>
          <a:prstGeom prst="rect">
            <a:avLst/>
          </a:prstGeom>
          <a:noFill/>
          <a:ln w="57150">
            <a:solidFill>
              <a:schemeClr val="tx1"/>
            </a:solidFill>
            <a:miter lim="800000"/>
            <a:headEnd/>
            <a:tailEnd/>
          </a:ln>
        </p:spPr>
      </p:pic>
      <p:sp>
        <p:nvSpPr>
          <p:cNvPr id="3" name="Rectangle 2"/>
          <p:cNvSpPr/>
          <p:nvPr/>
        </p:nvSpPr>
        <p:spPr>
          <a:xfrm>
            <a:off x="5334000" y="6488668"/>
            <a:ext cx="3737946" cy="369332"/>
          </a:xfrm>
          <a:prstGeom prst="rect">
            <a:avLst/>
          </a:prstGeom>
          <a:solidFill>
            <a:srgbClr val="002060"/>
          </a:solidFill>
        </p:spPr>
        <p:txBody>
          <a:bodyPr wrap="none">
            <a:spAutoFit/>
          </a:bodyPr>
          <a:lstStyle/>
          <a:p>
            <a:r>
              <a:rPr lang="en-US" dirty="0" smtClean="0"/>
              <a:t>Le </a:t>
            </a:r>
            <a:r>
              <a:rPr lang="en-US" dirty="0" err="1" smtClean="0"/>
              <a:t>lac</a:t>
            </a:r>
            <a:r>
              <a:rPr lang="en-US" dirty="0" smtClean="0"/>
              <a:t> </a:t>
            </a:r>
            <a:r>
              <a:rPr lang="en-US" dirty="0" err="1" smtClean="0"/>
              <a:t>Guanqiao</a:t>
            </a:r>
            <a:r>
              <a:rPr lang="en-US" dirty="0" smtClean="0"/>
              <a:t> </a:t>
            </a:r>
            <a:r>
              <a:rPr lang="en-US" dirty="0" smtClean="0">
                <a:latin typeface="Cambria"/>
              </a:rPr>
              <a:t>à </a:t>
            </a:r>
            <a:r>
              <a:rPr lang="en-US" dirty="0" smtClean="0"/>
              <a:t>Wuhan, en Chine</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381000" y="228600"/>
            <a:ext cx="8458200" cy="6096000"/>
          </a:xfrm>
          <a:prstGeom prst="rect">
            <a:avLst/>
          </a:prstGeom>
          <a:noFill/>
          <a:ln w="57150">
            <a:solidFill>
              <a:schemeClr val="tx1"/>
            </a:solidFill>
            <a:miter lim="800000"/>
            <a:headEnd/>
            <a:tailEnd/>
          </a:ln>
        </p:spPr>
      </p:pic>
      <p:sp>
        <p:nvSpPr>
          <p:cNvPr id="3" name="Rectangle 2"/>
          <p:cNvSpPr/>
          <p:nvPr/>
        </p:nvSpPr>
        <p:spPr>
          <a:xfrm>
            <a:off x="1219200" y="6488668"/>
            <a:ext cx="7924800" cy="369332"/>
          </a:xfrm>
          <a:prstGeom prst="rect">
            <a:avLst/>
          </a:prstGeom>
          <a:solidFill>
            <a:srgbClr val="002060"/>
          </a:solidFill>
        </p:spPr>
        <p:txBody>
          <a:bodyPr wrap="square">
            <a:spAutoFit/>
          </a:bodyPr>
          <a:lstStyle/>
          <a:p>
            <a:r>
              <a:rPr lang="fr-FR" i="1" dirty="0" smtClean="0"/>
              <a:t>Des poissons mort dans la rivière </a:t>
            </a:r>
            <a:r>
              <a:rPr lang="fr-FR" i="1" dirty="0" err="1" smtClean="0"/>
              <a:t>Pineios</a:t>
            </a:r>
            <a:r>
              <a:rPr lang="fr-FR" i="1" dirty="0" smtClean="0"/>
              <a:t> </a:t>
            </a:r>
            <a:r>
              <a:rPr lang="fr-FR" i="1" dirty="0" smtClean="0">
                <a:latin typeface="Cambria"/>
              </a:rPr>
              <a:t>à </a:t>
            </a:r>
            <a:r>
              <a:rPr lang="fr-FR" i="1" dirty="0" smtClean="0"/>
              <a:t>l’extérieur de Larissa, Grèce centrale</a:t>
            </a:r>
            <a:endParaRPr lang="fr-FR" i="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TextBox 4"/>
          <p:cNvSpPr txBox="1"/>
          <p:nvPr/>
        </p:nvSpPr>
        <p:spPr>
          <a:xfrm>
            <a:off x="3810000" y="838200"/>
            <a:ext cx="2209800" cy="369332"/>
          </a:xfrm>
          <a:prstGeom prst="rect">
            <a:avLst/>
          </a:prstGeom>
          <a:solidFill>
            <a:schemeClr val="accent5">
              <a:lumMod val="60000"/>
              <a:lumOff val="40000"/>
            </a:schemeClr>
          </a:solidFill>
        </p:spPr>
        <p:txBody>
          <a:bodyPr wrap="square" rtlCol="0">
            <a:spAutoFit/>
          </a:bodyPr>
          <a:lstStyle/>
          <a:p>
            <a:pPr algn="ctr"/>
            <a:r>
              <a:rPr lang="en-US" b="1" dirty="0" smtClean="0">
                <a:latin typeface="Calibri" pitchFamily="34" charset="0"/>
              </a:rPr>
              <a:t>UNE ZONE </a:t>
            </a:r>
            <a:r>
              <a:rPr lang="fr-FR" b="1" dirty="0" smtClean="0">
                <a:latin typeface="Calibri" pitchFamily="34" charset="0"/>
              </a:rPr>
              <a:t>CÔTIÈRE</a:t>
            </a:r>
            <a:endParaRPr lang="en-US" b="1" dirty="0">
              <a:latin typeface="Calibri" pitchFamily="34" charset="0"/>
            </a:endParaRPr>
          </a:p>
        </p:txBody>
      </p:sp>
      <p:sp>
        <p:nvSpPr>
          <p:cNvPr id="6" name="TextBox 5"/>
          <p:cNvSpPr txBox="1"/>
          <p:nvPr/>
        </p:nvSpPr>
        <p:spPr>
          <a:xfrm>
            <a:off x="2362200" y="1611868"/>
            <a:ext cx="1981200" cy="646331"/>
          </a:xfrm>
          <a:prstGeom prst="rect">
            <a:avLst/>
          </a:prstGeom>
          <a:solidFill>
            <a:schemeClr val="accent5">
              <a:lumMod val="60000"/>
              <a:lumOff val="40000"/>
            </a:schemeClr>
          </a:solidFill>
        </p:spPr>
        <p:txBody>
          <a:bodyPr wrap="square" rtlCol="0">
            <a:spAutoFit/>
          </a:bodyPr>
          <a:lstStyle/>
          <a:p>
            <a:pPr algn="ctr"/>
            <a:r>
              <a:rPr lang="fr-FR" b="1" dirty="0" smtClean="0">
                <a:latin typeface="Calibri" pitchFamily="34" charset="0"/>
              </a:rPr>
              <a:t>RÉGION PRÈS DU RIVAGE</a:t>
            </a:r>
            <a:endParaRPr lang="fr-FR" b="1" dirty="0">
              <a:latin typeface="Calibri" pitchFamily="34" charset="0"/>
            </a:endParaRPr>
          </a:p>
        </p:txBody>
      </p:sp>
      <p:sp>
        <p:nvSpPr>
          <p:cNvPr id="7" name="TextBox 6"/>
          <p:cNvSpPr txBox="1"/>
          <p:nvPr/>
        </p:nvSpPr>
        <p:spPr>
          <a:xfrm>
            <a:off x="5486400" y="1459468"/>
            <a:ext cx="1371600" cy="369332"/>
          </a:xfrm>
          <a:prstGeom prst="rect">
            <a:avLst/>
          </a:prstGeom>
          <a:solidFill>
            <a:schemeClr val="accent5">
              <a:lumMod val="60000"/>
              <a:lumOff val="40000"/>
            </a:schemeClr>
          </a:solidFill>
        </p:spPr>
        <p:txBody>
          <a:bodyPr wrap="square" rtlCol="0">
            <a:spAutoFit/>
          </a:bodyPr>
          <a:lstStyle/>
          <a:p>
            <a:pPr algn="ctr"/>
            <a:r>
              <a:rPr lang="en-US" b="1" dirty="0" smtClean="0">
                <a:latin typeface="Calibri" pitchFamily="34" charset="0"/>
              </a:rPr>
              <a:t>PLAGE</a:t>
            </a:r>
            <a:endParaRPr lang="en-US" b="1" dirty="0">
              <a:latin typeface="Calibri" pitchFamily="34" charset="0"/>
            </a:endParaRPr>
          </a:p>
        </p:txBody>
      </p:sp>
      <p:sp>
        <p:nvSpPr>
          <p:cNvPr id="8" name="TextBox 7"/>
          <p:cNvSpPr txBox="1"/>
          <p:nvPr/>
        </p:nvSpPr>
        <p:spPr>
          <a:xfrm>
            <a:off x="7086600" y="1600200"/>
            <a:ext cx="1371600" cy="369332"/>
          </a:xfrm>
          <a:prstGeom prst="rect">
            <a:avLst/>
          </a:prstGeom>
          <a:solidFill>
            <a:schemeClr val="accent5">
              <a:lumMod val="60000"/>
              <a:lumOff val="40000"/>
            </a:schemeClr>
          </a:solidFill>
        </p:spPr>
        <p:txBody>
          <a:bodyPr wrap="square" rtlCol="0">
            <a:spAutoFit/>
          </a:bodyPr>
          <a:lstStyle/>
          <a:p>
            <a:pPr algn="ctr"/>
            <a:r>
              <a:rPr lang="en-US" b="1" dirty="0" smtClean="0">
                <a:latin typeface="Calibri" pitchFamily="34" charset="0"/>
              </a:rPr>
              <a:t>RIVAGE</a:t>
            </a:r>
            <a:endParaRPr lang="en-US" b="1" dirty="0">
              <a:latin typeface="Calibri" pitchFamily="34" charset="0"/>
            </a:endParaRPr>
          </a:p>
        </p:txBody>
      </p:sp>
      <p:sp>
        <p:nvSpPr>
          <p:cNvPr id="9" name="TextBox 8"/>
          <p:cNvSpPr txBox="1"/>
          <p:nvPr/>
        </p:nvSpPr>
        <p:spPr>
          <a:xfrm>
            <a:off x="1371600" y="3210580"/>
            <a:ext cx="2590800" cy="523220"/>
          </a:xfrm>
          <a:prstGeom prst="rect">
            <a:avLst/>
          </a:prstGeom>
          <a:solidFill>
            <a:schemeClr val="accent5">
              <a:lumMod val="60000"/>
              <a:lumOff val="40000"/>
            </a:schemeClr>
          </a:solidFill>
        </p:spPr>
        <p:txBody>
          <a:bodyPr wrap="square" rtlCol="0">
            <a:spAutoFit/>
          </a:bodyPr>
          <a:lstStyle/>
          <a:p>
            <a:pPr algn="ctr"/>
            <a:r>
              <a:rPr lang="fr-FR" sz="1400" b="1" dirty="0" smtClean="0">
                <a:latin typeface="Calibri" pitchFamily="34" charset="0"/>
              </a:rPr>
              <a:t>L’HAUTEUR MOYENNE DES GRANDE MARÉE</a:t>
            </a:r>
            <a:endParaRPr lang="fr-FR" sz="1400" b="1" dirty="0">
              <a:latin typeface="Calibri" pitchFamily="34" charset="0"/>
            </a:endParaRPr>
          </a:p>
        </p:txBody>
      </p:sp>
      <p:sp>
        <p:nvSpPr>
          <p:cNvPr id="10" name="TextBox 9"/>
          <p:cNvSpPr txBox="1"/>
          <p:nvPr/>
        </p:nvSpPr>
        <p:spPr>
          <a:xfrm>
            <a:off x="1371600" y="3810000"/>
            <a:ext cx="2590800" cy="523220"/>
          </a:xfrm>
          <a:prstGeom prst="rect">
            <a:avLst/>
          </a:prstGeom>
          <a:solidFill>
            <a:schemeClr val="accent5">
              <a:lumMod val="60000"/>
              <a:lumOff val="40000"/>
            </a:schemeClr>
          </a:solidFill>
        </p:spPr>
        <p:txBody>
          <a:bodyPr wrap="square" rtlCol="0">
            <a:spAutoFit/>
          </a:bodyPr>
          <a:lstStyle/>
          <a:p>
            <a:pPr algn="ctr"/>
            <a:r>
              <a:rPr lang="fr-FR" sz="1400" b="1" dirty="0" smtClean="0">
                <a:latin typeface="Calibri" pitchFamily="34" charset="0"/>
              </a:rPr>
              <a:t>L’HAUTEUR LA PLUS BASSE DES GRANDE MARÉE</a:t>
            </a:r>
            <a:endParaRPr lang="fr-FR" sz="1400" b="1" dirty="0">
              <a:latin typeface="Calibri" pitchFamily="34" charset="0"/>
            </a:endParaRPr>
          </a:p>
        </p:txBody>
      </p:sp>
      <p:sp>
        <p:nvSpPr>
          <p:cNvPr id="11" name="TextBox 10"/>
          <p:cNvSpPr txBox="1"/>
          <p:nvPr/>
        </p:nvSpPr>
        <p:spPr>
          <a:xfrm>
            <a:off x="2895600" y="4724400"/>
            <a:ext cx="1295400" cy="584775"/>
          </a:xfrm>
          <a:prstGeom prst="rect">
            <a:avLst/>
          </a:prstGeom>
          <a:solidFill>
            <a:schemeClr val="accent5">
              <a:lumMod val="60000"/>
              <a:lumOff val="40000"/>
            </a:schemeClr>
          </a:solidFill>
        </p:spPr>
        <p:txBody>
          <a:bodyPr wrap="square" rtlCol="0">
            <a:spAutoFit/>
          </a:bodyPr>
          <a:lstStyle/>
          <a:p>
            <a:pPr algn="ctr"/>
            <a:r>
              <a:rPr lang="en-US" sz="1600" b="1" dirty="0" smtClean="0">
                <a:latin typeface="Calibri" pitchFamily="34" charset="0"/>
              </a:rPr>
              <a:t>LONGSHORE BARS</a:t>
            </a:r>
            <a:endParaRPr lang="en-US" sz="1600" b="1" dirty="0">
              <a:latin typeface="Calibri" pitchFamily="34" charset="0"/>
            </a:endParaRPr>
          </a:p>
        </p:txBody>
      </p:sp>
      <p:sp>
        <p:nvSpPr>
          <p:cNvPr id="12" name="TextBox 11"/>
          <p:cNvSpPr txBox="1"/>
          <p:nvPr/>
        </p:nvSpPr>
        <p:spPr>
          <a:xfrm>
            <a:off x="7543800" y="3200401"/>
            <a:ext cx="685800" cy="276999"/>
          </a:xfrm>
          <a:prstGeom prst="rect">
            <a:avLst/>
          </a:prstGeom>
          <a:solidFill>
            <a:schemeClr val="accent5">
              <a:lumMod val="60000"/>
              <a:lumOff val="40000"/>
            </a:schemeClr>
          </a:solidFill>
        </p:spPr>
        <p:txBody>
          <a:bodyPr wrap="square" rtlCol="0">
            <a:spAutoFit/>
          </a:bodyPr>
          <a:lstStyle/>
          <a:p>
            <a:pPr algn="ctr"/>
            <a:r>
              <a:rPr lang="en-US" sz="1200" b="1" dirty="0" smtClean="0">
                <a:latin typeface="Calibri" pitchFamily="34" charset="0"/>
              </a:rPr>
              <a:t>DUNES</a:t>
            </a:r>
            <a:endParaRPr lang="en-US" sz="1200" b="1" dirty="0">
              <a:latin typeface="Calibri" pitchFamily="34" charset="0"/>
            </a:endParaRPr>
          </a:p>
        </p:txBody>
      </p:sp>
      <p:sp>
        <p:nvSpPr>
          <p:cNvPr id="13" name="TextBox 12"/>
          <p:cNvSpPr txBox="1"/>
          <p:nvPr/>
        </p:nvSpPr>
        <p:spPr>
          <a:xfrm>
            <a:off x="7391400" y="3761601"/>
            <a:ext cx="1295400" cy="307777"/>
          </a:xfrm>
          <a:prstGeom prst="rect">
            <a:avLst/>
          </a:prstGeom>
          <a:solidFill>
            <a:schemeClr val="accent5">
              <a:lumMod val="60000"/>
              <a:lumOff val="40000"/>
            </a:schemeClr>
          </a:solidFill>
        </p:spPr>
        <p:txBody>
          <a:bodyPr wrap="square" rtlCol="0">
            <a:spAutoFit/>
          </a:bodyPr>
          <a:lstStyle/>
          <a:p>
            <a:pPr algn="ctr"/>
            <a:r>
              <a:rPr lang="en-US" sz="1400" b="1" dirty="0" smtClean="0">
                <a:latin typeface="Calibri" pitchFamily="34" charset="0"/>
              </a:rPr>
              <a:t>MOUILLAGES</a:t>
            </a:r>
            <a:endParaRPr lang="en-US" sz="1400" b="1" dirty="0">
              <a:latin typeface="Calibri"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304800" y="152400"/>
            <a:ext cx="8458200" cy="5486400"/>
          </a:xfrm>
          <a:prstGeom prst="rect">
            <a:avLst/>
          </a:prstGeom>
          <a:noFill/>
          <a:ln w="57150">
            <a:solidFill>
              <a:schemeClr val="tx1"/>
            </a:solidFill>
            <a:miter lim="800000"/>
            <a:headEnd/>
            <a:tailEnd/>
          </a:ln>
        </p:spPr>
      </p:pic>
      <p:sp>
        <p:nvSpPr>
          <p:cNvPr id="3" name="Rectangle 2"/>
          <p:cNvSpPr/>
          <p:nvPr/>
        </p:nvSpPr>
        <p:spPr>
          <a:xfrm>
            <a:off x="0" y="5858470"/>
            <a:ext cx="9144000" cy="923330"/>
          </a:xfrm>
          <a:prstGeom prst="rect">
            <a:avLst/>
          </a:prstGeom>
          <a:solidFill>
            <a:srgbClr val="002060"/>
          </a:solidFill>
        </p:spPr>
        <p:txBody>
          <a:bodyPr wrap="square">
            <a:spAutoFit/>
          </a:bodyPr>
          <a:lstStyle/>
          <a:p>
            <a:r>
              <a:rPr lang="fr-FR" i="1" dirty="0" smtClean="0"/>
              <a:t>Un homme ramassant des poissons morts dans le lac </a:t>
            </a:r>
            <a:r>
              <a:rPr lang="fr-FR" i="1" dirty="0" err="1" smtClean="0"/>
              <a:t>Guanqiao</a:t>
            </a:r>
            <a:r>
              <a:rPr lang="fr-FR" i="1" dirty="0" smtClean="0"/>
              <a:t> à Wuhan dans la province de Hubei du Centre de la Chine. Les poissons sont morts en raison de l'eau du lac pollué et la météo torride dans la ville. </a:t>
            </a:r>
            <a:endParaRPr lang="en-US" i="1"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381000" y="304801"/>
            <a:ext cx="8382000" cy="5791199"/>
          </a:xfrm>
          <a:prstGeom prst="rect">
            <a:avLst/>
          </a:prstGeom>
          <a:noFill/>
          <a:ln w="57150">
            <a:solidFill>
              <a:schemeClr val="tx1"/>
            </a:solidFill>
            <a:miter lim="800000"/>
            <a:headEnd/>
            <a:tailEnd/>
          </a:ln>
        </p:spPr>
      </p:pic>
      <p:sp>
        <p:nvSpPr>
          <p:cNvPr id="3" name="Rectangle 2"/>
          <p:cNvSpPr/>
          <p:nvPr/>
        </p:nvSpPr>
        <p:spPr>
          <a:xfrm>
            <a:off x="228600" y="6172200"/>
            <a:ext cx="8915400" cy="646331"/>
          </a:xfrm>
          <a:prstGeom prst="rect">
            <a:avLst/>
          </a:prstGeom>
          <a:solidFill>
            <a:srgbClr val="002060"/>
          </a:solidFill>
        </p:spPr>
        <p:txBody>
          <a:bodyPr wrap="square">
            <a:spAutoFit/>
          </a:bodyPr>
          <a:lstStyle/>
          <a:p>
            <a:r>
              <a:rPr lang="fr-FR" i="1" dirty="0" smtClean="0"/>
              <a:t>Les soldats de l'armée de libération des peuples chinois (ALP) enlèvent  des algues sur une plage.</a:t>
            </a:r>
            <a:endParaRPr lang="en-US" i="1"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381000" y="304800"/>
            <a:ext cx="8305800" cy="6096000"/>
          </a:xfrm>
          <a:prstGeom prst="rect">
            <a:avLst/>
          </a:prstGeom>
          <a:noFill/>
          <a:ln w="57150">
            <a:solidFill>
              <a:schemeClr val="tx1"/>
            </a:solidFill>
            <a:miter lim="800000"/>
            <a:headEnd/>
            <a:tailEnd/>
          </a:ln>
        </p:spPr>
      </p:pic>
      <p:sp>
        <p:nvSpPr>
          <p:cNvPr id="3" name="Rectangle 2"/>
          <p:cNvSpPr/>
          <p:nvPr/>
        </p:nvSpPr>
        <p:spPr>
          <a:xfrm>
            <a:off x="1447800" y="6488668"/>
            <a:ext cx="7696200" cy="369332"/>
          </a:xfrm>
          <a:prstGeom prst="rect">
            <a:avLst/>
          </a:prstGeom>
          <a:solidFill>
            <a:srgbClr val="002060"/>
          </a:solidFill>
        </p:spPr>
        <p:txBody>
          <a:bodyPr wrap="square">
            <a:spAutoFit/>
          </a:bodyPr>
          <a:lstStyle/>
          <a:p>
            <a:r>
              <a:rPr lang="fr-FR" i="1" dirty="0" smtClean="0"/>
              <a:t>Un ruisseau pollu</a:t>
            </a:r>
            <a:r>
              <a:rPr lang="fr-FR" i="1" dirty="0" smtClean="0">
                <a:latin typeface="Cambria"/>
              </a:rPr>
              <a:t>é</a:t>
            </a:r>
            <a:r>
              <a:rPr lang="fr-FR" i="1" dirty="0" smtClean="0"/>
              <a:t> par des saletés </a:t>
            </a:r>
            <a:r>
              <a:rPr lang="fr-FR" i="1" dirty="0" smtClean="0">
                <a:latin typeface="Cambria"/>
              </a:rPr>
              <a:t>à</a:t>
            </a:r>
            <a:r>
              <a:rPr lang="fr-FR" i="1" dirty="0" smtClean="0"/>
              <a:t> Manille aux Philippines, le 1</a:t>
            </a:r>
            <a:r>
              <a:rPr lang="fr-FR" i="1" baseline="30000" dirty="0" smtClean="0"/>
              <a:t>er </a:t>
            </a:r>
            <a:r>
              <a:rPr lang="fr-FR" i="1" dirty="0" smtClean="0"/>
              <a:t>Mars 2009</a:t>
            </a:r>
            <a:endParaRPr lang="fr-FR" i="1"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srcRect/>
          <a:stretch>
            <a:fillRect/>
          </a:stretch>
        </p:blipFill>
        <p:spPr bwMode="auto">
          <a:xfrm>
            <a:off x="304800" y="304800"/>
            <a:ext cx="8610600" cy="6019800"/>
          </a:xfrm>
          <a:prstGeom prst="rect">
            <a:avLst/>
          </a:prstGeom>
          <a:noFill/>
          <a:ln w="57150">
            <a:solidFill>
              <a:schemeClr val="tx1"/>
            </a:solidFill>
            <a:miter lim="800000"/>
            <a:headEnd/>
            <a:tailEnd/>
          </a:ln>
        </p:spPr>
      </p:pic>
      <p:sp>
        <p:nvSpPr>
          <p:cNvPr id="3" name="Rectangle 2"/>
          <p:cNvSpPr/>
          <p:nvPr/>
        </p:nvSpPr>
        <p:spPr>
          <a:xfrm>
            <a:off x="1447800" y="6488668"/>
            <a:ext cx="7696200" cy="369332"/>
          </a:xfrm>
          <a:prstGeom prst="rect">
            <a:avLst/>
          </a:prstGeom>
          <a:solidFill>
            <a:srgbClr val="002060"/>
          </a:solidFill>
        </p:spPr>
        <p:txBody>
          <a:bodyPr wrap="square">
            <a:spAutoFit/>
          </a:bodyPr>
          <a:lstStyle/>
          <a:p>
            <a:pPr algn="r"/>
            <a:r>
              <a:rPr lang="fr-FR" i="1" dirty="0" smtClean="0"/>
              <a:t>Un calamar suite a un déversement de pétrole</a:t>
            </a:r>
            <a:endParaRPr lang="fr-FR" i="1"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381000" y="228600"/>
            <a:ext cx="4191000" cy="6248400"/>
          </a:xfrm>
          <a:prstGeom prst="rect">
            <a:avLst/>
          </a:prstGeom>
          <a:noFill/>
          <a:ln w="57150">
            <a:solidFill>
              <a:schemeClr val="tx1"/>
            </a:solidFill>
            <a:miter lim="800000"/>
            <a:headEnd/>
            <a:tailEnd/>
          </a:ln>
        </p:spPr>
      </p:pic>
      <p:pic>
        <p:nvPicPr>
          <p:cNvPr id="3" name="Picture 2"/>
          <p:cNvPicPr>
            <a:picLocks noChangeAspect="1" noChangeArrowheads="1"/>
          </p:cNvPicPr>
          <p:nvPr/>
        </p:nvPicPr>
        <p:blipFill>
          <a:blip r:embed="rId3" cstate="print"/>
          <a:srcRect b="18293"/>
          <a:stretch>
            <a:fillRect/>
          </a:stretch>
        </p:blipFill>
        <p:spPr bwMode="auto">
          <a:xfrm>
            <a:off x="4648200" y="228600"/>
            <a:ext cx="4191000" cy="6248400"/>
          </a:xfrm>
          <a:prstGeom prst="rect">
            <a:avLst/>
          </a:prstGeom>
          <a:noFill/>
          <a:ln w="57150">
            <a:solidFill>
              <a:schemeClr val="tx1"/>
            </a:solid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p:cNvPicPr>
            <a:picLocks noChangeAspect="1" noChangeArrowheads="1"/>
          </p:cNvPicPr>
          <p:nvPr/>
        </p:nvPicPr>
        <p:blipFill>
          <a:blip r:embed="rId2" cstate="print"/>
          <a:srcRect/>
          <a:stretch>
            <a:fillRect/>
          </a:stretch>
        </p:blipFill>
        <p:spPr bwMode="auto">
          <a:xfrm>
            <a:off x="457200" y="228600"/>
            <a:ext cx="8229600" cy="6019800"/>
          </a:xfrm>
          <a:prstGeom prst="rect">
            <a:avLst/>
          </a:prstGeom>
          <a:noFill/>
          <a:ln w="57150">
            <a:solidFill>
              <a:schemeClr val="tx1"/>
            </a:solidFill>
            <a:miter lim="800000"/>
            <a:headEnd/>
            <a:tailEnd/>
          </a:ln>
        </p:spPr>
      </p:pic>
      <p:sp>
        <p:nvSpPr>
          <p:cNvPr id="5" name="Rectangle 4"/>
          <p:cNvSpPr/>
          <p:nvPr/>
        </p:nvSpPr>
        <p:spPr>
          <a:xfrm>
            <a:off x="2209800" y="6412468"/>
            <a:ext cx="6781800" cy="369332"/>
          </a:xfrm>
          <a:prstGeom prst="rect">
            <a:avLst/>
          </a:prstGeom>
          <a:solidFill>
            <a:srgbClr val="002060"/>
          </a:solidFill>
        </p:spPr>
        <p:txBody>
          <a:bodyPr wrap="square">
            <a:spAutoFit/>
          </a:bodyPr>
          <a:lstStyle/>
          <a:p>
            <a:pPr algn="r"/>
            <a:r>
              <a:rPr lang="fr-FR" i="1" dirty="0" smtClean="0"/>
              <a:t>Des coraux endommagés par des operateurs de bateaux de plongée</a:t>
            </a:r>
            <a:endParaRPr lang="fr-FR" i="1"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srcRect/>
          <a:stretch>
            <a:fillRect/>
          </a:stretch>
        </p:blipFill>
        <p:spPr bwMode="auto">
          <a:xfrm>
            <a:off x="381000" y="381000"/>
            <a:ext cx="8382000" cy="5867400"/>
          </a:xfrm>
          <a:prstGeom prst="rect">
            <a:avLst/>
          </a:prstGeom>
          <a:noFill/>
          <a:ln w="57150">
            <a:solidFill>
              <a:schemeClr val="tx1"/>
            </a:solidFill>
            <a:miter lim="800000"/>
            <a:headEnd/>
            <a:tailEnd/>
          </a:ln>
        </p:spPr>
      </p:pic>
      <p:sp>
        <p:nvSpPr>
          <p:cNvPr id="3" name="Rectangle 2"/>
          <p:cNvSpPr/>
          <p:nvPr/>
        </p:nvSpPr>
        <p:spPr>
          <a:xfrm>
            <a:off x="5029200" y="6488668"/>
            <a:ext cx="4038600" cy="369332"/>
          </a:xfrm>
          <a:prstGeom prst="rect">
            <a:avLst/>
          </a:prstGeom>
          <a:solidFill>
            <a:srgbClr val="002060"/>
          </a:solidFill>
        </p:spPr>
        <p:txBody>
          <a:bodyPr wrap="square">
            <a:spAutoFit/>
          </a:bodyPr>
          <a:lstStyle/>
          <a:p>
            <a:pPr algn="r"/>
            <a:r>
              <a:rPr lang="fr-FR" i="1" smtClean="0"/>
              <a:t>Des plongeurs marchant sur des coraux</a:t>
            </a:r>
            <a:endParaRPr lang="fr-FR" i="1"/>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52400" y="76200"/>
            <a:ext cx="9144000" cy="1219200"/>
          </a:xfrm>
        </p:spPr>
        <p:txBody>
          <a:bodyPr>
            <a:normAutofit/>
          </a:bodyPr>
          <a:lstStyle/>
          <a:p>
            <a:r>
              <a:rPr lang="fr-FR" sz="3500" b="1" dirty="0" smtClean="0">
                <a:solidFill>
                  <a:schemeClr val="accent2">
                    <a:lumMod val="75000"/>
                  </a:schemeClr>
                </a:solidFill>
                <a:effectLst>
                  <a:outerShdw blurRad="38100" dist="38100" dir="2700000" algn="tl">
                    <a:srgbClr val="000000">
                      <a:alpha val="43137"/>
                    </a:srgbClr>
                  </a:outerShdw>
                </a:effectLst>
              </a:rPr>
              <a:t>Les Effets du Changement Climatique sur  les Zones Côtières</a:t>
            </a:r>
            <a:endParaRPr lang="fr-FR" sz="3500" b="1" dirty="0">
              <a:solidFill>
                <a:schemeClr val="accent2">
                  <a:lumMod val="75000"/>
                </a:schemeClr>
              </a:solidFill>
              <a:effectLst>
                <a:outerShdw blurRad="38100" dist="38100" dir="2700000" algn="tl">
                  <a:srgbClr val="000000">
                    <a:alpha val="43137"/>
                  </a:srgbClr>
                </a:outerShdw>
              </a:effectLst>
            </a:endParaRPr>
          </a:p>
        </p:txBody>
      </p:sp>
      <p:sp>
        <p:nvSpPr>
          <p:cNvPr id="6" name="Rectangle 3"/>
          <p:cNvSpPr txBox="1">
            <a:spLocks noChangeArrowheads="1"/>
          </p:cNvSpPr>
          <p:nvPr/>
        </p:nvSpPr>
        <p:spPr>
          <a:xfrm>
            <a:off x="304800" y="1295400"/>
            <a:ext cx="8839200" cy="4572000"/>
          </a:xfrm>
          <a:prstGeom prst="rect">
            <a:avLst/>
          </a:prstGeom>
        </p:spPr>
        <p:txBody>
          <a:bodyPr vert="horz">
            <a:noAutofit/>
          </a:bodyPr>
          <a:lstStyle/>
          <a:p>
            <a:pPr marL="274320" lvl="0" indent="-274320">
              <a:spcBef>
                <a:spcPts val="600"/>
              </a:spcBef>
              <a:buClr>
                <a:schemeClr val="accent2"/>
              </a:buClr>
              <a:buSzPct val="85000"/>
              <a:buFont typeface="Wingdings 2"/>
              <a:buChar char=""/>
            </a:pPr>
            <a:r>
              <a:rPr lang="fr-FR" sz="2300" dirty="0" smtClean="0">
                <a:solidFill>
                  <a:schemeClr val="bg1">
                    <a:lumMod val="95000"/>
                    <a:lumOff val="5000"/>
                  </a:schemeClr>
                </a:solidFill>
              </a:rPr>
              <a:t>Selon le GIEC, l</a:t>
            </a:r>
            <a:r>
              <a:rPr lang="en-US" sz="2300" dirty="0" smtClean="0">
                <a:solidFill>
                  <a:schemeClr val="bg1">
                    <a:lumMod val="95000"/>
                    <a:lumOff val="5000"/>
                  </a:schemeClr>
                </a:solidFill>
              </a:rPr>
              <a:t>e CC </a:t>
            </a:r>
            <a:r>
              <a:rPr lang="fr-FR" sz="2300" dirty="0" smtClean="0">
                <a:solidFill>
                  <a:schemeClr val="bg1">
                    <a:lumMod val="95000"/>
                    <a:lumOff val="5000"/>
                  </a:schemeClr>
                </a:solidFill>
              </a:rPr>
              <a:t> est une variation statistiquement significative dans l'état moyen du climat ou dans sa variabilité, qui persiste pendant une période prolongée: des décennies ou plus.</a:t>
            </a:r>
            <a:endParaRPr lang="en-US" sz="2300" dirty="0" smtClean="0">
              <a:solidFill>
                <a:schemeClr val="bg1">
                  <a:lumMod val="95000"/>
                  <a:lumOff val="5000"/>
                </a:schemeClr>
              </a:solidFill>
            </a:endParaRPr>
          </a:p>
          <a:p>
            <a:pPr marL="274320" lvl="0" indent="-274320">
              <a:spcBef>
                <a:spcPts val="600"/>
              </a:spcBef>
              <a:buClr>
                <a:schemeClr val="accent2"/>
              </a:buClr>
              <a:buSzPct val="85000"/>
              <a:buFont typeface="Wingdings 2"/>
              <a:buChar char=""/>
            </a:pPr>
            <a:endParaRPr lang="en-US" sz="2300" dirty="0" smtClean="0">
              <a:solidFill>
                <a:schemeClr val="bg1">
                  <a:lumMod val="95000"/>
                  <a:lumOff val="5000"/>
                </a:schemeClr>
              </a:solidFill>
            </a:endParaRPr>
          </a:p>
          <a:p>
            <a:pPr marL="274320" lvl="0" indent="-274320">
              <a:spcBef>
                <a:spcPts val="600"/>
              </a:spcBef>
              <a:buClr>
                <a:schemeClr val="accent2"/>
              </a:buClr>
              <a:buSzPct val="85000"/>
              <a:buFont typeface="Wingdings 2"/>
              <a:buChar char=""/>
            </a:pPr>
            <a:r>
              <a:rPr lang="fr-FR" sz="2300" dirty="0" smtClean="0">
                <a:solidFill>
                  <a:schemeClr val="bg1">
                    <a:lumMod val="95000"/>
                    <a:lumOff val="5000"/>
                  </a:schemeClr>
                </a:solidFill>
              </a:rPr>
              <a:t>Le CC est due à des processus naturels- internes, les forçages externes ou à des changements anthropiques qui amènent des changement dans la composition de l'atmosphère ou dans l'utilisation des terres.</a:t>
            </a:r>
            <a:endParaRPr lang="en-US" sz="2300" dirty="0" smtClean="0">
              <a:solidFill>
                <a:schemeClr val="bg1">
                  <a:lumMod val="95000"/>
                  <a:lumOff val="5000"/>
                </a:schemeClr>
              </a:solidFill>
            </a:endParaRPr>
          </a:p>
          <a:p>
            <a:pPr marL="274320" lvl="0" indent="-274320">
              <a:spcBef>
                <a:spcPts val="600"/>
              </a:spcBef>
              <a:buClr>
                <a:schemeClr val="accent2"/>
              </a:buClr>
              <a:buSzPct val="85000"/>
              <a:buFont typeface="Wingdings 2"/>
              <a:buChar char=""/>
            </a:pPr>
            <a:endParaRPr lang="en-US" sz="2300" dirty="0" smtClean="0">
              <a:solidFill>
                <a:schemeClr val="bg1">
                  <a:lumMod val="95000"/>
                  <a:lumOff val="5000"/>
                </a:schemeClr>
              </a:solidFill>
            </a:endParaRPr>
          </a:p>
          <a:p>
            <a:pPr marL="274320" lvl="0" indent="-274320">
              <a:spcBef>
                <a:spcPts val="600"/>
              </a:spcBef>
              <a:buClr>
                <a:schemeClr val="accent2"/>
              </a:buClr>
              <a:buSzPct val="85000"/>
              <a:buFont typeface="Wingdings 2"/>
              <a:buChar char=""/>
            </a:pPr>
            <a:r>
              <a:rPr lang="fr-FR" sz="2300" dirty="0" smtClean="0">
                <a:solidFill>
                  <a:schemeClr val="bg1">
                    <a:lumMod val="95000"/>
                    <a:lumOff val="5000"/>
                  </a:schemeClr>
                </a:solidFill>
              </a:rPr>
              <a:t>CC est défini comme un changement de climat qui est attribué directement ou indirectement aux activités humaines qui modifient la composition de l'atmosphère mondiale en plus de la variabilité naturelle du climat observée au cours de périodes comparables. </a:t>
            </a:r>
            <a:r>
              <a:rPr lang="en-US" sz="2300" dirty="0" smtClean="0">
                <a:solidFill>
                  <a:schemeClr val="bg1">
                    <a:lumMod val="95000"/>
                    <a:lumOff val="5000"/>
                  </a:schemeClr>
                </a:solidFill>
              </a:rPr>
              <a:t>(Article 1, UNFCCC)</a:t>
            </a:r>
            <a:endParaRPr kumimoji="0" lang="en-US" sz="2300" b="0" i="0" u="none" strike="noStrike" kern="1200" cap="none" spc="0" normalizeH="0" baseline="0" noProof="0" dirty="0">
              <a:ln>
                <a:noFill/>
              </a:ln>
              <a:solidFill>
                <a:schemeClr val="bg1">
                  <a:lumMod val="95000"/>
                  <a:lumOff val="5000"/>
                </a:schemeClr>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228600" y="228600"/>
            <a:ext cx="8686800" cy="6477000"/>
            <a:chOff x="0" y="0"/>
            <a:chExt cx="8686800" cy="6477000"/>
          </a:xfrm>
        </p:grpSpPr>
        <p:pic>
          <p:nvPicPr>
            <p:cNvPr id="7" name="Picture 2"/>
            <p:cNvPicPr>
              <a:picLocks noChangeAspect="1" noChangeArrowheads="1"/>
            </p:cNvPicPr>
            <p:nvPr/>
          </p:nvPicPr>
          <p:blipFill>
            <a:blip r:embed="rId2" cstate="print"/>
            <a:srcRect r="32494" b="72481"/>
            <a:stretch>
              <a:fillRect/>
            </a:stretch>
          </p:blipFill>
          <p:spPr bwMode="auto">
            <a:xfrm>
              <a:off x="0" y="0"/>
              <a:ext cx="8686800" cy="6477000"/>
            </a:xfrm>
            <a:prstGeom prst="rect">
              <a:avLst/>
            </a:prstGeom>
            <a:noFill/>
            <a:ln w="9525">
              <a:noFill/>
              <a:miter lim="800000"/>
              <a:headEnd/>
              <a:tailEnd/>
            </a:ln>
          </p:spPr>
        </p:pic>
        <p:sp>
          <p:nvSpPr>
            <p:cNvPr id="8" name="TextBox 7"/>
            <p:cNvSpPr txBox="1"/>
            <p:nvPr/>
          </p:nvSpPr>
          <p:spPr>
            <a:xfrm>
              <a:off x="2971800" y="2614136"/>
              <a:ext cx="990600" cy="738664"/>
            </a:xfrm>
            <a:prstGeom prst="rect">
              <a:avLst/>
            </a:prstGeom>
            <a:solidFill>
              <a:schemeClr val="accent6">
                <a:lumMod val="20000"/>
                <a:lumOff val="80000"/>
              </a:schemeClr>
            </a:solidFill>
          </p:spPr>
          <p:txBody>
            <a:bodyPr wrap="square" rtlCol="0">
              <a:spAutoFit/>
            </a:bodyPr>
            <a:lstStyle/>
            <a:p>
              <a:pPr algn="ctr"/>
              <a:r>
                <a:rPr lang="fr-FR" sz="1400" dirty="0" smtClean="0">
                  <a:solidFill>
                    <a:schemeClr val="bg1">
                      <a:lumMod val="95000"/>
                      <a:lumOff val="5000"/>
                    </a:schemeClr>
                  </a:solidFill>
                </a:rPr>
                <a:t>Sous -système Naturel</a:t>
              </a:r>
              <a:endParaRPr lang="fr-FR" sz="1400" dirty="0">
                <a:solidFill>
                  <a:schemeClr val="bg1">
                    <a:lumMod val="95000"/>
                    <a:lumOff val="5000"/>
                  </a:schemeClr>
                </a:solidFill>
              </a:endParaRPr>
            </a:p>
          </p:txBody>
        </p:sp>
        <p:sp>
          <p:nvSpPr>
            <p:cNvPr id="9" name="TextBox 8"/>
            <p:cNvSpPr txBox="1"/>
            <p:nvPr/>
          </p:nvSpPr>
          <p:spPr>
            <a:xfrm>
              <a:off x="4572000" y="2690336"/>
              <a:ext cx="990600" cy="738664"/>
            </a:xfrm>
            <a:prstGeom prst="rect">
              <a:avLst/>
            </a:prstGeom>
            <a:solidFill>
              <a:schemeClr val="accent6">
                <a:lumMod val="20000"/>
                <a:lumOff val="80000"/>
              </a:schemeClr>
            </a:solidFill>
          </p:spPr>
          <p:txBody>
            <a:bodyPr wrap="square" rtlCol="0">
              <a:spAutoFit/>
            </a:bodyPr>
            <a:lstStyle/>
            <a:p>
              <a:pPr algn="ctr"/>
              <a:r>
                <a:rPr lang="fr-FR" sz="1400" dirty="0" smtClean="0">
                  <a:solidFill>
                    <a:schemeClr val="bg1">
                      <a:lumMod val="95000"/>
                      <a:lumOff val="5000"/>
                    </a:schemeClr>
                  </a:solidFill>
                </a:rPr>
                <a:t>Sous -système Humain</a:t>
              </a:r>
              <a:endParaRPr lang="fr-FR" sz="1400" dirty="0">
                <a:solidFill>
                  <a:schemeClr val="bg1">
                    <a:lumMod val="95000"/>
                    <a:lumOff val="5000"/>
                  </a:schemeClr>
                </a:solidFill>
              </a:endParaRPr>
            </a:p>
          </p:txBody>
        </p:sp>
        <p:sp>
          <p:nvSpPr>
            <p:cNvPr id="10" name="Rectangle 9"/>
            <p:cNvSpPr/>
            <p:nvPr/>
          </p:nvSpPr>
          <p:spPr>
            <a:xfrm>
              <a:off x="2819400" y="3810000"/>
              <a:ext cx="2819400" cy="1828800"/>
            </a:xfrm>
            <a:prstGeom prst="rect">
              <a:avLst/>
            </a:prstGeom>
            <a:noFill/>
          </p:spPr>
          <p:txBody>
            <a:bodyPr wrap="none" lIns="91440" tIns="45720" rIns="91440" bIns="45720">
              <a:prstTxWarp prst="textArchDown">
                <a:avLst/>
              </a:prstTxWarp>
              <a:spAutoFit/>
            </a:bodyPr>
            <a:lstStyle/>
            <a:p>
              <a:pPr algn="ctr"/>
              <a:r>
                <a:rPr lang="fr-FR" sz="2800" b="1" dirty="0" smtClean="0">
                  <a:ln w="12700">
                    <a:solidFill>
                      <a:schemeClr val="accent5">
                        <a:lumMod val="50000"/>
                      </a:schemeClr>
                    </a:solidFill>
                    <a:prstDash val="solid"/>
                  </a:ln>
                  <a:solidFill>
                    <a:schemeClr val="accent6">
                      <a:lumMod val="60000"/>
                      <a:lumOff val="40000"/>
                    </a:schemeClr>
                  </a:solidFill>
                  <a:effectLst>
                    <a:outerShdw blurRad="41275" dist="20320" dir="1800000" algn="tl" rotWithShape="0">
                      <a:srgbClr val="000000">
                        <a:alpha val="40000"/>
                      </a:srgbClr>
                    </a:outerShdw>
                  </a:effectLst>
                </a:rPr>
                <a:t>SYSTÈME</a:t>
              </a:r>
              <a:r>
                <a:rPr lang="en-US" sz="2800" b="1" dirty="0" smtClean="0">
                  <a:ln w="12700">
                    <a:solidFill>
                      <a:schemeClr val="accent5">
                        <a:lumMod val="50000"/>
                      </a:schemeClr>
                    </a:solidFill>
                    <a:prstDash val="solid"/>
                  </a:ln>
                  <a:solidFill>
                    <a:schemeClr val="accent6">
                      <a:lumMod val="60000"/>
                      <a:lumOff val="40000"/>
                    </a:schemeClr>
                  </a:solidFill>
                  <a:effectLst>
                    <a:outerShdw blurRad="41275" dist="20320" dir="1800000" algn="tl" rotWithShape="0">
                      <a:srgbClr val="000000">
                        <a:alpha val="40000"/>
                      </a:srgbClr>
                    </a:outerShdw>
                  </a:effectLst>
                </a:rPr>
                <a:t> </a:t>
              </a:r>
              <a:r>
                <a:rPr lang="fr-FR" sz="2800" b="1" dirty="0" smtClean="0">
                  <a:ln w="12700">
                    <a:solidFill>
                      <a:schemeClr val="accent5">
                        <a:lumMod val="50000"/>
                      </a:schemeClr>
                    </a:solidFill>
                    <a:prstDash val="solid"/>
                  </a:ln>
                  <a:solidFill>
                    <a:schemeClr val="accent6">
                      <a:lumMod val="60000"/>
                      <a:lumOff val="40000"/>
                    </a:schemeClr>
                  </a:solidFill>
                  <a:effectLst>
                    <a:outerShdw blurRad="41275" dist="20320" dir="1800000" algn="tl" rotWithShape="0">
                      <a:srgbClr val="000000">
                        <a:alpha val="40000"/>
                      </a:srgbClr>
                    </a:outerShdw>
                  </a:effectLst>
                </a:rPr>
                <a:t>CÔTIER</a:t>
              </a:r>
              <a:endParaRPr lang="fr-FR" sz="2800" b="1" cap="none" spc="0" dirty="0">
                <a:ln w="12700">
                  <a:solidFill>
                    <a:schemeClr val="accent5">
                      <a:lumMod val="50000"/>
                    </a:schemeClr>
                  </a:solidFill>
                  <a:prstDash val="solid"/>
                </a:ln>
                <a:solidFill>
                  <a:schemeClr val="accent6">
                    <a:lumMod val="60000"/>
                    <a:lumOff val="40000"/>
                  </a:schemeClr>
                </a:solidFill>
                <a:effectLst>
                  <a:outerShdw blurRad="41275" dist="20320" dir="1800000" algn="tl" rotWithShape="0">
                    <a:srgbClr val="000000">
                      <a:alpha val="40000"/>
                    </a:srgbClr>
                  </a:outerShdw>
                </a:effectLst>
              </a:endParaRPr>
            </a:p>
          </p:txBody>
        </p:sp>
      </p:gr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a:xfrm>
            <a:off x="304800" y="304800"/>
            <a:ext cx="8839200" cy="4572000"/>
          </a:xfrm>
          <a:prstGeom prst="rect">
            <a:avLst/>
          </a:prstGeom>
        </p:spPr>
        <p:txBody>
          <a:bodyPr vert="horz">
            <a:noAutofit/>
          </a:bodyPr>
          <a:lstStyle/>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r>
              <a:rPr lang="fr-FR" sz="2400" b="1" dirty="0" smtClean="0">
                <a:solidFill>
                  <a:schemeClr val="bg1">
                    <a:lumMod val="95000"/>
                    <a:lumOff val="5000"/>
                  </a:schemeClr>
                </a:solidFill>
              </a:rPr>
              <a:t>Les Effets de L'élévation du Niveau de La Mer</a:t>
            </a:r>
          </a:p>
          <a:p>
            <a:pPr marL="731520" lvl="1" indent="-274320">
              <a:lnSpc>
                <a:spcPct val="150000"/>
              </a:lnSpc>
              <a:spcBef>
                <a:spcPts val="600"/>
              </a:spcBef>
              <a:buClr>
                <a:schemeClr val="accent2"/>
              </a:buClr>
              <a:buSzPct val="85000"/>
              <a:buFont typeface="Wingdings 2"/>
              <a:buChar char=""/>
            </a:pPr>
            <a:r>
              <a:rPr lang="fr-FR" sz="2400" dirty="0" smtClean="0">
                <a:solidFill>
                  <a:schemeClr val="bg1">
                    <a:lumMod val="95000"/>
                    <a:lumOff val="5000"/>
                  </a:schemeClr>
                </a:solidFill>
              </a:rPr>
              <a:t>Déluges</a:t>
            </a:r>
            <a:endParaRPr kumimoji="0" lang="fr-FR" sz="2400" u="none" strike="noStrike" kern="1200" cap="none" spc="0" normalizeH="0" baseline="0" noProof="0" dirty="0" smtClean="0">
              <a:ln>
                <a:noFill/>
              </a:ln>
              <a:solidFill>
                <a:schemeClr val="bg1">
                  <a:lumMod val="95000"/>
                  <a:lumOff val="5000"/>
                </a:schemeClr>
              </a:solidFill>
              <a:effectLst/>
              <a:uLnTx/>
              <a:uFillTx/>
              <a:latin typeface="+mn-lt"/>
              <a:ea typeface="+mn-ea"/>
              <a:cs typeface="+mn-cs"/>
            </a:endParaRPr>
          </a:p>
          <a:p>
            <a:pPr marL="731520" lvl="1" indent="-274320">
              <a:lnSpc>
                <a:spcPct val="150000"/>
              </a:lnSpc>
              <a:spcBef>
                <a:spcPts val="600"/>
              </a:spcBef>
              <a:buClr>
                <a:schemeClr val="accent2"/>
              </a:buClr>
              <a:buSzPct val="85000"/>
              <a:buFont typeface="Wingdings 2"/>
              <a:buChar char=""/>
            </a:pPr>
            <a:r>
              <a:rPr lang="fr-FR" sz="2400" dirty="0" smtClean="0">
                <a:solidFill>
                  <a:schemeClr val="bg1">
                    <a:lumMod val="95000"/>
                    <a:lumOff val="5000"/>
                  </a:schemeClr>
                </a:solidFill>
              </a:rPr>
              <a:t>Débordements</a:t>
            </a:r>
          </a:p>
          <a:p>
            <a:pPr marL="731520" lvl="1" indent="-274320">
              <a:lnSpc>
                <a:spcPct val="150000"/>
              </a:lnSpc>
              <a:spcBef>
                <a:spcPts val="600"/>
              </a:spcBef>
              <a:buClr>
                <a:schemeClr val="accent2"/>
              </a:buClr>
              <a:buSzPct val="85000"/>
              <a:buFont typeface="Wingdings 2"/>
              <a:buChar char=""/>
            </a:pPr>
            <a:r>
              <a:rPr kumimoji="0" lang="fr-FR" sz="2400" u="none" strike="noStrike" kern="1200" cap="none" spc="0" normalizeH="0" baseline="0" noProof="0" dirty="0" smtClean="0">
                <a:ln>
                  <a:noFill/>
                </a:ln>
                <a:solidFill>
                  <a:schemeClr val="bg1">
                    <a:lumMod val="95000"/>
                    <a:lumOff val="5000"/>
                  </a:schemeClr>
                </a:solidFill>
                <a:effectLst/>
                <a:uLnTx/>
                <a:uFillTx/>
                <a:latin typeface="+mn-lt"/>
                <a:ea typeface="+mn-ea"/>
                <a:cs typeface="+mn-cs"/>
              </a:rPr>
              <a:t>Dégâts causes</a:t>
            </a:r>
            <a:r>
              <a:rPr kumimoji="0" lang="fr-FR" sz="2400" u="none" strike="noStrike" kern="1200" cap="none" spc="0" normalizeH="0" noProof="0" dirty="0" smtClean="0">
                <a:ln>
                  <a:noFill/>
                </a:ln>
                <a:solidFill>
                  <a:schemeClr val="bg1">
                    <a:lumMod val="95000"/>
                    <a:lumOff val="5000"/>
                  </a:schemeClr>
                </a:solidFill>
                <a:effectLst/>
                <a:uLnTx/>
                <a:uFillTx/>
                <a:latin typeface="+mn-lt"/>
                <a:ea typeface="+mn-ea"/>
                <a:cs typeface="+mn-cs"/>
              </a:rPr>
              <a:t> par des tempêtes</a:t>
            </a:r>
          </a:p>
          <a:p>
            <a:pPr marL="731520" lvl="1" indent="-274320">
              <a:lnSpc>
                <a:spcPct val="150000"/>
              </a:lnSpc>
              <a:spcBef>
                <a:spcPts val="600"/>
              </a:spcBef>
              <a:buClr>
                <a:schemeClr val="accent2"/>
              </a:buClr>
              <a:buSzPct val="85000"/>
              <a:buFont typeface="Wingdings 2"/>
              <a:buChar char=""/>
            </a:pPr>
            <a:r>
              <a:rPr lang="fr-FR" sz="2400" baseline="0" dirty="0" smtClean="0">
                <a:solidFill>
                  <a:schemeClr val="bg1">
                    <a:lumMod val="95000"/>
                    <a:lumOff val="5000"/>
                  </a:schemeClr>
                </a:solidFill>
              </a:rPr>
              <a:t>Perte et changement</a:t>
            </a:r>
            <a:r>
              <a:rPr lang="fr-FR" sz="2400" dirty="0" smtClean="0">
                <a:solidFill>
                  <a:schemeClr val="bg1">
                    <a:lumMod val="95000"/>
                    <a:lumOff val="5000"/>
                  </a:schemeClr>
                </a:solidFill>
              </a:rPr>
              <a:t> des zones humides</a:t>
            </a:r>
          </a:p>
          <a:p>
            <a:pPr marL="731520" lvl="1" indent="-274320">
              <a:lnSpc>
                <a:spcPct val="150000"/>
              </a:lnSpc>
              <a:spcBef>
                <a:spcPts val="600"/>
              </a:spcBef>
              <a:buClr>
                <a:schemeClr val="accent2"/>
              </a:buClr>
              <a:buSzPct val="85000"/>
              <a:buFont typeface="Wingdings 2"/>
              <a:buChar char=""/>
            </a:pPr>
            <a:r>
              <a:rPr kumimoji="0" lang="fr-FR" sz="2400" u="none" strike="noStrike" kern="1200" cap="none" spc="0" normalizeH="0" baseline="0" noProof="0" dirty="0" smtClean="0">
                <a:ln>
                  <a:noFill/>
                </a:ln>
                <a:solidFill>
                  <a:schemeClr val="bg1">
                    <a:lumMod val="95000"/>
                    <a:lumOff val="5000"/>
                  </a:schemeClr>
                </a:solidFill>
                <a:effectLst/>
                <a:uLnTx/>
                <a:uFillTx/>
                <a:latin typeface="+mn-lt"/>
                <a:ea typeface="+mn-ea"/>
                <a:cs typeface="+mn-cs"/>
              </a:rPr>
              <a:t>Changements directs/indirects</a:t>
            </a:r>
            <a:r>
              <a:rPr kumimoji="0" lang="fr-FR" sz="2400" u="none" strike="noStrike" kern="1200" cap="none" spc="0" normalizeH="0" noProof="0" dirty="0" smtClean="0">
                <a:ln>
                  <a:noFill/>
                </a:ln>
                <a:solidFill>
                  <a:schemeClr val="bg1">
                    <a:lumMod val="95000"/>
                    <a:lumOff val="5000"/>
                  </a:schemeClr>
                </a:solidFill>
                <a:effectLst/>
                <a:uLnTx/>
                <a:uFillTx/>
                <a:latin typeface="+mn-lt"/>
                <a:ea typeface="+mn-ea"/>
                <a:cs typeface="+mn-cs"/>
              </a:rPr>
              <a:t> causes par l’érosion</a:t>
            </a:r>
            <a:endParaRPr lang="fr-FR" sz="2400" dirty="0" smtClean="0">
              <a:solidFill>
                <a:schemeClr val="bg1">
                  <a:lumMod val="95000"/>
                  <a:lumOff val="5000"/>
                </a:schemeClr>
              </a:solidFill>
            </a:endParaRPr>
          </a:p>
          <a:p>
            <a:pPr marL="731520" lvl="1" indent="-274320">
              <a:lnSpc>
                <a:spcPct val="150000"/>
              </a:lnSpc>
              <a:spcBef>
                <a:spcPts val="600"/>
              </a:spcBef>
              <a:buClr>
                <a:schemeClr val="accent2"/>
              </a:buClr>
              <a:buSzPct val="85000"/>
              <a:buFont typeface="Wingdings 2"/>
              <a:buChar char=""/>
            </a:pPr>
            <a:r>
              <a:rPr lang="fr-FR" sz="2400" noProof="0" dirty="0" smtClean="0">
                <a:solidFill>
                  <a:schemeClr val="bg1">
                    <a:lumMod val="95000"/>
                    <a:lumOff val="5000"/>
                  </a:schemeClr>
                </a:solidFill>
              </a:rPr>
              <a:t>I</a:t>
            </a:r>
            <a:r>
              <a:rPr kumimoji="0" lang="fr-FR" sz="2400" u="none" strike="noStrike" kern="1200" cap="none" spc="0" normalizeH="0" noProof="0" dirty="0" smtClean="0">
                <a:ln>
                  <a:noFill/>
                </a:ln>
                <a:solidFill>
                  <a:schemeClr val="bg1">
                    <a:lumMod val="95000"/>
                    <a:lumOff val="5000"/>
                  </a:schemeClr>
                </a:solidFill>
                <a:effectLst/>
                <a:uLnTx/>
                <a:uFillTx/>
                <a:latin typeface="+mn-lt"/>
                <a:ea typeface="+mn-ea"/>
                <a:cs typeface="+mn-cs"/>
              </a:rPr>
              <a:t>ntrusion d’eau salée</a:t>
            </a:r>
          </a:p>
          <a:p>
            <a:pPr marL="731520" lvl="1" indent="-274320">
              <a:spcBef>
                <a:spcPts val="600"/>
              </a:spcBef>
              <a:buClr>
                <a:schemeClr val="accent2"/>
              </a:buClr>
              <a:buSzPct val="85000"/>
              <a:buFont typeface="Wingdings 2"/>
              <a:buChar char=""/>
            </a:pPr>
            <a:r>
              <a:rPr lang="fr-FR" sz="2400" baseline="0" dirty="0" smtClean="0">
                <a:solidFill>
                  <a:schemeClr val="bg1">
                    <a:lumMod val="95000"/>
                    <a:lumOff val="5000"/>
                  </a:schemeClr>
                </a:solidFill>
              </a:rPr>
              <a:t>La montée des nappes phréatiques/</a:t>
            </a:r>
            <a:r>
              <a:rPr lang="fr-FR" sz="2400" dirty="0" smtClean="0">
                <a:solidFill>
                  <a:schemeClr val="bg1">
                    <a:lumMod val="95000"/>
                    <a:lumOff val="5000"/>
                  </a:schemeClr>
                </a:solidFill>
              </a:rPr>
              <a:t>canalisations endommagées</a:t>
            </a:r>
          </a:p>
          <a:p>
            <a:pPr marL="731520" lvl="1" indent="-274320">
              <a:spcBef>
                <a:spcPts val="600"/>
              </a:spcBef>
              <a:buClr>
                <a:schemeClr val="accent2"/>
              </a:buClr>
              <a:buSzPct val="85000"/>
              <a:buFont typeface="Wingdings 2"/>
              <a:buChar char=""/>
            </a:pPr>
            <a:r>
              <a:rPr lang="fr-FR" sz="2400" dirty="0" smtClean="0">
                <a:solidFill>
                  <a:schemeClr val="bg1">
                    <a:lumMod val="95000"/>
                    <a:lumOff val="5000"/>
                  </a:schemeClr>
                </a:solidFill>
              </a:rPr>
              <a:t>Déplacement des plantes côtières existante et des communautés d’animaux </a:t>
            </a:r>
            <a:r>
              <a:rPr lang="fr-FR" sz="2400" dirty="0" smtClean="0">
                <a:solidFill>
                  <a:schemeClr val="bg1">
                    <a:lumMod val="95000"/>
                    <a:lumOff val="5000"/>
                  </a:schemeClr>
                </a:solidFill>
                <a:latin typeface="Cambria"/>
              </a:rPr>
              <a:t>à</a:t>
            </a:r>
            <a:r>
              <a:rPr lang="fr-FR" sz="2400" dirty="0" smtClean="0">
                <a:solidFill>
                  <a:schemeClr val="bg1">
                    <a:lumMod val="95000"/>
                    <a:lumOff val="5000"/>
                  </a:schemeClr>
                </a:solidFill>
              </a:rPr>
              <a:t> l'intérieur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1143000"/>
          </a:xfrm>
        </p:spPr>
        <p:txBody>
          <a:bodyPr>
            <a:normAutofit/>
          </a:bodyPr>
          <a:lstStyle/>
          <a:p>
            <a:r>
              <a:rPr lang="fr-FR" b="1" dirty="0" smtClean="0">
                <a:solidFill>
                  <a:schemeClr val="accent2">
                    <a:lumMod val="75000"/>
                  </a:schemeClr>
                </a:solidFill>
                <a:effectLst>
                  <a:outerShdw blurRad="38100" dist="38100" dir="2700000" algn="tl">
                    <a:srgbClr val="000000">
                      <a:alpha val="43137"/>
                    </a:srgbClr>
                  </a:outerShdw>
                </a:effectLst>
              </a:rPr>
              <a:t>L’ Importance des Zones Côtières</a:t>
            </a:r>
            <a:endParaRPr lang="fr-FR" b="1" dirty="0">
              <a:solidFill>
                <a:schemeClr val="accent2">
                  <a:lumMod val="75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04800" y="990600"/>
            <a:ext cx="8534400" cy="4800600"/>
          </a:xfrm>
        </p:spPr>
        <p:txBody>
          <a:bodyPr>
            <a:noAutofit/>
          </a:bodyPr>
          <a:lstStyle/>
          <a:p>
            <a:pPr marL="465138" indent="-382588" algn="just"/>
            <a:r>
              <a:rPr lang="fr-FR" sz="2300" dirty="0" smtClean="0">
                <a:solidFill>
                  <a:schemeClr val="bg1">
                    <a:lumMod val="95000"/>
                    <a:lumOff val="5000"/>
                  </a:schemeClr>
                </a:solidFill>
              </a:rPr>
              <a:t>Auparavant, il y avait une concentration des activités en raison de l'accessibilité, de l'abondance des ressources naturelles &amp; des plaines côtières</a:t>
            </a:r>
          </a:p>
          <a:p>
            <a:pPr marL="465138" indent="-382588" algn="just"/>
            <a:endParaRPr lang="fr-FR" sz="2300" dirty="0" smtClean="0">
              <a:solidFill>
                <a:schemeClr val="bg1">
                  <a:lumMod val="95000"/>
                  <a:lumOff val="5000"/>
                </a:schemeClr>
              </a:solidFill>
            </a:endParaRPr>
          </a:p>
          <a:p>
            <a:pPr marL="465138" indent="-382588" algn="just"/>
            <a:r>
              <a:rPr lang="fr-FR" sz="2300" dirty="0" smtClean="0">
                <a:solidFill>
                  <a:schemeClr val="bg1">
                    <a:lumMod val="95000"/>
                    <a:lumOff val="5000"/>
                  </a:schemeClr>
                </a:solidFill>
              </a:rPr>
              <a:t>Les secteurs d'activités principaux : l’agriculture et la foresterie, l’ extraction minière, les industries, la production d'énergie, l’urbanisation et le transport</a:t>
            </a:r>
          </a:p>
          <a:p>
            <a:pPr marL="465138" indent="-382588" algn="just"/>
            <a:endParaRPr lang="fr-FR" sz="2300" dirty="0" smtClean="0">
              <a:solidFill>
                <a:schemeClr val="bg1">
                  <a:lumMod val="95000"/>
                  <a:lumOff val="5000"/>
                </a:schemeClr>
              </a:solidFill>
            </a:endParaRPr>
          </a:p>
          <a:p>
            <a:pPr marL="465138" indent="-382588" algn="just"/>
            <a:r>
              <a:rPr lang="fr-FR" sz="2300" dirty="0" smtClean="0">
                <a:solidFill>
                  <a:schemeClr val="bg1">
                    <a:lumMod val="95000"/>
                    <a:lumOff val="5000"/>
                  </a:schemeClr>
                </a:solidFill>
              </a:rPr>
              <a:t>Les activités plus récentes: le tourisme et les loisirs</a:t>
            </a:r>
          </a:p>
          <a:p>
            <a:pPr marL="465138" indent="-382588" algn="just"/>
            <a:endParaRPr lang="fr-FR" sz="2300" dirty="0" smtClean="0">
              <a:solidFill>
                <a:schemeClr val="bg1">
                  <a:lumMod val="95000"/>
                  <a:lumOff val="5000"/>
                </a:schemeClr>
              </a:solidFill>
            </a:endParaRPr>
          </a:p>
          <a:p>
            <a:pPr marL="465138" indent="-382588" algn="just"/>
            <a:r>
              <a:rPr lang="fr-FR" sz="2300" dirty="0" smtClean="0">
                <a:solidFill>
                  <a:schemeClr val="bg1">
                    <a:lumMod val="95000"/>
                    <a:lumOff val="5000"/>
                  </a:schemeClr>
                </a:solidFill>
              </a:rPr>
              <a:t>De ce fait, il a eu une transformation des zones côtières</a:t>
            </a:r>
          </a:p>
          <a:p>
            <a:pPr marL="465138" indent="-382588" algn="just"/>
            <a:endParaRPr lang="fr-FR" sz="2300" dirty="0" smtClean="0">
              <a:solidFill>
                <a:schemeClr val="bg1">
                  <a:lumMod val="95000"/>
                  <a:lumOff val="5000"/>
                </a:schemeClr>
              </a:solidFill>
            </a:endParaRPr>
          </a:p>
          <a:p>
            <a:pPr marL="465138" indent="-382588" algn="just"/>
            <a:r>
              <a:rPr lang="fr-FR" sz="2300" dirty="0" smtClean="0">
                <a:solidFill>
                  <a:schemeClr val="bg1">
                    <a:lumMod val="95000"/>
                    <a:lumOff val="5000"/>
                  </a:schemeClr>
                </a:solidFill>
              </a:rPr>
              <a:t>Les zone côtières sont considérés comme les espaces les plus complexes, diversifiés et précieuses sur Terre </a:t>
            </a:r>
            <a:endParaRPr lang="fr-FR" sz="2300" dirty="0">
              <a:solidFill>
                <a:schemeClr val="bg1">
                  <a:lumMod val="95000"/>
                  <a:lumOff val="5000"/>
                </a:schemeClr>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304800" y="304800"/>
            <a:ext cx="8839200" cy="4572000"/>
          </a:xfrm>
          <a:prstGeom prst="rect">
            <a:avLst/>
          </a:prstGeom>
        </p:spPr>
        <p:txBody>
          <a:bodyPr vert="horz">
            <a:noAutofit/>
          </a:bodyPr>
          <a:lstStyle/>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r>
              <a:rPr lang="fr-FR" sz="2400" b="1" dirty="0" smtClean="0">
                <a:solidFill>
                  <a:schemeClr val="bg1">
                    <a:lumMod val="95000"/>
                    <a:lumOff val="5000"/>
                  </a:schemeClr>
                </a:solidFill>
                <a:effectLst>
                  <a:outerShdw blurRad="38100" dist="38100" dir="2700000" algn="tl">
                    <a:srgbClr val="000000">
                      <a:alpha val="43137"/>
                    </a:srgbClr>
                  </a:outerShdw>
                </a:effectLst>
                <a:latin typeface="+mj-lt"/>
              </a:rPr>
              <a:t>Augmentation de la Température de Surface de la mer</a:t>
            </a: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r>
              <a:rPr lang="fr-FR" sz="2400" dirty="0" smtClean="0">
                <a:solidFill>
                  <a:schemeClr val="bg1">
                    <a:lumMod val="95000"/>
                    <a:lumOff val="5000"/>
                  </a:schemeClr>
                </a:solidFill>
                <a:cs typeface="Arial" charset="0"/>
              </a:rPr>
              <a:t>Température globale: + 0.7 </a:t>
            </a:r>
            <a:r>
              <a:rPr lang="fr-FR" sz="2400" dirty="0" smtClean="0">
                <a:solidFill>
                  <a:schemeClr val="bg1">
                    <a:lumMod val="95000"/>
                    <a:lumOff val="5000"/>
                  </a:schemeClr>
                </a:solidFill>
                <a:cs typeface="Arial" charset="0"/>
                <a:sym typeface="Symbol" pitchFamily="18" charset="2"/>
              </a:rPr>
              <a:t></a:t>
            </a:r>
            <a:r>
              <a:rPr lang="fr-FR" sz="2400" dirty="0" smtClean="0">
                <a:solidFill>
                  <a:schemeClr val="bg1">
                    <a:lumMod val="95000"/>
                    <a:lumOff val="5000"/>
                  </a:schemeClr>
                </a:solidFill>
                <a:cs typeface="Arial" charset="0"/>
              </a:rPr>
              <a:t>0.2 °C au cours des 100 dernières années. Température projetée (1990–2100): + 1.4–5.8 °C</a:t>
            </a:r>
          </a:p>
          <a:p>
            <a:pPr marL="731520" lvl="1" indent="-274320">
              <a:spcBef>
                <a:spcPts val="600"/>
              </a:spcBef>
              <a:buClr>
                <a:schemeClr val="accent2"/>
              </a:buClr>
              <a:buSzPct val="85000"/>
              <a:buFont typeface="Wingdings 2"/>
              <a:buChar char=""/>
            </a:pPr>
            <a:endParaRPr lang="fr-FR" sz="2400" dirty="0" smtClean="0">
              <a:solidFill>
                <a:schemeClr val="bg1">
                  <a:lumMod val="95000"/>
                  <a:lumOff val="5000"/>
                </a:schemeClr>
              </a:solidFill>
              <a:cs typeface="Arial" charset="0"/>
            </a:endParaRPr>
          </a:p>
        </p:txBody>
      </p:sp>
      <p:pic>
        <p:nvPicPr>
          <p:cNvPr id="6" name="Picture 6" descr="pngEEA14055I"/>
          <p:cNvPicPr>
            <a:picLocks noChangeAspect="1" noChangeArrowheads="1"/>
          </p:cNvPicPr>
          <p:nvPr/>
        </p:nvPicPr>
        <p:blipFill>
          <a:blip r:embed="rId2" cstate="print"/>
          <a:srcRect/>
          <a:stretch>
            <a:fillRect/>
          </a:stretch>
        </p:blipFill>
        <p:spPr bwMode="auto">
          <a:xfrm>
            <a:off x="381000" y="1676400"/>
            <a:ext cx="8382000" cy="4800600"/>
          </a:xfrm>
          <a:prstGeom prst="rect">
            <a:avLst/>
          </a:prstGeom>
          <a:noFill/>
          <a:ln w="9525">
            <a:noFill/>
            <a:miter lim="800000"/>
            <a:headEnd/>
            <a:tailEnd/>
          </a:ln>
        </p:spPr>
      </p:pic>
      <p:sp>
        <p:nvSpPr>
          <p:cNvPr id="7" name="Rectangle 7"/>
          <p:cNvSpPr>
            <a:spLocks noChangeArrowheads="1"/>
          </p:cNvSpPr>
          <p:nvPr/>
        </p:nvSpPr>
        <p:spPr bwMode="auto">
          <a:xfrm>
            <a:off x="6471858" y="6550223"/>
            <a:ext cx="2672142" cy="307777"/>
          </a:xfrm>
          <a:prstGeom prst="rect">
            <a:avLst/>
          </a:prstGeom>
          <a:solidFill>
            <a:srgbClr val="002060"/>
          </a:solidFill>
          <a:ln w="9525">
            <a:noFill/>
            <a:miter lim="800000"/>
            <a:headEnd/>
            <a:tailEnd/>
          </a:ln>
        </p:spPr>
        <p:txBody>
          <a:bodyPr wrap="none">
            <a:spAutoFit/>
          </a:bodyPr>
          <a:lstStyle/>
          <a:p>
            <a:pPr algn="l"/>
            <a:r>
              <a:rPr lang="en-GB" sz="1400" i="1" dirty="0">
                <a:solidFill>
                  <a:schemeClr val="tx1">
                    <a:lumMod val="95000"/>
                  </a:schemeClr>
                </a:solidFill>
                <a:effectLst/>
                <a:cs typeface="Times New Roman" pitchFamily="18" charset="0"/>
              </a:rPr>
              <a:t>Data-sources: IPCC, WMO, CRU</a:t>
            </a:r>
            <a:endParaRPr lang="de-DE" sz="1400" i="1" dirty="0">
              <a:solidFill>
                <a:schemeClr val="tx1">
                  <a:lumMod val="95000"/>
                </a:schemeClr>
              </a:solidFill>
              <a:effectLst/>
              <a:cs typeface="Times New Roman" pitchFamily="18" charset="0"/>
            </a:endParaRPr>
          </a:p>
        </p:txBody>
      </p:sp>
      <p:sp>
        <p:nvSpPr>
          <p:cNvPr id="5" name="TextBox 4"/>
          <p:cNvSpPr txBox="1"/>
          <p:nvPr/>
        </p:nvSpPr>
        <p:spPr>
          <a:xfrm>
            <a:off x="1219200" y="6321623"/>
            <a:ext cx="914400" cy="307777"/>
          </a:xfrm>
          <a:prstGeom prst="rect">
            <a:avLst/>
          </a:prstGeom>
          <a:solidFill>
            <a:schemeClr val="accent6">
              <a:lumMod val="20000"/>
              <a:lumOff val="80000"/>
            </a:schemeClr>
          </a:solidFill>
        </p:spPr>
        <p:txBody>
          <a:bodyPr wrap="square" rtlCol="0">
            <a:spAutoFit/>
          </a:bodyPr>
          <a:lstStyle/>
          <a:p>
            <a:r>
              <a:rPr lang="fr-FR" sz="1400" dirty="0" smtClean="0">
                <a:solidFill>
                  <a:schemeClr val="bg1">
                    <a:lumMod val="95000"/>
                    <a:lumOff val="5000"/>
                  </a:schemeClr>
                </a:solidFill>
              </a:rPr>
              <a:t>Annuelle</a:t>
            </a:r>
            <a:endParaRPr lang="fr-FR" sz="1400" dirty="0">
              <a:solidFill>
                <a:schemeClr val="bg1">
                  <a:lumMod val="95000"/>
                  <a:lumOff val="5000"/>
                </a:schemeClr>
              </a:solidFill>
            </a:endParaRPr>
          </a:p>
        </p:txBody>
      </p:sp>
      <p:sp>
        <p:nvSpPr>
          <p:cNvPr id="11" name="TextBox 10"/>
          <p:cNvSpPr txBox="1"/>
          <p:nvPr/>
        </p:nvSpPr>
        <p:spPr>
          <a:xfrm>
            <a:off x="2590800" y="6321623"/>
            <a:ext cx="762000" cy="307777"/>
          </a:xfrm>
          <a:prstGeom prst="rect">
            <a:avLst/>
          </a:prstGeom>
          <a:solidFill>
            <a:schemeClr val="accent6">
              <a:lumMod val="20000"/>
              <a:lumOff val="80000"/>
            </a:schemeClr>
          </a:solidFill>
        </p:spPr>
        <p:txBody>
          <a:bodyPr wrap="square" rtlCol="0">
            <a:spAutoFit/>
          </a:bodyPr>
          <a:lstStyle/>
          <a:p>
            <a:r>
              <a:rPr lang="fr-FR" sz="1400" dirty="0" smtClean="0">
                <a:solidFill>
                  <a:schemeClr val="bg1">
                    <a:lumMod val="95000"/>
                    <a:lumOff val="5000"/>
                  </a:schemeClr>
                </a:solidFill>
              </a:rPr>
              <a:t>L’hiver</a:t>
            </a:r>
            <a:endParaRPr lang="fr-FR" sz="1400" dirty="0">
              <a:solidFill>
                <a:schemeClr val="bg1">
                  <a:lumMod val="95000"/>
                  <a:lumOff val="5000"/>
                </a:schemeClr>
              </a:solidFill>
            </a:endParaRPr>
          </a:p>
        </p:txBody>
      </p:sp>
      <p:sp>
        <p:nvSpPr>
          <p:cNvPr id="12" name="TextBox 11"/>
          <p:cNvSpPr txBox="1"/>
          <p:nvPr/>
        </p:nvSpPr>
        <p:spPr>
          <a:xfrm>
            <a:off x="3886200" y="6321623"/>
            <a:ext cx="685800" cy="307777"/>
          </a:xfrm>
          <a:prstGeom prst="rect">
            <a:avLst/>
          </a:prstGeom>
          <a:solidFill>
            <a:schemeClr val="accent6">
              <a:lumMod val="20000"/>
              <a:lumOff val="80000"/>
            </a:schemeClr>
          </a:solidFill>
        </p:spPr>
        <p:txBody>
          <a:bodyPr wrap="square" rtlCol="0">
            <a:spAutoFit/>
          </a:bodyPr>
          <a:lstStyle/>
          <a:p>
            <a:r>
              <a:rPr lang="fr-FR" sz="1400" dirty="0" smtClean="0">
                <a:solidFill>
                  <a:schemeClr val="bg1">
                    <a:lumMod val="95000"/>
                    <a:lumOff val="5000"/>
                  </a:schemeClr>
                </a:solidFill>
              </a:rPr>
              <a:t>L’été</a:t>
            </a:r>
            <a:endParaRPr lang="fr-FR" sz="1400" dirty="0">
              <a:solidFill>
                <a:schemeClr val="bg1">
                  <a:lumMod val="95000"/>
                  <a:lumOff val="5000"/>
                </a:schemeClr>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a:xfrm>
            <a:off x="228600" y="304800"/>
            <a:ext cx="8839200" cy="4572000"/>
          </a:xfrm>
          <a:prstGeom prst="rect">
            <a:avLst/>
          </a:prstGeom>
        </p:spPr>
        <p:txBody>
          <a:bodyPr vert="horz">
            <a:noAutofit/>
          </a:bodyPr>
          <a:lstStyle/>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r>
              <a:rPr lang="fr-FR" sz="2400" b="1" dirty="0" smtClean="0">
                <a:solidFill>
                  <a:schemeClr val="bg1">
                    <a:lumMod val="95000"/>
                    <a:lumOff val="5000"/>
                  </a:schemeClr>
                </a:solidFill>
              </a:rPr>
              <a:t>Effets de L'augmentation de la Température de Surface de La Mer</a:t>
            </a:r>
            <a:endParaRPr lang="en-US" sz="2400" b="1" dirty="0" smtClean="0">
              <a:solidFill>
                <a:schemeClr val="bg1">
                  <a:lumMod val="95000"/>
                  <a:lumOff val="5000"/>
                </a:schemeClr>
              </a:solidFill>
            </a:endParaRPr>
          </a:p>
          <a:p>
            <a:pPr marL="731520" lvl="1" indent="-274320">
              <a:lnSpc>
                <a:spcPct val="150000"/>
              </a:lnSpc>
              <a:spcBef>
                <a:spcPts val="600"/>
              </a:spcBef>
              <a:buClr>
                <a:schemeClr val="accent2"/>
              </a:buClr>
              <a:buSzPct val="85000"/>
              <a:buFont typeface="Wingdings 2"/>
              <a:buChar char=""/>
            </a:pPr>
            <a:r>
              <a:rPr kumimoji="0" lang="fr-FR" sz="2400" i="0" u="none" strike="noStrike" kern="1200" cap="none" spc="0" normalizeH="0" baseline="0" noProof="0" dirty="0" smtClean="0">
                <a:ln>
                  <a:noFill/>
                </a:ln>
                <a:solidFill>
                  <a:schemeClr val="bg1">
                    <a:lumMod val="95000"/>
                    <a:lumOff val="5000"/>
                  </a:schemeClr>
                </a:solidFill>
                <a:effectLst/>
                <a:uLnTx/>
                <a:uFillTx/>
                <a:latin typeface="+mn-lt"/>
                <a:ea typeface="+mn-ea"/>
                <a:cs typeface="+mn-cs"/>
              </a:rPr>
              <a:t>Blanchissement des coraux</a:t>
            </a:r>
            <a:endParaRPr lang="fr-FR" sz="2400" dirty="0" smtClean="0">
              <a:solidFill>
                <a:schemeClr val="bg1">
                  <a:lumMod val="95000"/>
                  <a:lumOff val="5000"/>
                </a:schemeClr>
              </a:solidFill>
            </a:endParaRPr>
          </a:p>
          <a:p>
            <a:pPr marL="731520" lvl="1" indent="-274320">
              <a:lnSpc>
                <a:spcPct val="150000"/>
              </a:lnSpc>
              <a:spcBef>
                <a:spcPts val="600"/>
              </a:spcBef>
              <a:buClr>
                <a:schemeClr val="accent2"/>
              </a:buClr>
              <a:buSzPct val="85000"/>
              <a:buFont typeface="Wingdings 2"/>
              <a:buChar char=""/>
            </a:pPr>
            <a:r>
              <a:rPr kumimoji="0" lang="fr-FR" sz="2400" i="0" u="none" strike="noStrike" kern="1200" cap="none" spc="0" normalizeH="0" baseline="0" noProof="0" dirty="0" smtClean="0">
                <a:ln>
                  <a:noFill/>
                </a:ln>
                <a:solidFill>
                  <a:schemeClr val="bg1">
                    <a:lumMod val="95000"/>
                    <a:lumOff val="5000"/>
                  </a:schemeClr>
                </a:solidFill>
                <a:effectLst/>
                <a:uLnTx/>
                <a:uFillTx/>
                <a:latin typeface="+mn-lt"/>
                <a:ea typeface="+mn-ea"/>
                <a:cs typeface="+mn-cs"/>
              </a:rPr>
              <a:t>Changements dans la qualité de l'eau en raison de la prolifération d'algues</a:t>
            </a:r>
            <a:endParaRPr kumimoji="0" lang="en-US" sz="2400" i="0" u="none" strike="noStrike" kern="1200" cap="none" spc="0" normalizeH="0" noProof="0" dirty="0" smtClean="0">
              <a:ln>
                <a:noFill/>
              </a:ln>
              <a:solidFill>
                <a:schemeClr val="bg1">
                  <a:lumMod val="95000"/>
                  <a:lumOff val="5000"/>
                </a:schemeClr>
              </a:solidFill>
              <a:effectLst/>
              <a:uLnTx/>
              <a:uFillTx/>
              <a:latin typeface="+mn-lt"/>
              <a:ea typeface="+mn-ea"/>
              <a:cs typeface="+mn-cs"/>
            </a:endParaRPr>
          </a:p>
          <a:p>
            <a:pPr marL="731520" lvl="1" indent="-274320">
              <a:lnSpc>
                <a:spcPct val="150000"/>
              </a:lnSpc>
              <a:spcBef>
                <a:spcPts val="600"/>
              </a:spcBef>
              <a:buClr>
                <a:schemeClr val="accent2"/>
              </a:buClr>
              <a:buSzPct val="85000"/>
              <a:buFont typeface="Wingdings 2"/>
              <a:buChar char=""/>
            </a:pPr>
            <a:r>
              <a:rPr lang="fr-FR" sz="2400" dirty="0" smtClean="0">
                <a:solidFill>
                  <a:schemeClr val="bg1">
                    <a:lumMod val="95000"/>
                    <a:lumOff val="5000"/>
                  </a:schemeClr>
                </a:solidFill>
              </a:rPr>
              <a:t>Décliner dans l'écosystème de la mer herbe</a:t>
            </a:r>
          </a:p>
          <a:p>
            <a:pPr marL="731520" lvl="1" indent="-274320">
              <a:lnSpc>
                <a:spcPct val="150000"/>
              </a:lnSpc>
              <a:spcBef>
                <a:spcPts val="600"/>
              </a:spcBef>
              <a:buClr>
                <a:schemeClr val="accent2"/>
              </a:buClr>
              <a:buSzPct val="85000"/>
              <a:buFont typeface="Wingdings 2"/>
              <a:buChar char=""/>
            </a:pPr>
            <a:r>
              <a:rPr lang="fr-FR" sz="2400" dirty="0" smtClean="0">
                <a:solidFill>
                  <a:schemeClr val="bg1">
                    <a:lumMod val="95000"/>
                    <a:lumOff val="5000"/>
                  </a:schemeClr>
                </a:solidFill>
              </a:rPr>
              <a:t>Déclin dans l'écosystème des herbiers de mer</a:t>
            </a:r>
            <a:endParaRPr lang="en-US" sz="2400" dirty="0" smtClean="0">
              <a:solidFill>
                <a:schemeClr val="bg1">
                  <a:lumMod val="95000"/>
                  <a:lumOff val="5000"/>
                </a:schemeClr>
              </a:solidFill>
            </a:endParaRPr>
          </a:p>
          <a:p>
            <a:pPr marL="731520" lvl="1" indent="-274320">
              <a:spcBef>
                <a:spcPts val="600"/>
              </a:spcBef>
              <a:buClr>
                <a:schemeClr val="accent2"/>
              </a:buClr>
              <a:buSzPct val="85000"/>
              <a:buFont typeface="Wingdings 2"/>
              <a:buChar char=""/>
            </a:pPr>
            <a:r>
              <a:rPr lang="fr-FR" sz="2400" dirty="0" smtClean="0">
                <a:solidFill>
                  <a:schemeClr val="bg1">
                    <a:lumMod val="95000"/>
                    <a:lumOff val="5000"/>
                  </a:schemeClr>
                </a:solidFill>
              </a:rPr>
              <a:t>Réduction dans la remontée des eaux et le réapprovisionnement des éléments nutritifs dans les couches supérieures de l’océan ayant ainsi des répercussions négatives sur la vie marine</a:t>
            </a:r>
            <a:endParaRPr lang="en-US" sz="2400" dirty="0" smtClean="0">
              <a:solidFill>
                <a:schemeClr val="bg1">
                  <a:lumMod val="95000"/>
                  <a:lumOff val="5000"/>
                </a:schemeClr>
              </a:solidFill>
            </a:endParaRPr>
          </a:p>
          <a:p>
            <a:pPr marL="731520" lvl="1" indent="-274320">
              <a:spcBef>
                <a:spcPts val="600"/>
              </a:spcBef>
              <a:buClr>
                <a:schemeClr val="accent2"/>
              </a:buClr>
              <a:buSzPct val="85000"/>
              <a:buFont typeface="Wingdings 2"/>
              <a:buChar char=""/>
            </a:pPr>
            <a:r>
              <a:rPr lang="fr-FR" sz="2400" dirty="0" smtClean="0">
                <a:solidFill>
                  <a:schemeClr val="bg1">
                    <a:lumMod val="95000"/>
                    <a:lumOff val="5000"/>
                  </a:schemeClr>
                </a:solidFill>
                <a:cs typeface="Times New Roman" pitchFamily="18" charset="0"/>
              </a:rPr>
              <a:t>Augmentation dans l'intensité et la fréquence des tempêtes dans l’avenir</a:t>
            </a:r>
            <a:endParaRPr lang="en-US" sz="2400" dirty="0" smtClean="0">
              <a:solidFill>
                <a:schemeClr val="bg1">
                  <a:lumMod val="95000"/>
                  <a:lumOff val="5000"/>
                </a:schemeClr>
              </a:solidFill>
              <a:cs typeface="Times New Roman" pitchFamily="18" charset="0"/>
            </a:endParaRPr>
          </a:p>
          <a:p>
            <a:pPr marL="731520" lvl="1" indent="-274320">
              <a:lnSpc>
                <a:spcPct val="150000"/>
              </a:lnSpc>
              <a:spcBef>
                <a:spcPts val="600"/>
              </a:spcBef>
              <a:buClr>
                <a:schemeClr val="accent2"/>
              </a:buClr>
              <a:buSzPct val="85000"/>
              <a:buFont typeface="Wingdings 2"/>
              <a:buChar char=""/>
            </a:pPr>
            <a:endParaRPr lang="en-US" sz="2400" dirty="0" smtClean="0">
              <a:solidFill>
                <a:schemeClr val="bg1">
                  <a:lumMod val="95000"/>
                  <a:lumOff val="5000"/>
                </a:schemeClr>
              </a:solidFill>
            </a:endParaRPr>
          </a:p>
          <a:p>
            <a:pPr marL="731520" lvl="1" indent="-274320">
              <a:lnSpc>
                <a:spcPct val="150000"/>
              </a:lnSpc>
              <a:spcBef>
                <a:spcPts val="600"/>
              </a:spcBef>
              <a:buClr>
                <a:schemeClr val="accent2"/>
              </a:buClr>
              <a:buSzPct val="85000"/>
              <a:buFont typeface="Wingdings 2"/>
              <a:buChar char=""/>
            </a:pPr>
            <a:endParaRPr lang="en-US" sz="2400" dirty="0" smtClean="0">
              <a:solidFill>
                <a:schemeClr val="bg1">
                  <a:lumMod val="95000"/>
                  <a:lumOff val="5000"/>
                </a:schemeClr>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l="18125" t="19000" r="19375" b="10000"/>
          <a:stretch>
            <a:fillRect/>
          </a:stretch>
        </p:blipFill>
        <p:spPr bwMode="auto">
          <a:xfrm>
            <a:off x="304800" y="304800"/>
            <a:ext cx="4191000" cy="4648200"/>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l="26250" t="31000" r="28125" b="14000"/>
          <a:stretch>
            <a:fillRect/>
          </a:stretch>
        </p:blipFill>
        <p:spPr bwMode="auto">
          <a:xfrm>
            <a:off x="4648200" y="1600200"/>
            <a:ext cx="4191000" cy="4648200"/>
          </a:xfrm>
          <a:prstGeom prst="rect">
            <a:avLst/>
          </a:prstGeom>
          <a:noFill/>
          <a:ln w="9525">
            <a:noFill/>
            <a:miter lim="800000"/>
            <a:headEnd/>
            <a:tailEnd/>
          </a:ln>
        </p:spPr>
      </p:pic>
      <p:sp>
        <p:nvSpPr>
          <p:cNvPr id="4" name="Rectangle 7"/>
          <p:cNvSpPr>
            <a:spLocks noChangeArrowheads="1"/>
          </p:cNvSpPr>
          <p:nvPr/>
        </p:nvSpPr>
        <p:spPr bwMode="auto">
          <a:xfrm>
            <a:off x="5029200" y="6324600"/>
            <a:ext cx="3849387" cy="400110"/>
          </a:xfrm>
          <a:prstGeom prst="rect">
            <a:avLst/>
          </a:prstGeom>
          <a:solidFill>
            <a:srgbClr val="002060"/>
          </a:solidFill>
          <a:ln w="9525">
            <a:noFill/>
            <a:miter lim="800000"/>
            <a:headEnd/>
            <a:tailEnd/>
          </a:ln>
        </p:spPr>
        <p:txBody>
          <a:bodyPr wrap="none">
            <a:spAutoFit/>
          </a:bodyPr>
          <a:lstStyle/>
          <a:p>
            <a:r>
              <a:rPr lang="fr-FR" sz="2000" i="1" smtClean="0">
                <a:solidFill>
                  <a:schemeClr val="tx1">
                    <a:lumMod val="95000"/>
                  </a:schemeClr>
                </a:solidFill>
                <a:cs typeface="Times New Roman" pitchFamily="18" charset="0"/>
              </a:rPr>
              <a:t>Blanchiment complet des coraux</a:t>
            </a:r>
            <a:endParaRPr lang="fr-FR" sz="2000" i="1">
              <a:solidFill>
                <a:schemeClr val="tx1">
                  <a:lumMod val="95000"/>
                </a:schemeClr>
              </a:solidFill>
              <a:cs typeface="Times New Roman" pitchFamily="18" charset="0"/>
            </a:endParaRPr>
          </a:p>
        </p:txBody>
      </p:sp>
      <p:sp>
        <p:nvSpPr>
          <p:cNvPr id="5" name="Rectangle 7"/>
          <p:cNvSpPr>
            <a:spLocks noChangeArrowheads="1"/>
          </p:cNvSpPr>
          <p:nvPr/>
        </p:nvSpPr>
        <p:spPr bwMode="auto">
          <a:xfrm>
            <a:off x="304800" y="5029200"/>
            <a:ext cx="3514873" cy="400110"/>
          </a:xfrm>
          <a:prstGeom prst="rect">
            <a:avLst/>
          </a:prstGeom>
          <a:solidFill>
            <a:srgbClr val="002060"/>
          </a:solidFill>
          <a:ln w="9525">
            <a:noFill/>
            <a:miter lim="800000"/>
            <a:headEnd/>
            <a:tailEnd/>
          </a:ln>
        </p:spPr>
        <p:txBody>
          <a:bodyPr wrap="none">
            <a:spAutoFit/>
          </a:bodyPr>
          <a:lstStyle/>
          <a:p>
            <a:pPr algn="l"/>
            <a:r>
              <a:rPr lang="fr-FR" sz="2000" i="1" smtClean="0">
                <a:solidFill>
                  <a:schemeClr val="tx1">
                    <a:lumMod val="95000"/>
                  </a:schemeClr>
                </a:solidFill>
                <a:effectLst/>
                <a:cs typeface="Times New Roman" pitchFamily="18" charset="0"/>
              </a:rPr>
              <a:t>Blanchiment partielle du corail</a:t>
            </a:r>
            <a:endParaRPr lang="fr-FR" sz="2000" i="1">
              <a:solidFill>
                <a:schemeClr val="tx1">
                  <a:lumMod val="95000"/>
                </a:schemeClr>
              </a:solidFill>
              <a:effectLst/>
              <a:cs typeface="Times New Roman" pitchFamily="18"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1889879"/>
            <a:ext cx="8458200" cy="3139321"/>
          </a:xfrm>
          <a:prstGeom prst="rect">
            <a:avLst/>
          </a:prstGeom>
        </p:spPr>
        <p:txBody>
          <a:bodyPr wrap="square">
            <a:spAutoFit/>
          </a:bodyPr>
          <a:lstStyle/>
          <a:p>
            <a:pPr algn="ctr"/>
            <a:r>
              <a:rPr lang="en-US" sz="6600" b="1" spc="300" dirty="0" smtClean="0">
                <a:solidFill>
                  <a:schemeClr val="accent2">
                    <a:lumMod val="75000"/>
                  </a:schemeClr>
                </a:solidFill>
                <a:effectLst>
                  <a:outerShdw blurRad="38100" dist="38100" dir="2700000" algn="tl">
                    <a:srgbClr val="000000">
                      <a:alpha val="43137"/>
                    </a:srgbClr>
                  </a:outerShdw>
                </a:effectLst>
                <a:latin typeface="Lucida Handwriting" pitchFamily="66" charset="0"/>
              </a:rPr>
              <a:t>MERCI DE VOTRE ATTENTION!</a:t>
            </a:r>
            <a:endParaRPr lang="en-US" sz="6600" dirty="0">
              <a:solidFill>
                <a:schemeClr val="accent2">
                  <a:lumMod val="75000"/>
                </a:schemeClr>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990600" y="5715000"/>
            <a:ext cx="8153400" cy="1143000"/>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6600" b="1" i="0" u="none" strike="noStrike" kern="1200" cap="none" spc="300" normalizeH="0" baseline="0" noProof="0" dirty="0" smtClean="0">
                <a:ln w="3200">
                  <a:solidFill>
                    <a:schemeClr val="bg2">
                      <a:shade val="75000"/>
                      <a:alpha val="25000"/>
                    </a:schemeClr>
                  </a:solidFill>
                  <a:prstDash val="solid"/>
                  <a:round/>
                </a:ln>
                <a:solidFill>
                  <a:schemeClr val="accent2">
                    <a:lumMod val="75000"/>
                  </a:schemeClr>
                </a:solidFill>
                <a:effectLst>
                  <a:outerShdw blurRad="38100" dist="38100" dir="2700000" algn="tl">
                    <a:srgbClr val="000000">
                      <a:alpha val="43137"/>
                    </a:srgbClr>
                  </a:outerShdw>
                </a:effectLst>
                <a:uLnTx/>
                <a:uFillTx/>
                <a:latin typeface="Lucida Handwriting" pitchFamily="66" charset="0"/>
                <a:ea typeface="+mj-ea"/>
                <a:cs typeface="+mj-cs"/>
              </a:rPr>
              <a:t>QUESTIONS?</a:t>
            </a:r>
            <a:endParaRPr kumimoji="0" lang="en-US" sz="6600" b="1" i="0" u="none" strike="noStrike" kern="1200" cap="none" spc="300" normalizeH="0" baseline="0" noProof="0" dirty="0">
              <a:ln w="3200">
                <a:solidFill>
                  <a:schemeClr val="bg2">
                    <a:shade val="75000"/>
                    <a:alpha val="25000"/>
                  </a:schemeClr>
                </a:solidFill>
                <a:prstDash val="solid"/>
                <a:round/>
              </a:ln>
              <a:solidFill>
                <a:schemeClr val="accent2">
                  <a:lumMod val="75000"/>
                </a:schemeClr>
              </a:solidFill>
              <a:effectLst>
                <a:outerShdw blurRad="38100" dist="38100" dir="2700000" algn="tl">
                  <a:srgbClr val="000000">
                    <a:alpha val="43137"/>
                  </a:srgbClr>
                </a:outerShdw>
              </a:effectLst>
              <a:uLnTx/>
              <a:uFillTx/>
              <a:latin typeface="Lucida Handwriting" pitchFamily="66" charset="0"/>
              <a:ea typeface="+mj-ea"/>
              <a:cs typeface="+mj-cs"/>
            </a:endParaRPr>
          </a:p>
        </p:txBody>
      </p:sp>
      <p:pic>
        <p:nvPicPr>
          <p:cNvPr id="3" name="Picture 1" descr="C:\Documents and Settings\Yashna\Local Settings\Temporary Internet Files\Content.IE5\FH9FOA98\MC900441930[1].wmf"/>
          <p:cNvPicPr>
            <a:picLocks noChangeAspect="1" noChangeArrowheads="1"/>
          </p:cNvPicPr>
          <p:nvPr/>
        </p:nvPicPr>
        <p:blipFill>
          <a:blip r:embed="rId2" cstate="print"/>
          <a:srcRect/>
          <a:stretch>
            <a:fillRect/>
          </a:stretch>
        </p:blipFill>
        <p:spPr bwMode="auto">
          <a:xfrm>
            <a:off x="2819400" y="1219200"/>
            <a:ext cx="3505200" cy="28194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10600" cy="1143000"/>
          </a:xfrm>
        </p:spPr>
        <p:txBody>
          <a:bodyPr>
            <a:noAutofit/>
          </a:bodyPr>
          <a:lstStyle/>
          <a:p>
            <a:r>
              <a:rPr lang="fr-FR" sz="3400" b="1" dirty="0" smtClean="0">
                <a:solidFill>
                  <a:schemeClr val="accent2">
                    <a:lumMod val="75000"/>
                  </a:schemeClr>
                </a:solidFill>
                <a:effectLst>
                  <a:outerShdw blurRad="38100" dist="38100" dir="2700000" algn="tl">
                    <a:srgbClr val="000000">
                      <a:alpha val="43137"/>
                    </a:srgbClr>
                  </a:outerShdw>
                </a:effectLst>
              </a:rPr>
              <a:t>Les Valeurs Environnementales Des Zones Côtières</a:t>
            </a:r>
            <a:endParaRPr lang="en-US" sz="3400" b="1" dirty="0">
              <a:solidFill>
                <a:schemeClr val="accent2">
                  <a:lumMod val="75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600200"/>
            <a:ext cx="8153400" cy="4800600"/>
          </a:xfrm>
        </p:spPr>
        <p:txBody>
          <a:bodyPr>
            <a:normAutofit fontScale="92500" lnSpcReduction="10000"/>
          </a:bodyPr>
          <a:lstStyle/>
          <a:p>
            <a:pPr>
              <a:lnSpc>
                <a:spcPct val="110000"/>
              </a:lnSpc>
            </a:pPr>
            <a:r>
              <a:rPr lang="fr-FR" sz="2500" dirty="0" smtClean="0">
                <a:solidFill>
                  <a:schemeClr val="bg1">
                    <a:lumMod val="95000"/>
                    <a:lumOff val="5000"/>
                  </a:schemeClr>
                </a:solidFill>
              </a:rPr>
              <a:t>Fournissent de nombreux biens et services environnementaux</a:t>
            </a:r>
          </a:p>
          <a:p>
            <a:pPr>
              <a:lnSpc>
                <a:spcPct val="110000"/>
              </a:lnSpc>
              <a:buNone/>
            </a:pPr>
            <a:endParaRPr lang="fr-FR" sz="2500" dirty="0" smtClean="0">
              <a:solidFill>
                <a:schemeClr val="bg1">
                  <a:lumMod val="95000"/>
                  <a:lumOff val="5000"/>
                </a:schemeClr>
              </a:solidFill>
            </a:endParaRPr>
          </a:p>
          <a:p>
            <a:pPr>
              <a:lnSpc>
                <a:spcPct val="110000"/>
              </a:lnSpc>
            </a:pPr>
            <a:r>
              <a:rPr lang="fr-FR" sz="2500" dirty="0" smtClean="0">
                <a:solidFill>
                  <a:schemeClr val="bg1">
                    <a:lumMod val="95000"/>
                    <a:lumOff val="5000"/>
                  </a:schemeClr>
                </a:solidFill>
              </a:rPr>
              <a:t>Sont d’une importance écologique qui est largement reconnue comme étant plus utilitaire ou comme une approche plus  écologiste </a:t>
            </a:r>
          </a:p>
          <a:p>
            <a:pPr>
              <a:lnSpc>
                <a:spcPct val="110000"/>
              </a:lnSpc>
              <a:buNone/>
            </a:pPr>
            <a:endParaRPr lang="fr-FR" sz="2500" dirty="0" smtClean="0">
              <a:solidFill>
                <a:schemeClr val="bg1">
                  <a:lumMod val="95000"/>
                  <a:lumOff val="5000"/>
                </a:schemeClr>
              </a:solidFill>
            </a:endParaRPr>
          </a:p>
          <a:p>
            <a:pPr>
              <a:lnSpc>
                <a:spcPct val="110000"/>
              </a:lnSpc>
            </a:pPr>
            <a:r>
              <a:rPr lang="fr-FR" sz="2500" dirty="0" smtClean="0">
                <a:solidFill>
                  <a:schemeClr val="bg1">
                    <a:lumMod val="95000"/>
                    <a:lumOff val="5000"/>
                  </a:schemeClr>
                </a:solidFill>
              </a:rPr>
              <a:t>Sont d’une nature dynamique composant de la matière, de l'énergie et des organismes vivants entre la terre et la mer sous l'influence de la conduite principale des forces telles que le météo et le climat, l’ élévation du niveau de la mer et les marées</a:t>
            </a:r>
          </a:p>
          <a:p>
            <a:pPr>
              <a:lnSpc>
                <a:spcPct val="110000"/>
              </a:lnSpc>
            </a:pPr>
            <a:endParaRPr lang="fr-FR" sz="2500" dirty="0">
              <a:solidFill>
                <a:schemeClr val="bg1">
                  <a:lumMod val="95000"/>
                  <a:lumOff val="5000"/>
                </a:scheme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
            <a:ext cx="8915400" cy="4800600"/>
          </a:xfrm>
        </p:spPr>
        <p:txBody>
          <a:bodyPr>
            <a:noAutofit/>
          </a:bodyPr>
          <a:lstStyle/>
          <a:p>
            <a:r>
              <a:rPr lang="fr-FR" sz="2100" dirty="0" smtClean="0">
                <a:solidFill>
                  <a:schemeClr val="bg1">
                    <a:lumMod val="95000"/>
                    <a:lumOff val="5000"/>
                  </a:schemeClr>
                </a:solidFill>
              </a:rPr>
              <a:t>Constituent des écosystèmes uniques et soutiennent une riche biodiversité</a:t>
            </a:r>
            <a:endParaRPr lang="en-US" sz="2100" dirty="0" smtClean="0">
              <a:solidFill>
                <a:schemeClr val="bg1">
                  <a:lumMod val="95000"/>
                  <a:lumOff val="5000"/>
                </a:schemeClr>
              </a:solidFill>
            </a:endParaRPr>
          </a:p>
          <a:p>
            <a:endParaRPr lang="en-US" sz="2100" dirty="0" smtClean="0">
              <a:solidFill>
                <a:schemeClr val="bg1">
                  <a:lumMod val="95000"/>
                  <a:lumOff val="5000"/>
                </a:schemeClr>
              </a:solidFill>
            </a:endParaRPr>
          </a:p>
          <a:p>
            <a:r>
              <a:rPr lang="fr-FR" sz="2100" dirty="0" smtClean="0">
                <a:solidFill>
                  <a:schemeClr val="bg1">
                    <a:lumMod val="95000"/>
                    <a:lumOff val="5000"/>
                  </a:schemeClr>
                </a:solidFill>
              </a:rPr>
              <a:t>Soutiennent de nombreux oiseaux  migrateurs et les oiseaux aquatiques sauvages ainsi que des oiseaux de rivages non migrateurs</a:t>
            </a:r>
          </a:p>
          <a:p>
            <a:endParaRPr lang="en-US" sz="2100" dirty="0" smtClean="0">
              <a:solidFill>
                <a:schemeClr val="bg1">
                  <a:lumMod val="95000"/>
                  <a:lumOff val="5000"/>
                </a:schemeClr>
              </a:solidFill>
            </a:endParaRPr>
          </a:p>
          <a:p>
            <a:r>
              <a:rPr lang="fr-FR" sz="2100" dirty="0" smtClean="0">
                <a:solidFill>
                  <a:schemeClr val="bg1">
                    <a:lumMod val="95000"/>
                    <a:lumOff val="5000"/>
                  </a:schemeClr>
                </a:solidFill>
              </a:rPr>
              <a:t>Les caractéristiques physiques des écosystèmes côtiers (ex: les ceintures de mangrove) peuvent atténuer l'effet des:</a:t>
            </a:r>
          </a:p>
          <a:p>
            <a:pPr lvl="2">
              <a:buFontTx/>
              <a:buChar char="-"/>
            </a:pPr>
            <a:r>
              <a:rPr lang="fr-FR" dirty="0" smtClean="0">
                <a:solidFill>
                  <a:schemeClr val="bg1">
                    <a:lumMod val="95000"/>
                    <a:lumOff val="5000"/>
                  </a:schemeClr>
                </a:solidFill>
              </a:rPr>
              <a:t>Catastrophes naturelles  telles que les inondations ou les ondes de tempête-marée</a:t>
            </a:r>
          </a:p>
          <a:p>
            <a:pPr lvl="2">
              <a:buFontTx/>
              <a:buChar char="-"/>
            </a:pPr>
            <a:r>
              <a:rPr lang="fr-FR" dirty="0" smtClean="0">
                <a:solidFill>
                  <a:schemeClr val="bg1">
                    <a:lumMod val="95000"/>
                    <a:lumOff val="5000"/>
                  </a:schemeClr>
                </a:solidFill>
              </a:rPr>
              <a:t>Les processus naturels tels que l'érosion côtière, l’accrétion de la terre, des dégâts causes par des vagues ou par le vent</a:t>
            </a:r>
          </a:p>
          <a:p>
            <a:pPr lvl="2">
              <a:buFontTx/>
              <a:buChar char="-"/>
            </a:pPr>
            <a:endParaRPr lang="en-US" dirty="0" smtClean="0">
              <a:solidFill>
                <a:schemeClr val="bg1">
                  <a:lumMod val="95000"/>
                  <a:lumOff val="5000"/>
                </a:schemeClr>
              </a:solidFill>
            </a:endParaRPr>
          </a:p>
          <a:p>
            <a:r>
              <a:rPr lang="fr-FR" sz="2100" dirty="0" smtClean="0">
                <a:solidFill>
                  <a:schemeClr val="bg1">
                    <a:lumMod val="95000"/>
                    <a:lumOff val="5000"/>
                  </a:schemeClr>
                </a:solidFill>
              </a:rPr>
              <a:t>La localisation à l'interface de la mer et la terre rend  les zones côtières précieuses du point de vue esthétique et de loisir</a:t>
            </a:r>
            <a:endParaRPr lang="en-US" sz="2100" dirty="0" smtClean="0">
              <a:solidFill>
                <a:schemeClr val="bg1">
                  <a:lumMod val="95000"/>
                  <a:lumOff val="5000"/>
                </a:schemeClr>
              </a:solidFill>
            </a:endParaRPr>
          </a:p>
          <a:p>
            <a:endParaRPr lang="en-US" sz="2100" dirty="0" smtClean="0">
              <a:solidFill>
                <a:schemeClr val="bg1">
                  <a:lumMod val="95000"/>
                  <a:lumOff val="5000"/>
                </a:schemeClr>
              </a:solidFill>
            </a:endParaRPr>
          </a:p>
          <a:p>
            <a:r>
              <a:rPr lang="fr-FR" sz="2100" dirty="0" smtClean="0">
                <a:solidFill>
                  <a:schemeClr val="bg1">
                    <a:lumMod val="95000"/>
                    <a:lumOff val="5000"/>
                  </a:schemeClr>
                </a:solidFill>
              </a:rPr>
              <a:t>Soutiennent des activités touristiques et offrent des sites attrayantes pour des zones d'habitation et de développement industriel</a:t>
            </a:r>
            <a:endParaRPr lang="en-US" sz="2100" dirty="0" smtClean="0">
              <a:solidFill>
                <a:schemeClr val="bg1">
                  <a:lumMod val="95000"/>
                  <a:lumOff val="5000"/>
                </a:scheme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839200" cy="1143000"/>
          </a:xfrm>
        </p:spPr>
        <p:txBody>
          <a:bodyPr>
            <a:noAutofit/>
          </a:bodyPr>
          <a:lstStyle/>
          <a:p>
            <a:r>
              <a:rPr lang="fr-FR" sz="3400" b="1" dirty="0" smtClean="0">
                <a:solidFill>
                  <a:schemeClr val="accent2">
                    <a:lumMod val="75000"/>
                  </a:schemeClr>
                </a:solidFill>
                <a:effectLst>
                  <a:outerShdw blurRad="38100" dist="38100" dir="2700000" algn="tl">
                    <a:srgbClr val="000000">
                      <a:alpha val="43137"/>
                    </a:srgbClr>
                  </a:outerShdw>
                </a:effectLst>
              </a:rPr>
              <a:t>Les Valeurs Économiques des Zones Côtières</a:t>
            </a:r>
            <a:endParaRPr lang="en-US" sz="3400" b="1" dirty="0">
              <a:solidFill>
                <a:schemeClr val="accent2">
                  <a:lumMod val="75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04800" y="914400"/>
            <a:ext cx="8153400" cy="4800600"/>
          </a:xfrm>
        </p:spPr>
        <p:txBody>
          <a:bodyPr>
            <a:noAutofit/>
          </a:bodyPr>
          <a:lstStyle/>
          <a:p>
            <a:r>
              <a:rPr lang="fr-FR" sz="2200" dirty="0" smtClean="0">
                <a:solidFill>
                  <a:schemeClr val="bg1">
                    <a:lumMod val="95000"/>
                    <a:lumOff val="5000"/>
                  </a:schemeClr>
                </a:solidFill>
              </a:rPr>
              <a:t>Les côtes sont des zones de convergence des personnes et des activités humaines</a:t>
            </a:r>
            <a:endParaRPr lang="en-US" sz="2200" dirty="0" smtClean="0">
              <a:solidFill>
                <a:schemeClr val="bg1">
                  <a:lumMod val="95000"/>
                  <a:lumOff val="5000"/>
                </a:schemeClr>
              </a:solidFill>
            </a:endParaRPr>
          </a:p>
          <a:p>
            <a:endParaRPr lang="en-US" sz="2200" dirty="0" smtClean="0">
              <a:solidFill>
                <a:schemeClr val="bg1">
                  <a:lumMod val="95000"/>
                  <a:lumOff val="5000"/>
                </a:schemeClr>
              </a:solidFill>
            </a:endParaRPr>
          </a:p>
          <a:p>
            <a:r>
              <a:rPr lang="fr-FR" sz="2200" dirty="0" smtClean="0">
                <a:solidFill>
                  <a:schemeClr val="bg1">
                    <a:lumMod val="95000"/>
                    <a:lumOff val="5000"/>
                  </a:schemeClr>
                </a:solidFill>
              </a:rPr>
              <a:t>Historiquement, les zones côtières ont été un habitat important pour les humains en raison de conditions climatiques et biophysiques favorables ainsi qu’avec la facilité de navigation et de communication</a:t>
            </a:r>
            <a:r>
              <a:rPr lang="en-US" sz="2200" dirty="0" smtClean="0">
                <a:solidFill>
                  <a:schemeClr val="bg1">
                    <a:lumMod val="95000"/>
                    <a:lumOff val="5000"/>
                  </a:schemeClr>
                </a:solidFill>
              </a:rPr>
              <a:t> </a:t>
            </a:r>
          </a:p>
          <a:p>
            <a:pPr>
              <a:buNone/>
            </a:pPr>
            <a:endParaRPr lang="en-US" sz="2200" dirty="0" smtClean="0">
              <a:solidFill>
                <a:schemeClr val="bg1">
                  <a:lumMod val="95000"/>
                  <a:lumOff val="5000"/>
                </a:schemeClr>
              </a:solidFill>
            </a:endParaRPr>
          </a:p>
          <a:p>
            <a:r>
              <a:rPr lang="fr-FR" sz="2200" dirty="0" smtClean="0">
                <a:solidFill>
                  <a:schemeClr val="bg1">
                    <a:lumMod val="95000"/>
                    <a:lumOff val="5000"/>
                  </a:schemeClr>
                </a:solidFill>
              </a:rPr>
              <a:t>De nos jours, bien que les zones côtières occupent </a:t>
            </a:r>
            <a:r>
              <a:rPr lang="fr-FR" sz="2200" b="1" dirty="0" smtClean="0">
                <a:solidFill>
                  <a:schemeClr val="bg1">
                    <a:lumMod val="95000"/>
                    <a:lumOff val="5000"/>
                  </a:schemeClr>
                </a:solidFill>
              </a:rPr>
              <a:t>moins de 15 % </a:t>
            </a:r>
            <a:r>
              <a:rPr lang="fr-FR" sz="2200" dirty="0" smtClean="0">
                <a:solidFill>
                  <a:schemeClr val="bg1">
                    <a:lumMod val="95000"/>
                    <a:lumOff val="5000"/>
                  </a:schemeClr>
                </a:solidFill>
              </a:rPr>
              <a:t>de la surface terrestre, elles accueillissent </a:t>
            </a:r>
            <a:r>
              <a:rPr lang="fr-FR" sz="2200" b="1" dirty="0" smtClean="0">
                <a:solidFill>
                  <a:schemeClr val="bg1">
                    <a:lumMod val="95000"/>
                    <a:lumOff val="5000"/>
                  </a:schemeClr>
                </a:solidFill>
              </a:rPr>
              <a:t>plus de 60 % </a:t>
            </a:r>
            <a:r>
              <a:rPr lang="fr-FR" sz="2200" dirty="0" smtClean="0">
                <a:solidFill>
                  <a:schemeClr val="bg1">
                    <a:lumMod val="95000"/>
                    <a:lumOff val="5000"/>
                  </a:schemeClr>
                </a:solidFill>
              </a:rPr>
              <a:t>de la population mondiale</a:t>
            </a:r>
            <a:endParaRPr lang="en-US" sz="2200" dirty="0" smtClean="0">
              <a:solidFill>
                <a:schemeClr val="bg1">
                  <a:lumMod val="95000"/>
                  <a:lumOff val="5000"/>
                </a:schemeClr>
              </a:solidFill>
            </a:endParaRPr>
          </a:p>
          <a:p>
            <a:endParaRPr lang="en-US" sz="2200" dirty="0" smtClean="0">
              <a:solidFill>
                <a:schemeClr val="bg1">
                  <a:lumMod val="95000"/>
                  <a:lumOff val="5000"/>
                </a:schemeClr>
              </a:solidFill>
            </a:endParaRPr>
          </a:p>
          <a:p>
            <a:r>
              <a:rPr lang="fr-FR" sz="2200" dirty="0" smtClean="0">
                <a:solidFill>
                  <a:schemeClr val="bg1">
                    <a:lumMod val="95000"/>
                    <a:lumOff val="5000"/>
                  </a:schemeClr>
                </a:solidFill>
              </a:rPr>
              <a:t>Si cette tendance se maintient, d'ici 2025 il risque d’y avoir  jusqu'à 75 % de l'humanité qui vivront dans les zones côtières. (UNCED, 1992) (Agence européenne de l'environnement, 1999)</a:t>
            </a:r>
            <a:endParaRPr lang="en-US" sz="2200" dirty="0" smtClean="0">
              <a:solidFill>
                <a:schemeClr val="bg1">
                  <a:lumMod val="95000"/>
                  <a:lumOff val="5000"/>
                </a:schemeClr>
              </a:solidFill>
            </a:endParaRPr>
          </a:p>
        </p:txBody>
      </p:sp>
      <p:pic>
        <p:nvPicPr>
          <p:cNvPr id="1026" name="Picture 2" descr="C:\Documents and Settings\Yashna\Local Settings\Temporary Internet Files\Content.IE5\Q9O4NKMG\MC900441314[1].png"/>
          <p:cNvPicPr>
            <a:picLocks noChangeAspect="1" noChangeArrowheads="1"/>
          </p:cNvPicPr>
          <p:nvPr/>
        </p:nvPicPr>
        <p:blipFill>
          <a:blip r:embed="rId2" cstate="print"/>
          <a:srcRect/>
          <a:stretch>
            <a:fillRect/>
          </a:stretch>
        </p:blipFill>
        <p:spPr bwMode="auto">
          <a:xfrm>
            <a:off x="7848600" y="4572000"/>
            <a:ext cx="1295400" cy="12954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28600"/>
            <a:ext cx="8458200" cy="4876800"/>
          </a:xfrm>
        </p:spPr>
        <p:txBody>
          <a:bodyPr>
            <a:noAutofit/>
          </a:bodyPr>
          <a:lstStyle/>
          <a:p>
            <a:r>
              <a:rPr lang="fr-FR" sz="2100" dirty="0" smtClean="0">
                <a:solidFill>
                  <a:schemeClr val="bg1">
                    <a:lumMod val="95000"/>
                    <a:lumOff val="5000"/>
                  </a:schemeClr>
                </a:solidFill>
              </a:rPr>
              <a:t>La construction des ports  est considéré comme le noyaux du développement</a:t>
            </a:r>
            <a:endParaRPr lang="en-US" sz="2100" dirty="0" smtClean="0">
              <a:solidFill>
                <a:schemeClr val="bg1">
                  <a:lumMod val="95000"/>
                  <a:lumOff val="5000"/>
                </a:schemeClr>
              </a:solidFill>
            </a:endParaRPr>
          </a:p>
          <a:p>
            <a:endParaRPr lang="en-US" sz="2100" dirty="0" smtClean="0">
              <a:solidFill>
                <a:schemeClr val="bg1">
                  <a:lumMod val="95000"/>
                  <a:lumOff val="5000"/>
                </a:schemeClr>
              </a:solidFill>
            </a:endParaRPr>
          </a:p>
          <a:p>
            <a:r>
              <a:rPr lang="fr-FR" sz="2100" dirty="0" smtClean="0">
                <a:solidFill>
                  <a:schemeClr val="bg1">
                    <a:lumMod val="95000"/>
                    <a:lumOff val="5000"/>
                  </a:schemeClr>
                </a:solidFill>
              </a:rPr>
              <a:t>Les activités fondées sur les ressources traditionnelles  telles que la pêche côtière, l'aquaculture, l'agriculture ou la foresterie sont maintenant en concurrence avec d’autres activités comme le transport maritime, l'industrie ou le tourisme</a:t>
            </a:r>
            <a:endParaRPr lang="en-US" sz="2100" dirty="0" smtClean="0">
              <a:solidFill>
                <a:schemeClr val="bg1">
                  <a:lumMod val="95000"/>
                  <a:lumOff val="5000"/>
                </a:schemeClr>
              </a:solidFill>
            </a:endParaRPr>
          </a:p>
          <a:p>
            <a:endParaRPr lang="en-US" sz="2100" dirty="0" smtClean="0">
              <a:solidFill>
                <a:schemeClr val="bg1">
                  <a:lumMod val="95000"/>
                  <a:lumOff val="5000"/>
                </a:schemeClr>
              </a:solidFill>
            </a:endParaRPr>
          </a:p>
          <a:p>
            <a:r>
              <a:rPr lang="fr-FR" sz="2100" dirty="0" smtClean="0">
                <a:solidFill>
                  <a:schemeClr val="bg1">
                    <a:lumMod val="95000"/>
                    <a:lumOff val="5000"/>
                  </a:schemeClr>
                </a:solidFill>
              </a:rPr>
              <a:t>Soutiennent les activités clés de l’ économie et de subsistance</a:t>
            </a:r>
          </a:p>
          <a:p>
            <a:endParaRPr lang="en-US" sz="2100" dirty="0" smtClean="0">
              <a:solidFill>
                <a:schemeClr val="bg1">
                  <a:lumMod val="95000"/>
                  <a:lumOff val="5000"/>
                </a:schemeClr>
              </a:solidFill>
            </a:endParaRPr>
          </a:p>
          <a:p>
            <a:r>
              <a:rPr lang="fr-FR" sz="2100" dirty="0" smtClean="0">
                <a:solidFill>
                  <a:schemeClr val="bg1">
                    <a:lumMod val="95000"/>
                    <a:lumOff val="5000"/>
                  </a:schemeClr>
                </a:solidFill>
              </a:rPr>
              <a:t>Permettent le développement de l'agriculture, la pêche, la foresterie, les mines, l’ extraction du pétrole et du gaz, le transport maritime (80 % du fret du monde est actuellement livré à travers les océans et le long des côtes) et le tourisme</a:t>
            </a:r>
            <a:endParaRPr lang="en-US" sz="2100" dirty="0" smtClean="0">
              <a:solidFill>
                <a:schemeClr val="bg1">
                  <a:lumMod val="95000"/>
                  <a:lumOff val="5000"/>
                </a:schemeClr>
              </a:solidFill>
            </a:endParaRPr>
          </a:p>
          <a:p>
            <a:endParaRPr lang="en-US" sz="2100" dirty="0" smtClean="0">
              <a:solidFill>
                <a:schemeClr val="bg1">
                  <a:lumMod val="95000"/>
                  <a:lumOff val="5000"/>
                </a:schemeClr>
              </a:solidFill>
            </a:endParaRPr>
          </a:p>
          <a:p>
            <a:r>
              <a:rPr lang="fr-FR" sz="2100" dirty="0" smtClean="0">
                <a:solidFill>
                  <a:schemeClr val="bg1">
                    <a:lumMod val="95000"/>
                    <a:lumOff val="5000"/>
                  </a:schemeClr>
                </a:solidFill>
              </a:rPr>
              <a:t>Terres agricoles les plus productifs du monde se trouvent dans les deltas de rivières et les plaines côtières</a:t>
            </a:r>
            <a:endParaRPr lang="en-US" sz="2100" dirty="0" smtClean="0">
              <a:solidFill>
                <a:schemeClr val="bg1">
                  <a:lumMod val="95000"/>
                  <a:lumOff val="5000"/>
                </a:schemeClr>
              </a:solidFill>
            </a:endParaRPr>
          </a:p>
        </p:txBody>
      </p:sp>
      <p:pic>
        <p:nvPicPr>
          <p:cNvPr id="4" name="Picture 3" descr="C:\Documents and Settings\Yashna\Local Settings\Temporary Internet Files\Content.IE5\K3P2R1E2\MC900441922[1].wmf"/>
          <p:cNvPicPr>
            <a:picLocks noChangeAspect="1" noChangeArrowheads="1"/>
          </p:cNvPicPr>
          <p:nvPr/>
        </p:nvPicPr>
        <p:blipFill>
          <a:blip r:embed="rId2" cstate="print"/>
          <a:srcRect/>
          <a:stretch>
            <a:fillRect/>
          </a:stretch>
        </p:blipFill>
        <p:spPr bwMode="auto">
          <a:xfrm>
            <a:off x="7854462" y="2438400"/>
            <a:ext cx="1289538" cy="15240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609600" y="0"/>
          <a:ext cx="7620000"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2574</TotalTime>
  <Words>1998</Words>
  <Application>Microsoft Office PowerPoint</Application>
  <PresentationFormat>On-screen Show (4:3)</PresentationFormat>
  <Paragraphs>209</Paragraphs>
  <Slides>44</Slides>
  <Notes>3</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Paper</vt:lpstr>
      <vt:lpstr>Atelier De Formation Sur Les Caractéristiques Essentielles De La Planification et la Gestion Intégrée Des Zones Côtières (GIZC)</vt:lpstr>
      <vt:lpstr>UNE ZONE CÔTIÈRE</vt:lpstr>
      <vt:lpstr>Slide 3</vt:lpstr>
      <vt:lpstr>L’ Importance des Zones Côtières</vt:lpstr>
      <vt:lpstr>Les Valeurs Environnementales Des Zones Côtières</vt:lpstr>
      <vt:lpstr>Slide 6</vt:lpstr>
      <vt:lpstr>Les Valeurs Économiques des Zones Côtières</vt:lpstr>
      <vt:lpstr>Slide 8</vt:lpstr>
      <vt:lpstr>Slide 9</vt:lpstr>
      <vt:lpstr>Slide 10</vt:lpstr>
      <vt:lpstr>Slide 11</vt:lpstr>
      <vt:lpstr>Slide 12</vt:lpstr>
      <vt:lpstr>Slide 13</vt:lpstr>
      <vt:lpstr>Slide 14</vt:lpstr>
      <vt:lpstr>Slide 15</vt:lpstr>
      <vt:lpstr>Slide 16</vt:lpstr>
      <vt:lpstr>Slide 17</vt:lpstr>
      <vt:lpstr>Slide 18</vt:lpstr>
      <vt:lpstr>La Dégradation des Habitats</vt:lpstr>
      <vt:lpstr>La Dégradation ou la perte des Habitats? </vt:lpstr>
      <vt:lpstr>Exemple D’une Transformation D’habitat</vt:lpstr>
      <vt:lpstr>Slide 22</vt:lpstr>
      <vt:lpstr>Slide 23</vt:lpstr>
      <vt:lpstr>D’autres Causes de la Dégradation Des Habitats:</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Les Effets du Changement Climatique sur  les Zones Côtières</vt:lpstr>
      <vt:lpstr>Slide 38</vt:lpstr>
      <vt:lpstr>Slide 39</vt:lpstr>
      <vt:lpstr>Slide 40</vt:lpstr>
      <vt:lpstr>Slide 41</vt:lpstr>
      <vt:lpstr>Slide 42</vt:lpstr>
      <vt:lpstr>Slide 43</vt:lpstr>
      <vt:lpstr>Slide 44</vt:lpstr>
    </vt:vector>
  </TitlesOfParts>
  <Company>Yashna 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Session on Essential Features of an Integrated Coastal Zone Planning &amp; Management</dc:title>
  <dc:creator>Yashna</dc:creator>
  <cp:lastModifiedBy>Sanjeev</cp:lastModifiedBy>
  <cp:revision>35</cp:revision>
  <dcterms:created xsi:type="dcterms:W3CDTF">2011-10-16T15:29:09Z</dcterms:created>
  <dcterms:modified xsi:type="dcterms:W3CDTF">2012-02-03T06:52:56Z</dcterms:modified>
</cp:coreProperties>
</file>