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6"/>
  </p:notesMasterIdLst>
  <p:sldIdLst>
    <p:sldId id="256" r:id="rId2"/>
    <p:sldId id="271" r:id="rId3"/>
    <p:sldId id="263" r:id="rId4"/>
    <p:sldId id="264" r:id="rId5"/>
    <p:sldId id="265" r:id="rId6"/>
    <p:sldId id="266" r:id="rId7"/>
    <p:sldId id="267" r:id="rId8"/>
    <p:sldId id="268" r:id="rId9"/>
    <p:sldId id="269" r:id="rId10"/>
    <p:sldId id="272" r:id="rId11"/>
    <p:sldId id="273" r:id="rId12"/>
    <p:sldId id="274" r:id="rId13"/>
    <p:sldId id="275" r:id="rId14"/>
    <p:sldId id="276" r:id="rId15"/>
    <p:sldId id="277" r:id="rId16"/>
    <p:sldId id="278" r:id="rId17"/>
    <p:sldId id="279" r:id="rId18"/>
    <p:sldId id="280" r:id="rId19"/>
    <p:sldId id="281" r:id="rId20"/>
    <p:sldId id="283" r:id="rId21"/>
    <p:sldId id="284" r:id="rId22"/>
    <p:sldId id="285" r:id="rId23"/>
    <p:sldId id="288" r:id="rId24"/>
    <p:sldId id="307" r:id="rId25"/>
    <p:sldId id="298" r:id="rId26"/>
    <p:sldId id="308" r:id="rId27"/>
    <p:sldId id="309" r:id="rId28"/>
    <p:sldId id="310" r:id="rId29"/>
    <p:sldId id="311" r:id="rId30"/>
    <p:sldId id="312" r:id="rId31"/>
    <p:sldId id="313" r:id="rId32"/>
    <p:sldId id="314" r:id="rId33"/>
    <p:sldId id="315" r:id="rId34"/>
    <p:sldId id="316" r:id="rId35"/>
    <p:sldId id="317" r:id="rId36"/>
    <p:sldId id="318" r:id="rId37"/>
    <p:sldId id="323" r:id="rId38"/>
    <p:sldId id="322" r:id="rId39"/>
    <p:sldId id="325" r:id="rId40"/>
    <p:sldId id="327" r:id="rId41"/>
    <p:sldId id="324" r:id="rId42"/>
    <p:sldId id="328" r:id="rId43"/>
    <p:sldId id="320" r:id="rId44"/>
    <p:sldId id="32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8831" autoAdjust="0"/>
  </p:normalViewPr>
  <p:slideViewPr>
    <p:cSldViewPr>
      <p:cViewPr>
        <p:scale>
          <a:sx n="60" d="100"/>
          <a:sy n="60" d="100"/>
        </p:scale>
        <p:origin x="-1560" y="-3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D927F3-D8ED-493C-938F-EB1A3E7C4D72}"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F9B43F9E-1EE2-4EE6-9CFF-244455D82FFF}">
      <dgm:prSet phldrT="[Text]" custT="1"/>
      <dgm:spPr/>
      <dgm:t>
        <a:bodyPr/>
        <a:lstStyle/>
        <a:p>
          <a:r>
            <a:rPr lang="en-US" sz="3600" dirty="0" smtClean="0"/>
            <a:t>ECONOMIC BENEFITS OF COASTS</a:t>
          </a:r>
          <a:endParaRPr lang="en-US" sz="3600" dirty="0"/>
        </a:p>
      </dgm:t>
    </dgm:pt>
    <dgm:pt modelId="{4C0A1326-234E-4371-8253-BB04F5149FB7}" type="parTrans" cxnId="{BCEA1F52-F462-421E-8164-5833A3EABEE5}">
      <dgm:prSet/>
      <dgm:spPr/>
      <dgm:t>
        <a:bodyPr/>
        <a:lstStyle/>
        <a:p>
          <a:endParaRPr lang="en-US"/>
        </a:p>
      </dgm:t>
    </dgm:pt>
    <dgm:pt modelId="{FD003369-61AB-4C3D-994F-2FA289C6463C}" type="sibTrans" cxnId="{BCEA1F52-F462-421E-8164-5833A3EABEE5}">
      <dgm:prSet/>
      <dgm:spPr/>
      <dgm:t>
        <a:bodyPr/>
        <a:lstStyle/>
        <a:p>
          <a:endParaRPr lang="en-US"/>
        </a:p>
      </dgm:t>
    </dgm:pt>
    <dgm:pt modelId="{0F9235AC-272E-415F-9823-CF6ADF47EE41}" type="asst">
      <dgm:prSet phldrT="[Text]"/>
      <dgm:spPr/>
      <dgm:t>
        <a:bodyPr/>
        <a:lstStyle/>
        <a:p>
          <a:r>
            <a:rPr lang="en-US" dirty="0" smtClean="0"/>
            <a:t>DIRECT</a:t>
          </a:r>
          <a:endParaRPr lang="en-US" dirty="0"/>
        </a:p>
      </dgm:t>
    </dgm:pt>
    <dgm:pt modelId="{B21E74C0-8427-4C35-9347-18A4909C1527}" type="parTrans" cxnId="{6014D46D-1A90-450E-988A-E17B55F2A707}">
      <dgm:prSet/>
      <dgm:spPr/>
      <dgm:t>
        <a:bodyPr/>
        <a:lstStyle/>
        <a:p>
          <a:endParaRPr lang="en-US"/>
        </a:p>
      </dgm:t>
    </dgm:pt>
    <dgm:pt modelId="{BA08F918-7E0F-471C-B01F-7336AE0084F2}" type="sibTrans" cxnId="{6014D46D-1A90-450E-988A-E17B55F2A707}">
      <dgm:prSet/>
      <dgm:spPr/>
      <dgm:t>
        <a:bodyPr/>
        <a:lstStyle/>
        <a:p>
          <a:endParaRPr lang="en-US"/>
        </a:p>
      </dgm:t>
    </dgm:pt>
    <dgm:pt modelId="{2591BBB8-FDCF-4AE8-A981-C76285F2A7E0}">
      <dgm:prSet phldrT="[Text]" custT="1"/>
      <dgm:spPr/>
      <dgm:t>
        <a:bodyPr/>
        <a:lstStyle/>
        <a:p>
          <a:pPr marL="465138" indent="-349250" algn="l"/>
          <a:r>
            <a:rPr lang="en-GB" sz="2400" b="0" dirty="0" smtClean="0"/>
            <a:t>  - </a:t>
          </a:r>
          <a:r>
            <a:rPr lang="en-GB" sz="2000" b="0" dirty="0" smtClean="0"/>
            <a:t>Fishing industry</a:t>
          </a:r>
        </a:p>
        <a:p>
          <a:pPr marL="465138" indent="-349250" algn="l"/>
          <a:r>
            <a:rPr lang="en-GB" sz="2000" b="0" dirty="0" smtClean="0"/>
            <a:t>  - Coastal shipping industry </a:t>
          </a:r>
        </a:p>
        <a:p>
          <a:pPr marL="465138" indent="-349250" algn="l"/>
          <a:r>
            <a:rPr lang="en-GB" sz="2000" b="0" dirty="0" smtClean="0"/>
            <a:t>  - Coastal tourism</a:t>
          </a:r>
          <a:r>
            <a:rPr lang="en-GB" sz="2000" b="1" dirty="0" smtClean="0"/>
            <a:t> </a:t>
          </a:r>
        </a:p>
      </dgm:t>
    </dgm:pt>
    <dgm:pt modelId="{BCD3C4E7-A266-4E7A-9F18-CEA57AE7A7A8}" type="parTrans" cxnId="{9BDC35B8-0EBA-4A21-8461-7299FC7787C0}">
      <dgm:prSet/>
      <dgm:spPr/>
      <dgm:t>
        <a:bodyPr/>
        <a:lstStyle/>
        <a:p>
          <a:endParaRPr lang="en-US"/>
        </a:p>
      </dgm:t>
    </dgm:pt>
    <dgm:pt modelId="{83AFF38E-0C50-4F8D-AB87-768ADF6B4890}" type="sibTrans" cxnId="{9BDC35B8-0EBA-4A21-8461-7299FC7787C0}">
      <dgm:prSet/>
      <dgm:spPr/>
      <dgm:t>
        <a:bodyPr/>
        <a:lstStyle/>
        <a:p>
          <a:endParaRPr lang="en-US"/>
        </a:p>
      </dgm:t>
    </dgm:pt>
    <dgm:pt modelId="{3BD6F42D-4F25-45B5-B90A-E02FC097B776}" type="asst">
      <dgm:prSet/>
      <dgm:spPr/>
      <dgm:t>
        <a:bodyPr/>
        <a:lstStyle/>
        <a:p>
          <a:r>
            <a:rPr lang="en-US" dirty="0" smtClean="0"/>
            <a:t>INDIRECT</a:t>
          </a:r>
          <a:endParaRPr lang="en-US" dirty="0"/>
        </a:p>
      </dgm:t>
    </dgm:pt>
    <dgm:pt modelId="{24CA6DB2-AAE9-4BD0-BF80-06D16D6467F8}" type="parTrans" cxnId="{D61294A2-F4E5-4C68-9C62-29ED2E18CE45}">
      <dgm:prSet/>
      <dgm:spPr/>
      <dgm:t>
        <a:bodyPr/>
        <a:lstStyle/>
        <a:p>
          <a:endParaRPr lang="en-US"/>
        </a:p>
      </dgm:t>
    </dgm:pt>
    <dgm:pt modelId="{6DAEE1B1-7C33-4A86-8A0F-61781C839EE2}" type="sibTrans" cxnId="{D61294A2-F4E5-4C68-9C62-29ED2E18CE45}">
      <dgm:prSet/>
      <dgm:spPr/>
      <dgm:t>
        <a:bodyPr/>
        <a:lstStyle/>
        <a:p>
          <a:endParaRPr lang="en-US"/>
        </a:p>
      </dgm:t>
    </dgm:pt>
    <dgm:pt modelId="{E3E788F7-E804-41B0-A22E-49F0F00AE6BC}">
      <dgm:prSet custT="1"/>
      <dgm:spPr/>
      <dgm:t>
        <a:bodyPr/>
        <a:lstStyle/>
        <a:p>
          <a:pPr marL="465138" indent="-290513" algn="l"/>
          <a:r>
            <a:rPr lang="en-GB" sz="2000" b="1" dirty="0" smtClean="0"/>
            <a:t>  - </a:t>
          </a:r>
          <a:r>
            <a:rPr lang="en-GB" sz="2000" b="0" dirty="0" smtClean="0"/>
            <a:t>Erosion Control</a:t>
          </a:r>
        </a:p>
        <a:p>
          <a:pPr marL="465138" indent="-290513" algn="l"/>
          <a:r>
            <a:rPr lang="en-GB" sz="2000" b="0" dirty="0" smtClean="0"/>
            <a:t>  - Waste assimilation</a:t>
          </a:r>
        </a:p>
        <a:p>
          <a:pPr marL="465138" indent="-290513" algn="l"/>
          <a:r>
            <a:rPr lang="en-GB" sz="2000" b="0" dirty="0" smtClean="0"/>
            <a:t>  - Recycling</a:t>
          </a:r>
          <a:endParaRPr lang="en-US" sz="2000" b="0" dirty="0"/>
        </a:p>
      </dgm:t>
    </dgm:pt>
    <dgm:pt modelId="{0B0FD896-DD5B-4211-9635-C3A79C786285}" type="parTrans" cxnId="{21320DD9-F6A2-4BC7-89F4-37DBE0B669B9}">
      <dgm:prSet/>
      <dgm:spPr/>
      <dgm:t>
        <a:bodyPr/>
        <a:lstStyle/>
        <a:p>
          <a:endParaRPr lang="en-US"/>
        </a:p>
      </dgm:t>
    </dgm:pt>
    <dgm:pt modelId="{912142F4-A310-4F80-815A-7C5DACC5D7D5}" type="sibTrans" cxnId="{21320DD9-F6A2-4BC7-89F4-37DBE0B669B9}">
      <dgm:prSet/>
      <dgm:spPr/>
      <dgm:t>
        <a:bodyPr/>
        <a:lstStyle/>
        <a:p>
          <a:endParaRPr lang="en-US"/>
        </a:p>
      </dgm:t>
    </dgm:pt>
    <dgm:pt modelId="{CDE3DC22-F1E0-41E6-B242-B205163017BD}" type="pres">
      <dgm:prSet presAssocID="{EAD927F3-D8ED-493C-938F-EB1A3E7C4D72}" presName="hierChild1" presStyleCnt="0">
        <dgm:presLayoutVars>
          <dgm:orgChart val="1"/>
          <dgm:chPref val="1"/>
          <dgm:dir/>
          <dgm:animOne val="branch"/>
          <dgm:animLvl val="lvl"/>
          <dgm:resizeHandles/>
        </dgm:presLayoutVars>
      </dgm:prSet>
      <dgm:spPr/>
      <dgm:t>
        <a:bodyPr/>
        <a:lstStyle/>
        <a:p>
          <a:endParaRPr lang="en-US"/>
        </a:p>
      </dgm:t>
    </dgm:pt>
    <dgm:pt modelId="{C36BC585-586E-4F2B-896F-C46CBD847E13}" type="pres">
      <dgm:prSet presAssocID="{F9B43F9E-1EE2-4EE6-9CFF-244455D82FFF}" presName="hierRoot1" presStyleCnt="0">
        <dgm:presLayoutVars>
          <dgm:hierBranch val="init"/>
        </dgm:presLayoutVars>
      </dgm:prSet>
      <dgm:spPr/>
      <dgm:t>
        <a:bodyPr/>
        <a:lstStyle/>
        <a:p>
          <a:endParaRPr lang="en-US"/>
        </a:p>
      </dgm:t>
    </dgm:pt>
    <dgm:pt modelId="{251D41C2-B05E-4911-A515-2671DF074019}" type="pres">
      <dgm:prSet presAssocID="{F9B43F9E-1EE2-4EE6-9CFF-244455D82FFF}" presName="rootComposite1" presStyleCnt="0"/>
      <dgm:spPr/>
      <dgm:t>
        <a:bodyPr/>
        <a:lstStyle/>
        <a:p>
          <a:endParaRPr lang="en-US"/>
        </a:p>
      </dgm:t>
    </dgm:pt>
    <dgm:pt modelId="{27BFC1C9-3D68-4AF1-960C-2B6C9BBD4B65}" type="pres">
      <dgm:prSet presAssocID="{F9B43F9E-1EE2-4EE6-9CFF-244455D82FFF}" presName="rootText1" presStyleLbl="node0" presStyleIdx="0" presStyleCnt="1" custScaleX="235812">
        <dgm:presLayoutVars>
          <dgm:chPref val="3"/>
        </dgm:presLayoutVars>
      </dgm:prSet>
      <dgm:spPr/>
      <dgm:t>
        <a:bodyPr/>
        <a:lstStyle/>
        <a:p>
          <a:endParaRPr lang="en-US"/>
        </a:p>
      </dgm:t>
    </dgm:pt>
    <dgm:pt modelId="{E3DDBECD-AC2D-408C-8A01-AF10E566CE64}" type="pres">
      <dgm:prSet presAssocID="{F9B43F9E-1EE2-4EE6-9CFF-244455D82FFF}" presName="rootConnector1" presStyleLbl="node1" presStyleIdx="0" presStyleCnt="0"/>
      <dgm:spPr/>
      <dgm:t>
        <a:bodyPr/>
        <a:lstStyle/>
        <a:p>
          <a:endParaRPr lang="en-US"/>
        </a:p>
      </dgm:t>
    </dgm:pt>
    <dgm:pt modelId="{0188D245-9B98-45A7-9258-590FBF1666F0}" type="pres">
      <dgm:prSet presAssocID="{F9B43F9E-1EE2-4EE6-9CFF-244455D82FFF}" presName="hierChild2" presStyleCnt="0"/>
      <dgm:spPr/>
      <dgm:t>
        <a:bodyPr/>
        <a:lstStyle/>
        <a:p>
          <a:endParaRPr lang="en-US"/>
        </a:p>
      </dgm:t>
    </dgm:pt>
    <dgm:pt modelId="{FABABC1C-204A-467C-847B-36E868FF9C42}" type="pres">
      <dgm:prSet presAssocID="{BCD3C4E7-A266-4E7A-9F18-CEA57AE7A7A8}" presName="Name37" presStyleLbl="parChTrans1D2" presStyleIdx="0" presStyleCnt="4"/>
      <dgm:spPr/>
      <dgm:t>
        <a:bodyPr/>
        <a:lstStyle/>
        <a:p>
          <a:endParaRPr lang="en-US"/>
        </a:p>
      </dgm:t>
    </dgm:pt>
    <dgm:pt modelId="{3E67EEA0-4C1B-4817-BBAD-18CF98EA689B}" type="pres">
      <dgm:prSet presAssocID="{2591BBB8-FDCF-4AE8-A981-C76285F2A7E0}" presName="hierRoot2" presStyleCnt="0">
        <dgm:presLayoutVars>
          <dgm:hierBranch val="init"/>
        </dgm:presLayoutVars>
      </dgm:prSet>
      <dgm:spPr/>
      <dgm:t>
        <a:bodyPr/>
        <a:lstStyle/>
        <a:p>
          <a:endParaRPr lang="en-US"/>
        </a:p>
      </dgm:t>
    </dgm:pt>
    <dgm:pt modelId="{3ACFF09C-0BC3-4C64-849C-08E40B9499FB}" type="pres">
      <dgm:prSet presAssocID="{2591BBB8-FDCF-4AE8-A981-C76285F2A7E0}" presName="rootComposite" presStyleCnt="0"/>
      <dgm:spPr/>
      <dgm:t>
        <a:bodyPr/>
        <a:lstStyle/>
        <a:p>
          <a:endParaRPr lang="en-US"/>
        </a:p>
      </dgm:t>
    </dgm:pt>
    <dgm:pt modelId="{22394ADF-DEBA-46C2-8B7E-AB42F67183AF}" type="pres">
      <dgm:prSet presAssocID="{2591BBB8-FDCF-4AE8-A981-C76285F2A7E0}" presName="rootText" presStyleLbl="node2" presStyleIdx="0" presStyleCnt="2" custScaleX="112156" custLinFactNeighborY="-47779">
        <dgm:presLayoutVars>
          <dgm:chPref val="3"/>
        </dgm:presLayoutVars>
      </dgm:prSet>
      <dgm:spPr/>
      <dgm:t>
        <a:bodyPr/>
        <a:lstStyle/>
        <a:p>
          <a:endParaRPr lang="en-US"/>
        </a:p>
      </dgm:t>
    </dgm:pt>
    <dgm:pt modelId="{A5D92104-8B3B-438D-9336-AAE0AFDFDD5C}" type="pres">
      <dgm:prSet presAssocID="{2591BBB8-FDCF-4AE8-A981-C76285F2A7E0}" presName="rootConnector" presStyleLbl="node2" presStyleIdx="0" presStyleCnt="2"/>
      <dgm:spPr/>
      <dgm:t>
        <a:bodyPr/>
        <a:lstStyle/>
        <a:p>
          <a:endParaRPr lang="en-US"/>
        </a:p>
      </dgm:t>
    </dgm:pt>
    <dgm:pt modelId="{E0684CFB-7314-40DD-B870-B19EEFC9DD08}" type="pres">
      <dgm:prSet presAssocID="{2591BBB8-FDCF-4AE8-A981-C76285F2A7E0}" presName="hierChild4" presStyleCnt="0"/>
      <dgm:spPr/>
      <dgm:t>
        <a:bodyPr/>
        <a:lstStyle/>
        <a:p>
          <a:endParaRPr lang="en-US"/>
        </a:p>
      </dgm:t>
    </dgm:pt>
    <dgm:pt modelId="{2BB1BB7F-DD40-4468-9746-6FDC42A440B3}" type="pres">
      <dgm:prSet presAssocID="{2591BBB8-FDCF-4AE8-A981-C76285F2A7E0}" presName="hierChild5" presStyleCnt="0"/>
      <dgm:spPr/>
      <dgm:t>
        <a:bodyPr/>
        <a:lstStyle/>
        <a:p>
          <a:endParaRPr lang="en-US"/>
        </a:p>
      </dgm:t>
    </dgm:pt>
    <dgm:pt modelId="{2438E2B8-8278-4979-9F44-550EF0729BAF}" type="pres">
      <dgm:prSet presAssocID="{0B0FD896-DD5B-4211-9635-C3A79C786285}" presName="Name37" presStyleLbl="parChTrans1D2" presStyleIdx="1" presStyleCnt="4"/>
      <dgm:spPr/>
      <dgm:t>
        <a:bodyPr/>
        <a:lstStyle/>
        <a:p>
          <a:endParaRPr lang="en-US"/>
        </a:p>
      </dgm:t>
    </dgm:pt>
    <dgm:pt modelId="{4DDCECB1-5533-4132-956B-C4B92A77F009}" type="pres">
      <dgm:prSet presAssocID="{E3E788F7-E804-41B0-A22E-49F0F00AE6BC}" presName="hierRoot2" presStyleCnt="0">
        <dgm:presLayoutVars>
          <dgm:hierBranch val="init"/>
        </dgm:presLayoutVars>
      </dgm:prSet>
      <dgm:spPr/>
      <dgm:t>
        <a:bodyPr/>
        <a:lstStyle/>
        <a:p>
          <a:endParaRPr lang="en-US"/>
        </a:p>
      </dgm:t>
    </dgm:pt>
    <dgm:pt modelId="{E66BAABE-97BA-43C2-BBBC-14F8D7758718}" type="pres">
      <dgm:prSet presAssocID="{E3E788F7-E804-41B0-A22E-49F0F00AE6BC}" presName="rootComposite" presStyleCnt="0"/>
      <dgm:spPr/>
      <dgm:t>
        <a:bodyPr/>
        <a:lstStyle/>
        <a:p>
          <a:endParaRPr lang="en-US"/>
        </a:p>
      </dgm:t>
    </dgm:pt>
    <dgm:pt modelId="{C753269A-A1E9-4EC8-8663-43BF3DA436B8}" type="pres">
      <dgm:prSet presAssocID="{E3E788F7-E804-41B0-A22E-49F0F00AE6BC}" presName="rootText" presStyleLbl="node2" presStyleIdx="1" presStyleCnt="2" custScaleX="112156" custLinFactNeighborY="-47779">
        <dgm:presLayoutVars>
          <dgm:chPref val="3"/>
        </dgm:presLayoutVars>
      </dgm:prSet>
      <dgm:spPr/>
      <dgm:t>
        <a:bodyPr/>
        <a:lstStyle/>
        <a:p>
          <a:endParaRPr lang="en-US"/>
        </a:p>
      </dgm:t>
    </dgm:pt>
    <dgm:pt modelId="{C805A4F8-F966-4E64-B844-090DF305F551}" type="pres">
      <dgm:prSet presAssocID="{E3E788F7-E804-41B0-A22E-49F0F00AE6BC}" presName="rootConnector" presStyleLbl="node2" presStyleIdx="1" presStyleCnt="2"/>
      <dgm:spPr/>
      <dgm:t>
        <a:bodyPr/>
        <a:lstStyle/>
        <a:p>
          <a:endParaRPr lang="en-US"/>
        </a:p>
      </dgm:t>
    </dgm:pt>
    <dgm:pt modelId="{458AAA3E-FA49-4798-94A1-E38C3E1D40F9}" type="pres">
      <dgm:prSet presAssocID="{E3E788F7-E804-41B0-A22E-49F0F00AE6BC}" presName="hierChild4" presStyleCnt="0"/>
      <dgm:spPr/>
      <dgm:t>
        <a:bodyPr/>
        <a:lstStyle/>
        <a:p>
          <a:endParaRPr lang="en-US"/>
        </a:p>
      </dgm:t>
    </dgm:pt>
    <dgm:pt modelId="{808E1B10-4B2A-4BA0-81FB-88A934351F52}" type="pres">
      <dgm:prSet presAssocID="{E3E788F7-E804-41B0-A22E-49F0F00AE6BC}" presName="hierChild5" presStyleCnt="0"/>
      <dgm:spPr/>
      <dgm:t>
        <a:bodyPr/>
        <a:lstStyle/>
        <a:p>
          <a:endParaRPr lang="en-US"/>
        </a:p>
      </dgm:t>
    </dgm:pt>
    <dgm:pt modelId="{4A87783D-B5EF-4F69-B36F-7195C563C0D4}" type="pres">
      <dgm:prSet presAssocID="{F9B43F9E-1EE2-4EE6-9CFF-244455D82FFF}" presName="hierChild3" presStyleCnt="0"/>
      <dgm:spPr/>
      <dgm:t>
        <a:bodyPr/>
        <a:lstStyle/>
        <a:p>
          <a:endParaRPr lang="en-US"/>
        </a:p>
      </dgm:t>
    </dgm:pt>
    <dgm:pt modelId="{3BB38002-2A63-4DEA-902E-4700244EF4F4}" type="pres">
      <dgm:prSet presAssocID="{B21E74C0-8427-4C35-9347-18A4909C1527}" presName="Name111" presStyleLbl="parChTrans1D2" presStyleIdx="2" presStyleCnt="4"/>
      <dgm:spPr/>
      <dgm:t>
        <a:bodyPr/>
        <a:lstStyle/>
        <a:p>
          <a:endParaRPr lang="en-US"/>
        </a:p>
      </dgm:t>
    </dgm:pt>
    <dgm:pt modelId="{22454623-A6D9-4414-9FFF-38933910BE79}" type="pres">
      <dgm:prSet presAssocID="{0F9235AC-272E-415F-9823-CF6ADF47EE41}" presName="hierRoot3" presStyleCnt="0">
        <dgm:presLayoutVars>
          <dgm:hierBranch val="init"/>
        </dgm:presLayoutVars>
      </dgm:prSet>
      <dgm:spPr/>
      <dgm:t>
        <a:bodyPr/>
        <a:lstStyle/>
        <a:p>
          <a:endParaRPr lang="en-US"/>
        </a:p>
      </dgm:t>
    </dgm:pt>
    <dgm:pt modelId="{E395459C-0FB9-4CA3-838D-F601B59152AA}" type="pres">
      <dgm:prSet presAssocID="{0F9235AC-272E-415F-9823-CF6ADF47EE41}" presName="rootComposite3" presStyleCnt="0"/>
      <dgm:spPr/>
      <dgm:t>
        <a:bodyPr/>
        <a:lstStyle/>
        <a:p>
          <a:endParaRPr lang="en-US"/>
        </a:p>
      </dgm:t>
    </dgm:pt>
    <dgm:pt modelId="{3AF2AACD-DEB6-46A3-9284-9BAFCC66CEB0}" type="pres">
      <dgm:prSet presAssocID="{0F9235AC-272E-415F-9823-CF6ADF47EE41}" presName="rootText3" presStyleLbl="asst1" presStyleIdx="0" presStyleCnt="2" custScaleY="44221" custLinFactNeighborY="-44221">
        <dgm:presLayoutVars>
          <dgm:chPref val="3"/>
        </dgm:presLayoutVars>
      </dgm:prSet>
      <dgm:spPr/>
      <dgm:t>
        <a:bodyPr/>
        <a:lstStyle/>
        <a:p>
          <a:endParaRPr lang="en-US"/>
        </a:p>
      </dgm:t>
    </dgm:pt>
    <dgm:pt modelId="{C2E777A8-3FF3-442E-8626-C6DA10DBCFED}" type="pres">
      <dgm:prSet presAssocID="{0F9235AC-272E-415F-9823-CF6ADF47EE41}" presName="rootConnector3" presStyleLbl="asst1" presStyleIdx="0" presStyleCnt="2"/>
      <dgm:spPr/>
      <dgm:t>
        <a:bodyPr/>
        <a:lstStyle/>
        <a:p>
          <a:endParaRPr lang="en-US"/>
        </a:p>
      </dgm:t>
    </dgm:pt>
    <dgm:pt modelId="{705284B6-D2AB-4C06-9299-0B92375CDB68}" type="pres">
      <dgm:prSet presAssocID="{0F9235AC-272E-415F-9823-CF6ADF47EE41}" presName="hierChild6" presStyleCnt="0"/>
      <dgm:spPr/>
      <dgm:t>
        <a:bodyPr/>
        <a:lstStyle/>
        <a:p>
          <a:endParaRPr lang="en-US"/>
        </a:p>
      </dgm:t>
    </dgm:pt>
    <dgm:pt modelId="{030D894E-B03C-4F43-9BAE-BCBAE2BCCCAB}" type="pres">
      <dgm:prSet presAssocID="{0F9235AC-272E-415F-9823-CF6ADF47EE41}" presName="hierChild7" presStyleCnt="0"/>
      <dgm:spPr/>
      <dgm:t>
        <a:bodyPr/>
        <a:lstStyle/>
        <a:p>
          <a:endParaRPr lang="en-US"/>
        </a:p>
      </dgm:t>
    </dgm:pt>
    <dgm:pt modelId="{F35AC66C-57FD-4A12-8309-3B8BE34983D4}" type="pres">
      <dgm:prSet presAssocID="{24CA6DB2-AAE9-4BD0-BF80-06D16D6467F8}" presName="Name111" presStyleLbl="parChTrans1D2" presStyleIdx="3" presStyleCnt="4"/>
      <dgm:spPr/>
      <dgm:t>
        <a:bodyPr/>
        <a:lstStyle/>
        <a:p>
          <a:endParaRPr lang="en-US"/>
        </a:p>
      </dgm:t>
    </dgm:pt>
    <dgm:pt modelId="{0FC4B0F8-4F9C-4336-B9FA-92A0B12FA6C9}" type="pres">
      <dgm:prSet presAssocID="{3BD6F42D-4F25-45B5-B90A-E02FC097B776}" presName="hierRoot3" presStyleCnt="0">
        <dgm:presLayoutVars>
          <dgm:hierBranch val="init"/>
        </dgm:presLayoutVars>
      </dgm:prSet>
      <dgm:spPr/>
      <dgm:t>
        <a:bodyPr/>
        <a:lstStyle/>
        <a:p>
          <a:endParaRPr lang="en-US"/>
        </a:p>
      </dgm:t>
    </dgm:pt>
    <dgm:pt modelId="{955A6B0C-66CB-4406-8794-71774EE243E3}" type="pres">
      <dgm:prSet presAssocID="{3BD6F42D-4F25-45B5-B90A-E02FC097B776}" presName="rootComposite3" presStyleCnt="0"/>
      <dgm:spPr/>
      <dgm:t>
        <a:bodyPr/>
        <a:lstStyle/>
        <a:p>
          <a:endParaRPr lang="en-US"/>
        </a:p>
      </dgm:t>
    </dgm:pt>
    <dgm:pt modelId="{EEFE4E23-BE1E-4337-9C27-99903973DBC5}" type="pres">
      <dgm:prSet presAssocID="{3BD6F42D-4F25-45B5-B90A-E02FC097B776}" presName="rootText3" presStyleLbl="asst1" presStyleIdx="1" presStyleCnt="2" custScaleY="44221" custLinFactNeighborY="-44221">
        <dgm:presLayoutVars>
          <dgm:chPref val="3"/>
        </dgm:presLayoutVars>
      </dgm:prSet>
      <dgm:spPr/>
      <dgm:t>
        <a:bodyPr/>
        <a:lstStyle/>
        <a:p>
          <a:endParaRPr lang="en-US"/>
        </a:p>
      </dgm:t>
    </dgm:pt>
    <dgm:pt modelId="{8D4B56FE-C46A-49ED-B52C-A9ACE739D260}" type="pres">
      <dgm:prSet presAssocID="{3BD6F42D-4F25-45B5-B90A-E02FC097B776}" presName="rootConnector3" presStyleLbl="asst1" presStyleIdx="1" presStyleCnt="2"/>
      <dgm:spPr/>
      <dgm:t>
        <a:bodyPr/>
        <a:lstStyle/>
        <a:p>
          <a:endParaRPr lang="en-US"/>
        </a:p>
      </dgm:t>
    </dgm:pt>
    <dgm:pt modelId="{E86E7772-728B-4062-A2F4-B2C4CFC8D126}" type="pres">
      <dgm:prSet presAssocID="{3BD6F42D-4F25-45B5-B90A-E02FC097B776}" presName="hierChild6" presStyleCnt="0"/>
      <dgm:spPr/>
      <dgm:t>
        <a:bodyPr/>
        <a:lstStyle/>
        <a:p>
          <a:endParaRPr lang="en-US"/>
        </a:p>
      </dgm:t>
    </dgm:pt>
    <dgm:pt modelId="{F213B43F-6B07-464E-B5FB-65342019C8B0}" type="pres">
      <dgm:prSet presAssocID="{3BD6F42D-4F25-45B5-B90A-E02FC097B776}" presName="hierChild7" presStyleCnt="0"/>
      <dgm:spPr/>
      <dgm:t>
        <a:bodyPr/>
        <a:lstStyle/>
        <a:p>
          <a:endParaRPr lang="en-US"/>
        </a:p>
      </dgm:t>
    </dgm:pt>
  </dgm:ptLst>
  <dgm:cxnLst>
    <dgm:cxn modelId="{67D55367-D50D-43B0-BF50-9C45F8B1961B}" type="presOf" srcId="{2591BBB8-FDCF-4AE8-A981-C76285F2A7E0}" destId="{A5D92104-8B3B-438D-9336-AAE0AFDFDD5C}" srcOrd="1" destOrd="0" presId="urn:microsoft.com/office/officeart/2005/8/layout/orgChart1"/>
    <dgm:cxn modelId="{F2B68F44-C510-4857-89E8-9017240A8795}" type="presOf" srcId="{3BD6F42D-4F25-45B5-B90A-E02FC097B776}" destId="{8D4B56FE-C46A-49ED-B52C-A9ACE739D260}" srcOrd="1" destOrd="0" presId="urn:microsoft.com/office/officeart/2005/8/layout/orgChart1"/>
    <dgm:cxn modelId="{80A4DF9F-4A2E-49FD-BFF8-01946F2D0642}" type="presOf" srcId="{3BD6F42D-4F25-45B5-B90A-E02FC097B776}" destId="{EEFE4E23-BE1E-4337-9C27-99903973DBC5}" srcOrd="0" destOrd="0" presId="urn:microsoft.com/office/officeart/2005/8/layout/orgChart1"/>
    <dgm:cxn modelId="{1C2D1DD5-85E1-4D35-BDEB-BEBE5DCA6CDC}" type="presOf" srcId="{E3E788F7-E804-41B0-A22E-49F0F00AE6BC}" destId="{C753269A-A1E9-4EC8-8663-43BF3DA436B8}" srcOrd="0" destOrd="0" presId="urn:microsoft.com/office/officeart/2005/8/layout/orgChart1"/>
    <dgm:cxn modelId="{373AB923-624E-45DF-8AD1-103932BB053F}" type="presOf" srcId="{0B0FD896-DD5B-4211-9635-C3A79C786285}" destId="{2438E2B8-8278-4979-9F44-550EF0729BAF}" srcOrd="0" destOrd="0" presId="urn:microsoft.com/office/officeart/2005/8/layout/orgChart1"/>
    <dgm:cxn modelId="{4BDBE9AE-D85F-4091-BC75-DF7F2D09C2D9}" type="presOf" srcId="{F9B43F9E-1EE2-4EE6-9CFF-244455D82FFF}" destId="{27BFC1C9-3D68-4AF1-960C-2B6C9BBD4B65}" srcOrd="0" destOrd="0" presId="urn:microsoft.com/office/officeart/2005/8/layout/orgChart1"/>
    <dgm:cxn modelId="{6014D46D-1A90-450E-988A-E17B55F2A707}" srcId="{F9B43F9E-1EE2-4EE6-9CFF-244455D82FFF}" destId="{0F9235AC-272E-415F-9823-CF6ADF47EE41}" srcOrd="0" destOrd="0" parTransId="{B21E74C0-8427-4C35-9347-18A4909C1527}" sibTransId="{BA08F918-7E0F-471C-B01F-7336AE0084F2}"/>
    <dgm:cxn modelId="{EAF7CD5D-DFAD-439C-9196-48078FBC624B}" type="presOf" srcId="{E3E788F7-E804-41B0-A22E-49F0F00AE6BC}" destId="{C805A4F8-F966-4E64-B844-090DF305F551}" srcOrd="1" destOrd="0" presId="urn:microsoft.com/office/officeart/2005/8/layout/orgChart1"/>
    <dgm:cxn modelId="{9BDC35B8-0EBA-4A21-8461-7299FC7787C0}" srcId="{F9B43F9E-1EE2-4EE6-9CFF-244455D82FFF}" destId="{2591BBB8-FDCF-4AE8-A981-C76285F2A7E0}" srcOrd="2" destOrd="0" parTransId="{BCD3C4E7-A266-4E7A-9F18-CEA57AE7A7A8}" sibTransId="{83AFF38E-0C50-4F8D-AB87-768ADF6B4890}"/>
    <dgm:cxn modelId="{A8084074-486B-42C7-A7D1-9923494684C1}" type="presOf" srcId="{2591BBB8-FDCF-4AE8-A981-C76285F2A7E0}" destId="{22394ADF-DEBA-46C2-8B7E-AB42F67183AF}" srcOrd="0" destOrd="0" presId="urn:microsoft.com/office/officeart/2005/8/layout/orgChart1"/>
    <dgm:cxn modelId="{21320DD9-F6A2-4BC7-89F4-37DBE0B669B9}" srcId="{F9B43F9E-1EE2-4EE6-9CFF-244455D82FFF}" destId="{E3E788F7-E804-41B0-A22E-49F0F00AE6BC}" srcOrd="3" destOrd="0" parTransId="{0B0FD896-DD5B-4211-9635-C3A79C786285}" sibTransId="{912142F4-A310-4F80-815A-7C5DACC5D7D5}"/>
    <dgm:cxn modelId="{7B830FD0-6906-4DE8-8DA2-B463E7FC746D}" type="presOf" srcId="{EAD927F3-D8ED-493C-938F-EB1A3E7C4D72}" destId="{CDE3DC22-F1E0-41E6-B242-B205163017BD}" srcOrd="0" destOrd="0" presId="urn:microsoft.com/office/officeart/2005/8/layout/orgChart1"/>
    <dgm:cxn modelId="{E1D40D22-653B-479F-8A40-1CCA37E05D50}" type="presOf" srcId="{B21E74C0-8427-4C35-9347-18A4909C1527}" destId="{3BB38002-2A63-4DEA-902E-4700244EF4F4}" srcOrd="0" destOrd="0" presId="urn:microsoft.com/office/officeart/2005/8/layout/orgChart1"/>
    <dgm:cxn modelId="{4BB903B3-2E71-4C99-91AB-B75195634C9C}" type="presOf" srcId="{0F9235AC-272E-415F-9823-CF6ADF47EE41}" destId="{C2E777A8-3FF3-442E-8626-C6DA10DBCFED}" srcOrd="1" destOrd="0" presId="urn:microsoft.com/office/officeart/2005/8/layout/orgChart1"/>
    <dgm:cxn modelId="{B9A64CE5-5396-4B28-BF74-BCBE8E39C0FB}" type="presOf" srcId="{24CA6DB2-AAE9-4BD0-BF80-06D16D6467F8}" destId="{F35AC66C-57FD-4A12-8309-3B8BE34983D4}" srcOrd="0" destOrd="0" presId="urn:microsoft.com/office/officeart/2005/8/layout/orgChart1"/>
    <dgm:cxn modelId="{2A9B2680-3D49-48CB-842C-D7F325D73352}" type="presOf" srcId="{F9B43F9E-1EE2-4EE6-9CFF-244455D82FFF}" destId="{E3DDBECD-AC2D-408C-8A01-AF10E566CE64}" srcOrd="1" destOrd="0" presId="urn:microsoft.com/office/officeart/2005/8/layout/orgChart1"/>
    <dgm:cxn modelId="{741FE54A-B1F8-4D59-8998-BB2378B30FC2}" type="presOf" srcId="{0F9235AC-272E-415F-9823-CF6ADF47EE41}" destId="{3AF2AACD-DEB6-46A3-9284-9BAFCC66CEB0}" srcOrd="0" destOrd="0" presId="urn:microsoft.com/office/officeart/2005/8/layout/orgChart1"/>
    <dgm:cxn modelId="{BCEA1F52-F462-421E-8164-5833A3EABEE5}" srcId="{EAD927F3-D8ED-493C-938F-EB1A3E7C4D72}" destId="{F9B43F9E-1EE2-4EE6-9CFF-244455D82FFF}" srcOrd="0" destOrd="0" parTransId="{4C0A1326-234E-4371-8253-BB04F5149FB7}" sibTransId="{FD003369-61AB-4C3D-994F-2FA289C6463C}"/>
    <dgm:cxn modelId="{D61294A2-F4E5-4C68-9C62-29ED2E18CE45}" srcId="{F9B43F9E-1EE2-4EE6-9CFF-244455D82FFF}" destId="{3BD6F42D-4F25-45B5-B90A-E02FC097B776}" srcOrd="1" destOrd="0" parTransId="{24CA6DB2-AAE9-4BD0-BF80-06D16D6467F8}" sibTransId="{6DAEE1B1-7C33-4A86-8A0F-61781C839EE2}"/>
    <dgm:cxn modelId="{91A47BC7-A866-40BF-A5A1-54ED85C7F8B0}" type="presOf" srcId="{BCD3C4E7-A266-4E7A-9F18-CEA57AE7A7A8}" destId="{FABABC1C-204A-467C-847B-36E868FF9C42}" srcOrd="0" destOrd="0" presId="urn:microsoft.com/office/officeart/2005/8/layout/orgChart1"/>
    <dgm:cxn modelId="{614FD077-F734-4855-9E44-44DF0DC99FEE}" type="presParOf" srcId="{CDE3DC22-F1E0-41E6-B242-B205163017BD}" destId="{C36BC585-586E-4F2B-896F-C46CBD847E13}" srcOrd="0" destOrd="0" presId="urn:microsoft.com/office/officeart/2005/8/layout/orgChart1"/>
    <dgm:cxn modelId="{2576FB2A-7B86-4B1B-A981-7D9104534E32}" type="presParOf" srcId="{C36BC585-586E-4F2B-896F-C46CBD847E13}" destId="{251D41C2-B05E-4911-A515-2671DF074019}" srcOrd="0" destOrd="0" presId="urn:microsoft.com/office/officeart/2005/8/layout/orgChart1"/>
    <dgm:cxn modelId="{87DD9F83-1262-4711-BF05-75FF5EDC5D95}" type="presParOf" srcId="{251D41C2-B05E-4911-A515-2671DF074019}" destId="{27BFC1C9-3D68-4AF1-960C-2B6C9BBD4B65}" srcOrd="0" destOrd="0" presId="urn:microsoft.com/office/officeart/2005/8/layout/orgChart1"/>
    <dgm:cxn modelId="{9D604610-4ABE-4922-BE77-16194EA0E235}" type="presParOf" srcId="{251D41C2-B05E-4911-A515-2671DF074019}" destId="{E3DDBECD-AC2D-408C-8A01-AF10E566CE64}" srcOrd="1" destOrd="0" presId="urn:microsoft.com/office/officeart/2005/8/layout/orgChart1"/>
    <dgm:cxn modelId="{AE893CAE-57BF-4F87-B36E-96D75DBE4EBA}" type="presParOf" srcId="{C36BC585-586E-4F2B-896F-C46CBD847E13}" destId="{0188D245-9B98-45A7-9258-590FBF1666F0}" srcOrd="1" destOrd="0" presId="urn:microsoft.com/office/officeart/2005/8/layout/orgChart1"/>
    <dgm:cxn modelId="{51DECB49-CD7D-4374-B075-B46DCA8D0C7C}" type="presParOf" srcId="{0188D245-9B98-45A7-9258-590FBF1666F0}" destId="{FABABC1C-204A-467C-847B-36E868FF9C42}" srcOrd="0" destOrd="0" presId="urn:microsoft.com/office/officeart/2005/8/layout/orgChart1"/>
    <dgm:cxn modelId="{33DB9AE5-5FA2-4B45-99AC-D275008C8BCA}" type="presParOf" srcId="{0188D245-9B98-45A7-9258-590FBF1666F0}" destId="{3E67EEA0-4C1B-4817-BBAD-18CF98EA689B}" srcOrd="1" destOrd="0" presId="urn:microsoft.com/office/officeart/2005/8/layout/orgChart1"/>
    <dgm:cxn modelId="{E1F14EBA-2474-4073-94FB-89FE61C32760}" type="presParOf" srcId="{3E67EEA0-4C1B-4817-BBAD-18CF98EA689B}" destId="{3ACFF09C-0BC3-4C64-849C-08E40B9499FB}" srcOrd="0" destOrd="0" presId="urn:microsoft.com/office/officeart/2005/8/layout/orgChart1"/>
    <dgm:cxn modelId="{1011F87D-EB0D-4B06-B0A9-FE96F0185F09}" type="presParOf" srcId="{3ACFF09C-0BC3-4C64-849C-08E40B9499FB}" destId="{22394ADF-DEBA-46C2-8B7E-AB42F67183AF}" srcOrd="0" destOrd="0" presId="urn:microsoft.com/office/officeart/2005/8/layout/orgChart1"/>
    <dgm:cxn modelId="{E779031A-3566-4886-9E2C-186F1EC5D7C9}" type="presParOf" srcId="{3ACFF09C-0BC3-4C64-849C-08E40B9499FB}" destId="{A5D92104-8B3B-438D-9336-AAE0AFDFDD5C}" srcOrd="1" destOrd="0" presId="urn:microsoft.com/office/officeart/2005/8/layout/orgChart1"/>
    <dgm:cxn modelId="{8B48BDE2-227E-49D3-AC6C-B4ED27B9C714}" type="presParOf" srcId="{3E67EEA0-4C1B-4817-BBAD-18CF98EA689B}" destId="{E0684CFB-7314-40DD-B870-B19EEFC9DD08}" srcOrd="1" destOrd="0" presId="urn:microsoft.com/office/officeart/2005/8/layout/orgChart1"/>
    <dgm:cxn modelId="{82270881-E770-401F-86F3-C12E03EEBB5A}" type="presParOf" srcId="{3E67EEA0-4C1B-4817-BBAD-18CF98EA689B}" destId="{2BB1BB7F-DD40-4468-9746-6FDC42A440B3}" srcOrd="2" destOrd="0" presId="urn:microsoft.com/office/officeart/2005/8/layout/orgChart1"/>
    <dgm:cxn modelId="{E43B26A6-B81D-48DD-8F30-5793F4409669}" type="presParOf" srcId="{0188D245-9B98-45A7-9258-590FBF1666F0}" destId="{2438E2B8-8278-4979-9F44-550EF0729BAF}" srcOrd="2" destOrd="0" presId="urn:microsoft.com/office/officeart/2005/8/layout/orgChart1"/>
    <dgm:cxn modelId="{AE8B3137-C289-4763-B73C-9B85FB033067}" type="presParOf" srcId="{0188D245-9B98-45A7-9258-590FBF1666F0}" destId="{4DDCECB1-5533-4132-956B-C4B92A77F009}" srcOrd="3" destOrd="0" presId="urn:microsoft.com/office/officeart/2005/8/layout/orgChart1"/>
    <dgm:cxn modelId="{8D8374A3-89F5-4149-A0B3-D6EB39E58E9B}" type="presParOf" srcId="{4DDCECB1-5533-4132-956B-C4B92A77F009}" destId="{E66BAABE-97BA-43C2-BBBC-14F8D7758718}" srcOrd="0" destOrd="0" presId="urn:microsoft.com/office/officeart/2005/8/layout/orgChart1"/>
    <dgm:cxn modelId="{551D4C56-C145-4587-AFF8-974B4AB6DC27}" type="presParOf" srcId="{E66BAABE-97BA-43C2-BBBC-14F8D7758718}" destId="{C753269A-A1E9-4EC8-8663-43BF3DA436B8}" srcOrd="0" destOrd="0" presId="urn:microsoft.com/office/officeart/2005/8/layout/orgChart1"/>
    <dgm:cxn modelId="{0C1E8EA7-5DD2-4231-A973-92B9BD72AFAC}" type="presParOf" srcId="{E66BAABE-97BA-43C2-BBBC-14F8D7758718}" destId="{C805A4F8-F966-4E64-B844-090DF305F551}" srcOrd="1" destOrd="0" presId="urn:microsoft.com/office/officeart/2005/8/layout/orgChart1"/>
    <dgm:cxn modelId="{8F78E3EA-5731-455B-9099-F1AC57E3429A}" type="presParOf" srcId="{4DDCECB1-5533-4132-956B-C4B92A77F009}" destId="{458AAA3E-FA49-4798-94A1-E38C3E1D40F9}" srcOrd="1" destOrd="0" presId="urn:microsoft.com/office/officeart/2005/8/layout/orgChart1"/>
    <dgm:cxn modelId="{B3CB8134-883D-421B-A1C0-08B5B3786B6F}" type="presParOf" srcId="{4DDCECB1-5533-4132-956B-C4B92A77F009}" destId="{808E1B10-4B2A-4BA0-81FB-88A934351F52}" srcOrd="2" destOrd="0" presId="urn:microsoft.com/office/officeart/2005/8/layout/orgChart1"/>
    <dgm:cxn modelId="{423C63C9-E030-4306-A6D6-D568D16CB7AD}" type="presParOf" srcId="{C36BC585-586E-4F2B-896F-C46CBD847E13}" destId="{4A87783D-B5EF-4F69-B36F-7195C563C0D4}" srcOrd="2" destOrd="0" presId="urn:microsoft.com/office/officeart/2005/8/layout/orgChart1"/>
    <dgm:cxn modelId="{7571D5DA-E375-4274-9BD2-30D70E799723}" type="presParOf" srcId="{4A87783D-B5EF-4F69-B36F-7195C563C0D4}" destId="{3BB38002-2A63-4DEA-902E-4700244EF4F4}" srcOrd="0" destOrd="0" presId="urn:microsoft.com/office/officeart/2005/8/layout/orgChart1"/>
    <dgm:cxn modelId="{C183BFCF-48AE-4FD1-A2DB-83E3D69E306B}" type="presParOf" srcId="{4A87783D-B5EF-4F69-B36F-7195C563C0D4}" destId="{22454623-A6D9-4414-9FFF-38933910BE79}" srcOrd="1" destOrd="0" presId="urn:microsoft.com/office/officeart/2005/8/layout/orgChart1"/>
    <dgm:cxn modelId="{7C51E5A3-97AA-4B94-80EB-5F7FBCEF1591}" type="presParOf" srcId="{22454623-A6D9-4414-9FFF-38933910BE79}" destId="{E395459C-0FB9-4CA3-838D-F601B59152AA}" srcOrd="0" destOrd="0" presId="urn:microsoft.com/office/officeart/2005/8/layout/orgChart1"/>
    <dgm:cxn modelId="{C914D564-99A2-44AA-877A-ACC5FD4A57E5}" type="presParOf" srcId="{E395459C-0FB9-4CA3-838D-F601B59152AA}" destId="{3AF2AACD-DEB6-46A3-9284-9BAFCC66CEB0}" srcOrd="0" destOrd="0" presId="urn:microsoft.com/office/officeart/2005/8/layout/orgChart1"/>
    <dgm:cxn modelId="{86EF581E-E9A7-4F40-B13C-23B4AECA8504}" type="presParOf" srcId="{E395459C-0FB9-4CA3-838D-F601B59152AA}" destId="{C2E777A8-3FF3-442E-8626-C6DA10DBCFED}" srcOrd="1" destOrd="0" presId="urn:microsoft.com/office/officeart/2005/8/layout/orgChart1"/>
    <dgm:cxn modelId="{F4425496-E9B9-4F42-8DFA-45C38ECD6416}" type="presParOf" srcId="{22454623-A6D9-4414-9FFF-38933910BE79}" destId="{705284B6-D2AB-4C06-9299-0B92375CDB68}" srcOrd="1" destOrd="0" presId="urn:microsoft.com/office/officeart/2005/8/layout/orgChart1"/>
    <dgm:cxn modelId="{4E5695CD-CB31-4A55-B11D-C0F2683AAB40}" type="presParOf" srcId="{22454623-A6D9-4414-9FFF-38933910BE79}" destId="{030D894E-B03C-4F43-9BAE-BCBAE2BCCCAB}" srcOrd="2" destOrd="0" presId="urn:microsoft.com/office/officeart/2005/8/layout/orgChart1"/>
    <dgm:cxn modelId="{AB5808E2-65E3-4B2B-8FC0-3018B9AC26B3}" type="presParOf" srcId="{4A87783D-B5EF-4F69-B36F-7195C563C0D4}" destId="{F35AC66C-57FD-4A12-8309-3B8BE34983D4}" srcOrd="2" destOrd="0" presId="urn:microsoft.com/office/officeart/2005/8/layout/orgChart1"/>
    <dgm:cxn modelId="{9829DBA1-46F0-454E-9FA6-1AA4EAF23D4A}" type="presParOf" srcId="{4A87783D-B5EF-4F69-B36F-7195C563C0D4}" destId="{0FC4B0F8-4F9C-4336-B9FA-92A0B12FA6C9}" srcOrd="3" destOrd="0" presId="urn:microsoft.com/office/officeart/2005/8/layout/orgChart1"/>
    <dgm:cxn modelId="{CEFCCE1B-EDB8-4253-A41C-530A441ABFE8}" type="presParOf" srcId="{0FC4B0F8-4F9C-4336-B9FA-92A0B12FA6C9}" destId="{955A6B0C-66CB-4406-8794-71774EE243E3}" srcOrd="0" destOrd="0" presId="urn:microsoft.com/office/officeart/2005/8/layout/orgChart1"/>
    <dgm:cxn modelId="{1B5C0BB6-C8F7-4324-A3E3-6B26BDFFC78A}" type="presParOf" srcId="{955A6B0C-66CB-4406-8794-71774EE243E3}" destId="{EEFE4E23-BE1E-4337-9C27-99903973DBC5}" srcOrd="0" destOrd="0" presId="urn:microsoft.com/office/officeart/2005/8/layout/orgChart1"/>
    <dgm:cxn modelId="{9BD43B31-EA38-4204-ACEA-294B30EC8FEB}" type="presParOf" srcId="{955A6B0C-66CB-4406-8794-71774EE243E3}" destId="{8D4B56FE-C46A-49ED-B52C-A9ACE739D260}" srcOrd="1" destOrd="0" presId="urn:microsoft.com/office/officeart/2005/8/layout/orgChart1"/>
    <dgm:cxn modelId="{FD736E3A-6C76-432D-AA40-98B8E15CA83D}" type="presParOf" srcId="{0FC4B0F8-4F9C-4336-B9FA-92A0B12FA6C9}" destId="{E86E7772-728B-4062-A2F4-B2C4CFC8D126}" srcOrd="1" destOrd="0" presId="urn:microsoft.com/office/officeart/2005/8/layout/orgChart1"/>
    <dgm:cxn modelId="{C5AC64EF-E80C-410F-B652-9F473CDED5BC}" type="presParOf" srcId="{0FC4B0F8-4F9C-4336-B9FA-92A0B12FA6C9}" destId="{F213B43F-6B07-464E-B5FB-65342019C8B0}"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C39A4B-97D6-4EAE-80AD-D4ED5C56C58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74EB3DB2-D0F3-4ECA-9A6A-DD9FBF9081F1}">
      <dgm:prSet phldrT="[Text]"/>
      <dgm:spPr/>
      <dgm:t>
        <a:bodyPr/>
        <a:lstStyle/>
        <a:p>
          <a:r>
            <a:rPr lang="en-US" dirty="0" smtClean="0"/>
            <a:t>CAUSES OF EROSION</a:t>
          </a:r>
          <a:endParaRPr lang="en-US" dirty="0"/>
        </a:p>
      </dgm:t>
    </dgm:pt>
    <dgm:pt modelId="{078520F5-99B3-43BD-A2D9-3BBFFE2CABCB}" type="parTrans" cxnId="{30286855-7E38-492A-B745-D52990F1220E}">
      <dgm:prSet/>
      <dgm:spPr/>
      <dgm:t>
        <a:bodyPr/>
        <a:lstStyle/>
        <a:p>
          <a:endParaRPr lang="en-US"/>
        </a:p>
      </dgm:t>
    </dgm:pt>
    <dgm:pt modelId="{41F099B9-34DC-40A3-BC4D-E1170917C5DA}" type="sibTrans" cxnId="{30286855-7E38-492A-B745-D52990F1220E}">
      <dgm:prSet/>
      <dgm:spPr/>
      <dgm:t>
        <a:bodyPr/>
        <a:lstStyle/>
        <a:p>
          <a:endParaRPr lang="en-US"/>
        </a:p>
      </dgm:t>
    </dgm:pt>
    <dgm:pt modelId="{DA5CF91E-0F57-4B0E-BB06-151DB023D22D}">
      <dgm:prSet phldrT="[Text]"/>
      <dgm:spPr/>
      <dgm:t>
        <a:bodyPr/>
        <a:lstStyle/>
        <a:p>
          <a:r>
            <a:rPr lang="en-US" b="1" dirty="0" smtClean="0"/>
            <a:t>NATURAL CAUSES</a:t>
          </a:r>
        </a:p>
        <a:p>
          <a:r>
            <a:rPr lang="en-US" dirty="0" smtClean="0">
              <a:solidFill>
                <a:schemeClr val="bg1">
                  <a:lumMod val="95000"/>
                  <a:lumOff val="5000"/>
                </a:schemeClr>
              </a:solidFill>
            </a:rPr>
            <a:t>- Changes in wave climate such as an increase in wave height</a:t>
          </a:r>
        </a:p>
        <a:p>
          <a:r>
            <a:rPr lang="en-US" dirty="0" smtClean="0">
              <a:solidFill>
                <a:schemeClr val="bg1">
                  <a:lumMod val="95000"/>
                  <a:lumOff val="5000"/>
                </a:schemeClr>
              </a:solidFill>
            </a:rPr>
            <a:t>- Reduction in the amount of sediment delivered to the coast from reefs.</a:t>
          </a:r>
        </a:p>
        <a:p>
          <a:r>
            <a:rPr lang="en-US" dirty="0" smtClean="0">
              <a:solidFill>
                <a:schemeClr val="bg1">
                  <a:lumMod val="95000"/>
                  <a:lumOff val="5000"/>
                </a:schemeClr>
              </a:solidFill>
            </a:rPr>
            <a:t>- Sea level rise may increase water levels at the coast and allow greater wave energy to erode the shore. </a:t>
          </a:r>
          <a:endParaRPr lang="en-US" dirty="0"/>
        </a:p>
      </dgm:t>
    </dgm:pt>
    <dgm:pt modelId="{C3900567-1DDE-4E41-82F9-F35DF53A5592}" type="parTrans" cxnId="{D8852CFD-778E-4161-8170-285556D8A62D}">
      <dgm:prSet/>
      <dgm:spPr/>
      <dgm:t>
        <a:bodyPr/>
        <a:lstStyle/>
        <a:p>
          <a:endParaRPr lang="en-US"/>
        </a:p>
      </dgm:t>
    </dgm:pt>
    <dgm:pt modelId="{01B2E2A0-E5F6-4BEC-B898-DCAF3862999E}" type="sibTrans" cxnId="{D8852CFD-778E-4161-8170-285556D8A62D}">
      <dgm:prSet/>
      <dgm:spPr/>
      <dgm:t>
        <a:bodyPr/>
        <a:lstStyle/>
        <a:p>
          <a:endParaRPr lang="en-US"/>
        </a:p>
      </dgm:t>
    </dgm:pt>
    <dgm:pt modelId="{9B768AD4-317F-45A8-9546-EE5B72E58E8B}">
      <dgm:prSet phldrT="[Text]"/>
      <dgm:spPr/>
      <dgm:t>
        <a:bodyPr/>
        <a:lstStyle/>
        <a:p>
          <a:r>
            <a:rPr lang="en-US" b="1" dirty="0" smtClean="0"/>
            <a:t>HUMAN INDUCED CAUSES</a:t>
          </a:r>
        </a:p>
        <a:p>
          <a:r>
            <a:rPr lang="en-US" dirty="0" smtClean="0">
              <a:solidFill>
                <a:schemeClr val="bg1">
                  <a:lumMod val="95000"/>
                  <a:lumOff val="5000"/>
                </a:schemeClr>
              </a:solidFill>
            </a:rPr>
            <a:t>- Sand extraction from beaches that reduces the sand volume of the coast.</a:t>
          </a:r>
        </a:p>
        <a:p>
          <a:r>
            <a:rPr lang="en-US" dirty="0" smtClean="0">
              <a:solidFill>
                <a:schemeClr val="bg1">
                  <a:lumMod val="95000"/>
                  <a:lumOff val="5000"/>
                </a:schemeClr>
              </a:solidFill>
            </a:rPr>
            <a:t>- Coral mining Insertion of structures such as seawalls</a:t>
          </a:r>
        </a:p>
        <a:p>
          <a:r>
            <a:rPr lang="en-US" dirty="0" smtClean="0">
              <a:solidFill>
                <a:schemeClr val="bg1">
                  <a:lumMod val="95000"/>
                  <a:lumOff val="5000"/>
                </a:schemeClr>
              </a:solidFill>
            </a:rPr>
            <a:t>- Construction of causeways that alter tidal circulation and wave processes. </a:t>
          </a:r>
        </a:p>
        <a:p>
          <a:r>
            <a:rPr lang="en-US" dirty="0" smtClean="0">
              <a:solidFill>
                <a:schemeClr val="bg1">
                  <a:lumMod val="95000"/>
                  <a:lumOff val="5000"/>
                </a:schemeClr>
              </a:solidFill>
            </a:rPr>
            <a:t>- Removal of mangroves</a:t>
          </a:r>
          <a:endParaRPr lang="en-US" b="1" dirty="0" smtClean="0">
            <a:solidFill>
              <a:schemeClr val="bg1">
                <a:lumMod val="95000"/>
                <a:lumOff val="5000"/>
              </a:schemeClr>
            </a:solidFill>
          </a:endParaRPr>
        </a:p>
      </dgm:t>
    </dgm:pt>
    <dgm:pt modelId="{B0B513A5-D75C-4CE7-9BEF-7B178E307198}" type="parTrans" cxnId="{05DF6D4B-CC3D-4326-A940-29E910D3DD6A}">
      <dgm:prSet/>
      <dgm:spPr/>
      <dgm:t>
        <a:bodyPr/>
        <a:lstStyle/>
        <a:p>
          <a:endParaRPr lang="en-US"/>
        </a:p>
      </dgm:t>
    </dgm:pt>
    <dgm:pt modelId="{0AA75A27-7E0E-41A8-9E48-2E5D8026C945}" type="sibTrans" cxnId="{05DF6D4B-CC3D-4326-A940-29E910D3DD6A}">
      <dgm:prSet/>
      <dgm:spPr/>
      <dgm:t>
        <a:bodyPr/>
        <a:lstStyle/>
        <a:p>
          <a:endParaRPr lang="en-US"/>
        </a:p>
      </dgm:t>
    </dgm:pt>
    <dgm:pt modelId="{8386B07E-D51B-4306-B1D2-635CD290FF45}" type="pres">
      <dgm:prSet presAssocID="{6FC39A4B-97D6-4EAE-80AD-D4ED5C56C587}" presName="hierChild1" presStyleCnt="0">
        <dgm:presLayoutVars>
          <dgm:orgChart val="1"/>
          <dgm:chPref val="1"/>
          <dgm:dir/>
          <dgm:animOne val="branch"/>
          <dgm:animLvl val="lvl"/>
          <dgm:resizeHandles/>
        </dgm:presLayoutVars>
      </dgm:prSet>
      <dgm:spPr/>
      <dgm:t>
        <a:bodyPr/>
        <a:lstStyle/>
        <a:p>
          <a:endParaRPr lang="en-US"/>
        </a:p>
      </dgm:t>
    </dgm:pt>
    <dgm:pt modelId="{F1DEBB52-CCA1-45C8-BA0F-55AC64EDFE93}" type="pres">
      <dgm:prSet presAssocID="{74EB3DB2-D0F3-4ECA-9A6A-DD9FBF9081F1}" presName="hierRoot1" presStyleCnt="0">
        <dgm:presLayoutVars>
          <dgm:hierBranch val="init"/>
        </dgm:presLayoutVars>
      </dgm:prSet>
      <dgm:spPr/>
    </dgm:pt>
    <dgm:pt modelId="{0DEB04DF-0AB2-4FDE-9395-A057C76449B5}" type="pres">
      <dgm:prSet presAssocID="{74EB3DB2-D0F3-4ECA-9A6A-DD9FBF9081F1}" presName="rootComposite1" presStyleCnt="0"/>
      <dgm:spPr/>
    </dgm:pt>
    <dgm:pt modelId="{68F37E67-E40A-4CBF-BDE3-F287E3405FBA}" type="pres">
      <dgm:prSet presAssocID="{74EB3DB2-D0F3-4ECA-9A6A-DD9FBF9081F1}" presName="rootText1" presStyleLbl="node0" presStyleIdx="0" presStyleCnt="1" custScaleY="38730">
        <dgm:presLayoutVars>
          <dgm:chPref val="3"/>
        </dgm:presLayoutVars>
      </dgm:prSet>
      <dgm:spPr/>
      <dgm:t>
        <a:bodyPr/>
        <a:lstStyle/>
        <a:p>
          <a:endParaRPr lang="en-US"/>
        </a:p>
      </dgm:t>
    </dgm:pt>
    <dgm:pt modelId="{A29ACD34-DE38-4E0D-88B3-4097286FA590}" type="pres">
      <dgm:prSet presAssocID="{74EB3DB2-D0F3-4ECA-9A6A-DD9FBF9081F1}" presName="rootConnector1" presStyleLbl="node1" presStyleIdx="0" presStyleCnt="0"/>
      <dgm:spPr/>
      <dgm:t>
        <a:bodyPr/>
        <a:lstStyle/>
        <a:p>
          <a:endParaRPr lang="en-US"/>
        </a:p>
      </dgm:t>
    </dgm:pt>
    <dgm:pt modelId="{3E798F35-BA9A-4CFA-B1D3-B979B73CE9EF}" type="pres">
      <dgm:prSet presAssocID="{74EB3DB2-D0F3-4ECA-9A6A-DD9FBF9081F1}" presName="hierChild2" presStyleCnt="0"/>
      <dgm:spPr/>
    </dgm:pt>
    <dgm:pt modelId="{60E22182-D626-43CF-94E1-B80B6C04C08C}" type="pres">
      <dgm:prSet presAssocID="{C3900567-1DDE-4E41-82F9-F35DF53A5592}" presName="Name37" presStyleLbl="parChTrans1D2" presStyleIdx="0" presStyleCnt="2"/>
      <dgm:spPr/>
      <dgm:t>
        <a:bodyPr/>
        <a:lstStyle/>
        <a:p>
          <a:endParaRPr lang="en-US"/>
        </a:p>
      </dgm:t>
    </dgm:pt>
    <dgm:pt modelId="{43162D5A-05B0-4823-B7D6-F74DA191ED21}" type="pres">
      <dgm:prSet presAssocID="{DA5CF91E-0F57-4B0E-BB06-151DB023D22D}" presName="hierRoot2" presStyleCnt="0">
        <dgm:presLayoutVars>
          <dgm:hierBranch val="init"/>
        </dgm:presLayoutVars>
      </dgm:prSet>
      <dgm:spPr/>
    </dgm:pt>
    <dgm:pt modelId="{D72FDC3A-9F91-44AA-A01A-2745127CF400}" type="pres">
      <dgm:prSet presAssocID="{DA5CF91E-0F57-4B0E-BB06-151DB023D22D}" presName="rootComposite" presStyleCnt="0"/>
      <dgm:spPr/>
    </dgm:pt>
    <dgm:pt modelId="{9A99017B-4688-4A12-988D-ABB508481464}" type="pres">
      <dgm:prSet presAssocID="{DA5CF91E-0F57-4B0E-BB06-151DB023D22D}" presName="rootText" presStyleLbl="node2" presStyleIdx="0" presStyleCnt="2" custScaleX="100000" custScaleY="199979">
        <dgm:presLayoutVars>
          <dgm:chPref val="3"/>
        </dgm:presLayoutVars>
      </dgm:prSet>
      <dgm:spPr/>
      <dgm:t>
        <a:bodyPr/>
        <a:lstStyle/>
        <a:p>
          <a:endParaRPr lang="en-US"/>
        </a:p>
      </dgm:t>
    </dgm:pt>
    <dgm:pt modelId="{CDB4D481-707D-4141-9462-DDDB40733178}" type="pres">
      <dgm:prSet presAssocID="{DA5CF91E-0F57-4B0E-BB06-151DB023D22D}" presName="rootConnector" presStyleLbl="node2" presStyleIdx="0" presStyleCnt="2"/>
      <dgm:spPr/>
      <dgm:t>
        <a:bodyPr/>
        <a:lstStyle/>
        <a:p>
          <a:endParaRPr lang="en-US"/>
        </a:p>
      </dgm:t>
    </dgm:pt>
    <dgm:pt modelId="{BFECC68B-489C-4AC4-A936-0EF72B9A7FD9}" type="pres">
      <dgm:prSet presAssocID="{DA5CF91E-0F57-4B0E-BB06-151DB023D22D}" presName="hierChild4" presStyleCnt="0"/>
      <dgm:spPr/>
    </dgm:pt>
    <dgm:pt modelId="{957B09DD-33AF-4EA1-98AD-8DCCE9D66ADC}" type="pres">
      <dgm:prSet presAssocID="{DA5CF91E-0F57-4B0E-BB06-151DB023D22D}" presName="hierChild5" presStyleCnt="0"/>
      <dgm:spPr/>
    </dgm:pt>
    <dgm:pt modelId="{0620C5C6-4763-4F3D-84B2-D10095994742}" type="pres">
      <dgm:prSet presAssocID="{B0B513A5-D75C-4CE7-9BEF-7B178E307198}" presName="Name37" presStyleLbl="parChTrans1D2" presStyleIdx="1" presStyleCnt="2"/>
      <dgm:spPr/>
      <dgm:t>
        <a:bodyPr/>
        <a:lstStyle/>
        <a:p>
          <a:endParaRPr lang="en-US"/>
        </a:p>
      </dgm:t>
    </dgm:pt>
    <dgm:pt modelId="{258CA0A7-989B-40C7-AC24-2A2CED49074C}" type="pres">
      <dgm:prSet presAssocID="{9B768AD4-317F-45A8-9546-EE5B72E58E8B}" presName="hierRoot2" presStyleCnt="0">
        <dgm:presLayoutVars>
          <dgm:hierBranch val="init"/>
        </dgm:presLayoutVars>
      </dgm:prSet>
      <dgm:spPr/>
    </dgm:pt>
    <dgm:pt modelId="{7D6D8C67-0CE8-4F47-B877-C7DCC6DF099C}" type="pres">
      <dgm:prSet presAssocID="{9B768AD4-317F-45A8-9546-EE5B72E58E8B}" presName="rootComposite" presStyleCnt="0"/>
      <dgm:spPr/>
    </dgm:pt>
    <dgm:pt modelId="{1B2791FE-2410-4653-8F5E-92A60C036FAB}" type="pres">
      <dgm:prSet presAssocID="{9B768AD4-317F-45A8-9546-EE5B72E58E8B}" presName="rootText" presStyleLbl="node2" presStyleIdx="1" presStyleCnt="2" custScaleY="199979">
        <dgm:presLayoutVars>
          <dgm:chPref val="3"/>
        </dgm:presLayoutVars>
      </dgm:prSet>
      <dgm:spPr/>
      <dgm:t>
        <a:bodyPr/>
        <a:lstStyle/>
        <a:p>
          <a:endParaRPr lang="en-US"/>
        </a:p>
      </dgm:t>
    </dgm:pt>
    <dgm:pt modelId="{B92A90A4-36AE-4842-B75A-187FEF373968}" type="pres">
      <dgm:prSet presAssocID="{9B768AD4-317F-45A8-9546-EE5B72E58E8B}" presName="rootConnector" presStyleLbl="node2" presStyleIdx="1" presStyleCnt="2"/>
      <dgm:spPr/>
      <dgm:t>
        <a:bodyPr/>
        <a:lstStyle/>
        <a:p>
          <a:endParaRPr lang="en-US"/>
        </a:p>
      </dgm:t>
    </dgm:pt>
    <dgm:pt modelId="{2FCA05BE-D149-4E73-AA4B-FCA86FE9C6B7}" type="pres">
      <dgm:prSet presAssocID="{9B768AD4-317F-45A8-9546-EE5B72E58E8B}" presName="hierChild4" presStyleCnt="0"/>
      <dgm:spPr/>
    </dgm:pt>
    <dgm:pt modelId="{1E45B8C1-F808-499D-A923-BE543237638D}" type="pres">
      <dgm:prSet presAssocID="{9B768AD4-317F-45A8-9546-EE5B72E58E8B}" presName="hierChild5" presStyleCnt="0"/>
      <dgm:spPr/>
    </dgm:pt>
    <dgm:pt modelId="{A8F1D3C5-4132-49D9-A5C9-DCADC523EA8C}" type="pres">
      <dgm:prSet presAssocID="{74EB3DB2-D0F3-4ECA-9A6A-DD9FBF9081F1}" presName="hierChild3" presStyleCnt="0"/>
      <dgm:spPr/>
    </dgm:pt>
  </dgm:ptLst>
  <dgm:cxnLst>
    <dgm:cxn modelId="{F0B3E1C9-668C-49BD-964E-E9F29BCE2A32}" type="presOf" srcId="{74EB3DB2-D0F3-4ECA-9A6A-DD9FBF9081F1}" destId="{68F37E67-E40A-4CBF-BDE3-F287E3405FBA}" srcOrd="0" destOrd="0" presId="urn:microsoft.com/office/officeart/2005/8/layout/orgChart1"/>
    <dgm:cxn modelId="{31ABEE23-D34F-4646-8645-80AE225000AA}" type="presOf" srcId="{9B768AD4-317F-45A8-9546-EE5B72E58E8B}" destId="{1B2791FE-2410-4653-8F5E-92A60C036FAB}" srcOrd="0" destOrd="0" presId="urn:microsoft.com/office/officeart/2005/8/layout/orgChart1"/>
    <dgm:cxn modelId="{3BE26F9D-DD15-480E-B7CB-4580AB567FB9}" type="presOf" srcId="{B0B513A5-D75C-4CE7-9BEF-7B178E307198}" destId="{0620C5C6-4763-4F3D-84B2-D10095994742}" srcOrd="0" destOrd="0" presId="urn:microsoft.com/office/officeart/2005/8/layout/orgChart1"/>
    <dgm:cxn modelId="{109C0B71-C604-44C5-AC1A-CE628E9B62A3}" type="presOf" srcId="{DA5CF91E-0F57-4B0E-BB06-151DB023D22D}" destId="{CDB4D481-707D-4141-9462-DDDB40733178}" srcOrd="1" destOrd="0" presId="urn:microsoft.com/office/officeart/2005/8/layout/orgChart1"/>
    <dgm:cxn modelId="{05DF6D4B-CC3D-4326-A940-29E910D3DD6A}" srcId="{74EB3DB2-D0F3-4ECA-9A6A-DD9FBF9081F1}" destId="{9B768AD4-317F-45A8-9546-EE5B72E58E8B}" srcOrd="1" destOrd="0" parTransId="{B0B513A5-D75C-4CE7-9BEF-7B178E307198}" sibTransId="{0AA75A27-7E0E-41A8-9E48-2E5D8026C945}"/>
    <dgm:cxn modelId="{A69EEA05-A29B-4CB5-86C3-EE5998B75C45}" type="presOf" srcId="{74EB3DB2-D0F3-4ECA-9A6A-DD9FBF9081F1}" destId="{A29ACD34-DE38-4E0D-88B3-4097286FA590}" srcOrd="1" destOrd="0" presId="urn:microsoft.com/office/officeart/2005/8/layout/orgChart1"/>
    <dgm:cxn modelId="{57A28431-AC78-44F3-B5C0-FF418E3031D8}" type="presOf" srcId="{C3900567-1DDE-4E41-82F9-F35DF53A5592}" destId="{60E22182-D626-43CF-94E1-B80B6C04C08C}" srcOrd="0" destOrd="0" presId="urn:microsoft.com/office/officeart/2005/8/layout/orgChart1"/>
    <dgm:cxn modelId="{D8852CFD-778E-4161-8170-285556D8A62D}" srcId="{74EB3DB2-D0F3-4ECA-9A6A-DD9FBF9081F1}" destId="{DA5CF91E-0F57-4B0E-BB06-151DB023D22D}" srcOrd="0" destOrd="0" parTransId="{C3900567-1DDE-4E41-82F9-F35DF53A5592}" sibTransId="{01B2E2A0-E5F6-4BEC-B898-DCAF3862999E}"/>
    <dgm:cxn modelId="{30286855-7E38-492A-B745-D52990F1220E}" srcId="{6FC39A4B-97D6-4EAE-80AD-D4ED5C56C587}" destId="{74EB3DB2-D0F3-4ECA-9A6A-DD9FBF9081F1}" srcOrd="0" destOrd="0" parTransId="{078520F5-99B3-43BD-A2D9-3BBFFE2CABCB}" sibTransId="{41F099B9-34DC-40A3-BC4D-E1170917C5DA}"/>
    <dgm:cxn modelId="{1E99615A-5C02-4B74-B539-74F82FF7EA95}" type="presOf" srcId="{DA5CF91E-0F57-4B0E-BB06-151DB023D22D}" destId="{9A99017B-4688-4A12-988D-ABB508481464}" srcOrd="0" destOrd="0" presId="urn:microsoft.com/office/officeart/2005/8/layout/orgChart1"/>
    <dgm:cxn modelId="{BC02E7AF-18E8-40C8-9036-1B5DDC6C7712}" type="presOf" srcId="{6FC39A4B-97D6-4EAE-80AD-D4ED5C56C587}" destId="{8386B07E-D51B-4306-B1D2-635CD290FF45}" srcOrd="0" destOrd="0" presId="urn:microsoft.com/office/officeart/2005/8/layout/orgChart1"/>
    <dgm:cxn modelId="{E59FDDC7-9819-4C9A-8912-DA11FD763C5C}" type="presOf" srcId="{9B768AD4-317F-45A8-9546-EE5B72E58E8B}" destId="{B92A90A4-36AE-4842-B75A-187FEF373968}" srcOrd="1" destOrd="0" presId="urn:microsoft.com/office/officeart/2005/8/layout/orgChart1"/>
    <dgm:cxn modelId="{3EFF292B-4FF7-4A0A-8016-9C2A30CAC1A6}" type="presParOf" srcId="{8386B07E-D51B-4306-B1D2-635CD290FF45}" destId="{F1DEBB52-CCA1-45C8-BA0F-55AC64EDFE93}" srcOrd="0" destOrd="0" presId="urn:microsoft.com/office/officeart/2005/8/layout/orgChart1"/>
    <dgm:cxn modelId="{59C3ED00-BFB8-477C-A556-8B8A6F802D1A}" type="presParOf" srcId="{F1DEBB52-CCA1-45C8-BA0F-55AC64EDFE93}" destId="{0DEB04DF-0AB2-4FDE-9395-A057C76449B5}" srcOrd="0" destOrd="0" presId="urn:microsoft.com/office/officeart/2005/8/layout/orgChart1"/>
    <dgm:cxn modelId="{DD8F4B74-F53E-40AB-ACC2-9404B5DF02AF}" type="presParOf" srcId="{0DEB04DF-0AB2-4FDE-9395-A057C76449B5}" destId="{68F37E67-E40A-4CBF-BDE3-F287E3405FBA}" srcOrd="0" destOrd="0" presId="urn:microsoft.com/office/officeart/2005/8/layout/orgChart1"/>
    <dgm:cxn modelId="{A01C55DE-1152-41E4-B4C3-BB39B9A05631}" type="presParOf" srcId="{0DEB04DF-0AB2-4FDE-9395-A057C76449B5}" destId="{A29ACD34-DE38-4E0D-88B3-4097286FA590}" srcOrd="1" destOrd="0" presId="urn:microsoft.com/office/officeart/2005/8/layout/orgChart1"/>
    <dgm:cxn modelId="{990B7D77-7296-442E-9FEE-DABFD64D67D3}" type="presParOf" srcId="{F1DEBB52-CCA1-45C8-BA0F-55AC64EDFE93}" destId="{3E798F35-BA9A-4CFA-B1D3-B979B73CE9EF}" srcOrd="1" destOrd="0" presId="urn:microsoft.com/office/officeart/2005/8/layout/orgChart1"/>
    <dgm:cxn modelId="{E513E42D-2C03-40F1-88D9-B2EEC5EA2474}" type="presParOf" srcId="{3E798F35-BA9A-4CFA-B1D3-B979B73CE9EF}" destId="{60E22182-D626-43CF-94E1-B80B6C04C08C}" srcOrd="0" destOrd="0" presId="urn:microsoft.com/office/officeart/2005/8/layout/orgChart1"/>
    <dgm:cxn modelId="{13F92CA5-394D-42BD-861D-E6F50475504D}" type="presParOf" srcId="{3E798F35-BA9A-4CFA-B1D3-B979B73CE9EF}" destId="{43162D5A-05B0-4823-B7D6-F74DA191ED21}" srcOrd="1" destOrd="0" presId="urn:microsoft.com/office/officeart/2005/8/layout/orgChart1"/>
    <dgm:cxn modelId="{CECC1615-0C35-42C9-8BDC-1A3A8E785CF4}" type="presParOf" srcId="{43162D5A-05B0-4823-B7D6-F74DA191ED21}" destId="{D72FDC3A-9F91-44AA-A01A-2745127CF400}" srcOrd="0" destOrd="0" presId="urn:microsoft.com/office/officeart/2005/8/layout/orgChart1"/>
    <dgm:cxn modelId="{531CD0C3-E8B9-4124-BA11-D5A09A29A7D3}" type="presParOf" srcId="{D72FDC3A-9F91-44AA-A01A-2745127CF400}" destId="{9A99017B-4688-4A12-988D-ABB508481464}" srcOrd="0" destOrd="0" presId="urn:microsoft.com/office/officeart/2005/8/layout/orgChart1"/>
    <dgm:cxn modelId="{57331105-C3DD-4716-A86E-2AFE8DAE3E10}" type="presParOf" srcId="{D72FDC3A-9F91-44AA-A01A-2745127CF400}" destId="{CDB4D481-707D-4141-9462-DDDB40733178}" srcOrd="1" destOrd="0" presId="urn:microsoft.com/office/officeart/2005/8/layout/orgChart1"/>
    <dgm:cxn modelId="{ABB7C105-7151-4899-83AE-9FF42D5BF023}" type="presParOf" srcId="{43162D5A-05B0-4823-B7D6-F74DA191ED21}" destId="{BFECC68B-489C-4AC4-A936-0EF72B9A7FD9}" srcOrd="1" destOrd="0" presId="urn:microsoft.com/office/officeart/2005/8/layout/orgChart1"/>
    <dgm:cxn modelId="{D36508D0-2F15-4D77-8D9D-01B003D2C65F}" type="presParOf" srcId="{43162D5A-05B0-4823-B7D6-F74DA191ED21}" destId="{957B09DD-33AF-4EA1-98AD-8DCCE9D66ADC}" srcOrd="2" destOrd="0" presId="urn:microsoft.com/office/officeart/2005/8/layout/orgChart1"/>
    <dgm:cxn modelId="{E9F64093-EBBF-4BCF-92F8-D384A06BA874}" type="presParOf" srcId="{3E798F35-BA9A-4CFA-B1D3-B979B73CE9EF}" destId="{0620C5C6-4763-4F3D-84B2-D10095994742}" srcOrd="2" destOrd="0" presId="urn:microsoft.com/office/officeart/2005/8/layout/orgChart1"/>
    <dgm:cxn modelId="{385E5B75-51FE-4C90-9B52-6D7FC7C7B4CF}" type="presParOf" srcId="{3E798F35-BA9A-4CFA-B1D3-B979B73CE9EF}" destId="{258CA0A7-989B-40C7-AC24-2A2CED49074C}" srcOrd="3" destOrd="0" presId="urn:microsoft.com/office/officeart/2005/8/layout/orgChart1"/>
    <dgm:cxn modelId="{4D460F9B-D733-4084-92F6-A78B95037465}" type="presParOf" srcId="{258CA0A7-989B-40C7-AC24-2A2CED49074C}" destId="{7D6D8C67-0CE8-4F47-B877-C7DCC6DF099C}" srcOrd="0" destOrd="0" presId="urn:microsoft.com/office/officeart/2005/8/layout/orgChart1"/>
    <dgm:cxn modelId="{E6CD4721-1D77-4BCD-BFD9-DD2ACAA3EFCF}" type="presParOf" srcId="{7D6D8C67-0CE8-4F47-B877-C7DCC6DF099C}" destId="{1B2791FE-2410-4653-8F5E-92A60C036FAB}" srcOrd="0" destOrd="0" presId="urn:microsoft.com/office/officeart/2005/8/layout/orgChart1"/>
    <dgm:cxn modelId="{CB4A3847-BC97-4134-B549-1B88AF67B1C1}" type="presParOf" srcId="{7D6D8C67-0CE8-4F47-B877-C7DCC6DF099C}" destId="{B92A90A4-36AE-4842-B75A-187FEF373968}" srcOrd="1" destOrd="0" presId="urn:microsoft.com/office/officeart/2005/8/layout/orgChart1"/>
    <dgm:cxn modelId="{F65EC63A-7DD2-4C0F-8073-1AF4870A675D}" type="presParOf" srcId="{258CA0A7-989B-40C7-AC24-2A2CED49074C}" destId="{2FCA05BE-D149-4E73-AA4B-FCA86FE9C6B7}" srcOrd="1" destOrd="0" presId="urn:microsoft.com/office/officeart/2005/8/layout/orgChart1"/>
    <dgm:cxn modelId="{32FD0D46-72A2-4866-B2DF-03F34FD9E7BA}" type="presParOf" srcId="{258CA0A7-989B-40C7-AC24-2A2CED49074C}" destId="{1E45B8C1-F808-499D-A923-BE543237638D}" srcOrd="2" destOrd="0" presId="urn:microsoft.com/office/officeart/2005/8/layout/orgChart1"/>
    <dgm:cxn modelId="{8D557A80-C7A1-489D-AD19-8C3B56B533AB}" type="presParOf" srcId="{F1DEBB52-CCA1-45C8-BA0F-55AC64EDFE93}" destId="{A8F1D3C5-4132-49D9-A5C9-DCADC523EA8C}"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5AC66C-57FD-4A12-8309-3B8BE34983D4}">
      <dsp:nvSpPr>
        <dsp:cNvPr id="0" name=""/>
        <dsp:cNvSpPr/>
      </dsp:nvSpPr>
      <dsp:spPr>
        <a:xfrm>
          <a:off x="3809999" y="2002017"/>
          <a:ext cx="325724" cy="741084"/>
        </a:xfrm>
        <a:custGeom>
          <a:avLst/>
          <a:gdLst/>
          <a:ahLst/>
          <a:cxnLst/>
          <a:rect l="0" t="0" r="0" b="0"/>
          <a:pathLst>
            <a:path>
              <a:moveTo>
                <a:pt x="0" y="0"/>
              </a:moveTo>
              <a:lnTo>
                <a:pt x="0" y="741084"/>
              </a:lnTo>
              <a:lnTo>
                <a:pt x="325724" y="74108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B38002-2A63-4DEA-902E-4700244EF4F4}">
      <dsp:nvSpPr>
        <dsp:cNvPr id="0" name=""/>
        <dsp:cNvSpPr/>
      </dsp:nvSpPr>
      <dsp:spPr>
        <a:xfrm>
          <a:off x="3484275" y="2002017"/>
          <a:ext cx="325724" cy="741084"/>
        </a:xfrm>
        <a:custGeom>
          <a:avLst/>
          <a:gdLst/>
          <a:ahLst/>
          <a:cxnLst/>
          <a:rect l="0" t="0" r="0" b="0"/>
          <a:pathLst>
            <a:path>
              <a:moveTo>
                <a:pt x="325724" y="0"/>
              </a:moveTo>
              <a:lnTo>
                <a:pt x="325724" y="741084"/>
              </a:lnTo>
              <a:lnTo>
                <a:pt x="0" y="741084"/>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38E2B8-8278-4979-9F44-550EF0729BAF}">
      <dsp:nvSpPr>
        <dsp:cNvPr id="0" name=""/>
        <dsp:cNvSpPr/>
      </dsp:nvSpPr>
      <dsp:spPr>
        <a:xfrm>
          <a:off x="3809999" y="2002017"/>
          <a:ext cx="2065340" cy="2112880"/>
        </a:xfrm>
        <a:custGeom>
          <a:avLst/>
          <a:gdLst/>
          <a:ahLst/>
          <a:cxnLst/>
          <a:rect l="0" t="0" r="0" b="0"/>
          <a:pathLst>
            <a:path>
              <a:moveTo>
                <a:pt x="0" y="0"/>
              </a:moveTo>
              <a:lnTo>
                <a:pt x="0" y="1787156"/>
              </a:lnTo>
              <a:lnTo>
                <a:pt x="2065340" y="1787156"/>
              </a:lnTo>
              <a:lnTo>
                <a:pt x="2065340" y="211288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BABC1C-204A-467C-847B-36E868FF9C42}">
      <dsp:nvSpPr>
        <dsp:cNvPr id="0" name=""/>
        <dsp:cNvSpPr/>
      </dsp:nvSpPr>
      <dsp:spPr>
        <a:xfrm>
          <a:off x="1744659" y="2002017"/>
          <a:ext cx="2065340" cy="2112880"/>
        </a:xfrm>
        <a:custGeom>
          <a:avLst/>
          <a:gdLst/>
          <a:ahLst/>
          <a:cxnLst/>
          <a:rect l="0" t="0" r="0" b="0"/>
          <a:pathLst>
            <a:path>
              <a:moveTo>
                <a:pt x="2065340" y="0"/>
              </a:moveTo>
              <a:lnTo>
                <a:pt x="2065340" y="1787156"/>
              </a:lnTo>
              <a:lnTo>
                <a:pt x="0" y="1787156"/>
              </a:lnTo>
              <a:lnTo>
                <a:pt x="0" y="211288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BFC1C9-3D68-4AF1-960C-2B6C9BBD4B65}">
      <dsp:nvSpPr>
        <dsp:cNvPr id="0" name=""/>
        <dsp:cNvSpPr/>
      </dsp:nvSpPr>
      <dsp:spPr>
        <a:xfrm>
          <a:off x="152395" y="450949"/>
          <a:ext cx="7315209" cy="1551068"/>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kern="1200" dirty="0" smtClean="0"/>
            <a:t>ECONOMIC BENEFITS OF COASTS</a:t>
          </a:r>
          <a:endParaRPr lang="en-US" sz="3600" kern="1200" dirty="0"/>
        </a:p>
      </dsp:txBody>
      <dsp:txXfrm>
        <a:off x="152395" y="450949"/>
        <a:ext cx="7315209" cy="1551068"/>
      </dsp:txXfrm>
    </dsp:sp>
    <dsp:sp modelId="{22394ADF-DEBA-46C2-8B7E-AB42F67183AF}">
      <dsp:nvSpPr>
        <dsp:cNvPr id="0" name=""/>
        <dsp:cNvSpPr/>
      </dsp:nvSpPr>
      <dsp:spPr>
        <a:xfrm>
          <a:off x="5043" y="4114897"/>
          <a:ext cx="3479231" cy="155106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465138" lvl="0" indent="-349250" algn="l" defTabSz="1066800">
            <a:lnSpc>
              <a:spcPct val="90000"/>
            </a:lnSpc>
            <a:spcBef>
              <a:spcPct val="0"/>
            </a:spcBef>
            <a:spcAft>
              <a:spcPct val="35000"/>
            </a:spcAft>
          </a:pPr>
          <a:r>
            <a:rPr lang="en-GB" sz="2400" b="0" kern="1200" dirty="0" smtClean="0"/>
            <a:t>  - </a:t>
          </a:r>
          <a:r>
            <a:rPr lang="en-GB" sz="2000" b="0" kern="1200" dirty="0" smtClean="0"/>
            <a:t>Fishing industry</a:t>
          </a:r>
        </a:p>
        <a:p>
          <a:pPr marL="465138" lvl="0" indent="-349250" algn="l" defTabSz="1066800">
            <a:lnSpc>
              <a:spcPct val="90000"/>
            </a:lnSpc>
            <a:spcBef>
              <a:spcPct val="0"/>
            </a:spcBef>
            <a:spcAft>
              <a:spcPct val="35000"/>
            </a:spcAft>
          </a:pPr>
          <a:r>
            <a:rPr lang="en-GB" sz="2000" b="0" kern="1200" dirty="0" smtClean="0"/>
            <a:t>  - Coastal shipping industry </a:t>
          </a:r>
        </a:p>
        <a:p>
          <a:pPr marL="465138" lvl="0" indent="-349250" algn="l" defTabSz="1066800">
            <a:lnSpc>
              <a:spcPct val="90000"/>
            </a:lnSpc>
            <a:spcBef>
              <a:spcPct val="0"/>
            </a:spcBef>
            <a:spcAft>
              <a:spcPct val="35000"/>
            </a:spcAft>
          </a:pPr>
          <a:r>
            <a:rPr lang="en-GB" sz="2000" b="0" kern="1200" dirty="0" smtClean="0"/>
            <a:t>  - Coastal tourism</a:t>
          </a:r>
          <a:r>
            <a:rPr lang="en-GB" sz="2000" b="1" kern="1200" dirty="0" smtClean="0"/>
            <a:t> </a:t>
          </a:r>
        </a:p>
      </dsp:txBody>
      <dsp:txXfrm>
        <a:off x="5043" y="4114897"/>
        <a:ext cx="3479231" cy="1551068"/>
      </dsp:txXfrm>
    </dsp:sp>
    <dsp:sp modelId="{C753269A-A1E9-4EC8-8663-43BF3DA436B8}">
      <dsp:nvSpPr>
        <dsp:cNvPr id="0" name=""/>
        <dsp:cNvSpPr/>
      </dsp:nvSpPr>
      <dsp:spPr>
        <a:xfrm>
          <a:off x="4135724" y="4114897"/>
          <a:ext cx="3479231" cy="155106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465138" lvl="0" indent="-290513" algn="l" defTabSz="889000">
            <a:lnSpc>
              <a:spcPct val="90000"/>
            </a:lnSpc>
            <a:spcBef>
              <a:spcPct val="0"/>
            </a:spcBef>
            <a:spcAft>
              <a:spcPct val="35000"/>
            </a:spcAft>
          </a:pPr>
          <a:r>
            <a:rPr lang="en-GB" sz="2000" b="1" kern="1200" dirty="0" smtClean="0"/>
            <a:t>  - </a:t>
          </a:r>
          <a:r>
            <a:rPr lang="en-GB" sz="2000" b="0" kern="1200" dirty="0" smtClean="0"/>
            <a:t>Erosion Control</a:t>
          </a:r>
        </a:p>
        <a:p>
          <a:pPr marL="465138" lvl="0" indent="-290513" algn="l" defTabSz="889000">
            <a:lnSpc>
              <a:spcPct val="90000"/>
            </a:lnSpc>
            <a:spcBef>
              <a:spcPct val="0"/>
            </a:spcBef>
            <a:spcAft>
              <a:spcPct val="35000"/>
            </a:spcAft>
          </a:pPr>
          <a:r>
            <a:rPr lang="en-GB" sz="2000" b="0" kern="1200" dirty="0" smtClean="0"/>
            <a:t>  - Waste assimilation</a:t>
          </a:r>
        </a:p>
        <a:p>
          <a:pPr marL="465138" lvl="0" indent="-290513" algn="l" defTabSz="889000">
            <a:lnSpc>
              <a:spcPct val="90000"/>
            </a:lnSpc>
            <a:spcBef>
              <a:spcPct val="0"/>
            </a:spcBef>
            <a:spcAft>
              <a:spcPct val="35000"/>
            </a:spcAft>
          </a:pPr>
          <a:r>
            <a:rPr lang="en-GB" sz="2000" b="0" kern="1200" dirty="0" smtClean="0"/>
            <a:t>  - Recycling</a:t>
          </a:r>
          <a:endParaRPr lang="en-US" sz="2000" b="0" kern="1200" dirty="0"/>
        </a:p>
      </dsp:txBody>
      <dsp:txXfrm>
        <a:off x="4135724" y="4114897"/>
        <a:ext cx="3479231" cy="1551068"/>
      </dsp:txXfrm>
    </dsp:sp>
    <dsp:sp modelId="{3AF2AACD-DEB6-46A3-9284-9BAFCC66CEB0}">
      <dsp:nvSpPr>
        <dsp:cNvPr id="0" name=""/>
        <dsp:cNvSpPr/>
      </dsp:nvSpPr>
      <dsp:spPr>
        <a:xfrm>
          <a:off x="382139" y="2400153"/>
          <a:ext cx="3102136" cy="685897"/>
        </a:xfrm>
        <a:prstGeom prst="rect">
          <a:avLst/>
        </a:prstGeom>
        <a:solidFill>
          <a:schemeClr val="accent6">
            <a:hueOff val="0"/>
            <a:satOff val="0"/>
            <a:lumOff val="0"/>
            <a:alphaOff val="0"/>
          </a:schemeClr>
        </a:solidFill>
        <a:ln w="25400" cap="flat" cmpd="sng" algn="ctr">
          <a:solidFill>
            <a:schemeClr val="l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sz="4500" kern="1200" dirty="0" smtClean="0"/>
            <a:t>DIRECT</a:t>
          </a:r>
          <a:endParaRPr lang="en-US" sz="4500" kern="1200" dirty="0"/>
        </a:p>
      </dsp:txBody>
      <dsp:txXfrm>
        <a:off x="382139" y="2400153"/>
        <a:ext cx="3102136" cy="685897"/>
      </dsp:txXfrm>
    </dsp:sp>
    <dsp:sp modelId="{EEFE4E23-BE1E-4337-9C27-99903973DBC5}">
      <dsp:nvSpPr>
        <dsp:cNvPr id="0" name=""/>
        <dsp:cNvSpPr/>
      </dsp:nvSpPr>
      <dsp:spPr>
        <a:xfrm>
          <a:off x="4135724" y="2400153"/>
          <a:ext cx="3102136" cy="685897"/>
        </a:xfrm>
        <a:prstGeom prst="rect">
          <a:avLst/>
        </a:prstGeom>
        <a:solidFill>
          <a:schemeClr val="accent6">
            <a:hueOff val="0"/>
            <a:satOff val="0"/>
            <a:lumOff val="0"/>
            <a:alphaOff val="0"/>
          </a:schemeClr>
        </a:solidFill>
        <a:ln w="25400" cap="flat" cmpd="sng" algn="ctr">
          <a:solidFill>
            <a:schemeClr val="l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lvl="0" algn="ctr" defTabSz="2000250">
            <a:lnSpc>
              <a:spcPct val="90000"/>
            </a:lnSpc>
            <a:spcBef>
              <a:spcPct val="0"/>
            </a:spcBef>
            <a:spcAft>
              <a:spcPct val="35000"/>
            </a:spcAft>
          </a:pPr>
          <a:r>
            <a:rPr lang="en-US" sz="4500" kern="1200" dirty="0" smtClean="0"/>
            <a:t>INDIRECT</a:t>
          </a:r>
          <a:endParaRPr lang="en-US" sz="4500" kern="1200" dirty="0"/>
        </a:p>
      </dsp:txBody>
      <dsp:txXfrm>
        <a:off x="4135724" y="2400153"/>
        <a:ext cx="3102136" cy="68589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620C5C6-4763-4F3D-84B2-D10095994742}">
      <dsp:nvSpPr>
        <dsp:cNvPr id="0" name=""/>
        <dsp:cNvSpPr/>
      </dsp:nvSpPr>
      <dsp:spPr>
        <a:xfrm>
          <a:off x="4381500" y="1148485"/>
          <a:ext cx="2397764" cy="832281"/>
        </a:xfrm>
        <a:custGeom>
          <a:avLst/>
          <a:gdLst/>
          <a:ahLst/>
          <a:cxnLst/>
          <a:rect l="0" t="0" r="0" b="0"/>
          <a:pathLst>
            <a:path>
              <a:moveTo>
                <a:pt x="0" y="0"/>
              </a:moveTo>
              <a:lnTo>
                <a:pt x="0" y="416140"/>
              </a:lnTo>
              <a:lnTo>
                <a:pt x="2397764" y="416140"/>
              </a:lnTo>
              <a:lnTo>
                <a:pt x="2397764" y="8322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E22182-D626-43CF-94E1-B80B6C04C08C}">
      <dsp:nvSpPr>
        <dsp:cNvPr id="0" name=""/>
        <dsp:cNvSpPr/>
      </dsp:nvSpPr>
      <dsp:spPr>
        <a:xfrm>
          <a:off x="1983735" y="1148485"/>
          <a:ext cx="2397764" cy="832281"/>
        </a:xfrm>
        <a:custGeom>
          <a:avLst/>
          <a:gdLst/>
          <a:ahLst/>
          <a:cxnLst/>
          <a:rect l="0" t="0" r="0" b="0"/>
          <a:pathLst>
            <a:path>
              <a:moveTo>
                <a:pt x="2397764" y="0"/>
              </a:moveTo>
              <a:lnTo>
                <a:pt x="2397764" y="416140"/>
              </a:lnTo>
              <a:lnTo>
                <a:pt x="0" y="416140"/>
              </a:lnTo>
              <a:lnTo>
                <a:pt x="0" y="83228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8F37E67-E40A-4CBF-BDE3-F287E3405FBA}">
      <dsp:nvSpPr>
        <dsp:cNvPr id="0" name=""/>
        <dsp:cNvSpPr/>
      </dsp:nvSpPr>
      <dsp:spPr>
        <a:xfrm>
          <a:off x="2399876" y="381002"/>
          <a:ext cx="3963246" cy="76748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kern="1200" dirty="0" smtClean="0"/>
            <a:t>CAUSES OF EROSION</a:t>
          </a:r>
          <a:endParaRPr lang="en-US" sz="2300" kern="1200" dirty="0"/>
        </a:p>
      </dsp:txBody>
      <dsp:txXfrm>
        <a:off x="2399876" y="381002"/>
        <a:ext cx="3963246" cy="767482"/>
      </dsp:txXfrm>
    </dsp:sp>
    <dsp:sp modelId="{9A99017B-4688-4A12-988D-ABB508481464}">
      <dsp:nvSpPr>
        <dsp:cNvPr id="0" name=""/>
        <dsp:cNvSpPr/>
      </dsp:nvSpPr>
      <dsp:spPr>
        <a:xfrm>
          <a:off x="2112" y="1980767"/>
          <a:ext cx="3963246" cy="39628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b="1" kern="1200" dirty="0" smtClean="0"/>
            <a:t>NATURAL CAUSES</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Changes in wave climate such as an increase in wave height</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Reduction in the amount of sediment delivered to the coast from reefs.</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Sea level rise may increase water levels at the coast and allow greater wave energy to erode the shore. </a:t>
          </a:r>
          <a:endParaRPr lang="en-US" sz="2300" kern="1200" dirty="0"/>
        </a:p>
      </dsp:txBody>
      <dsp:txXfrm>
        <a:off x="2112" y="1980767"/>
        <a:ext cx="3963246" cy="3962830"/>
      </dsp:txXfrm>
    </dsp:sp>
    <dsp:sp modelId="{1B2791FE-2410-4653-8F5E-92A60C036FAB}">
      <dsp:nvSpPr>
        <dsp:cNvPr id="0" name=""/>
        <dsp:cNvSpPr/>
      </dsp:nvSpPr>
      <dsp:spPr>
        <a:xfrm>
          <a:off x="4797640" y="1980767"/>
          <a:ext cx="3963246" cy="396283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en-US" sz="2300" b="1" kern="1200" dirty="0" smtClean="0"/>
            <a:t>HUMAN INDUCED CAUSES</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Sand extraction from beaches that reduces the sand volume of the coast.</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Coral mining Insertion of structures such as seawalls</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Construction of causeways that alter tidal circulation and wave processes. </a:t>
          </a:r>
        </a:p>
        <a:p>
          <a:pPr lvl="0" algn="ctr" defTabSz="1022350">
            <a:lnSpc>
              <a:spcPct val="90000"/>
            </a:lnSpc>
            <a:spcBef>
              <a:spcPct val="0"/>
            </a:spcBef>
            <a:spcAft>
              <a:spcPct val="35000"/>
            </a:spcAft>
          </a:pPr>
          <a:r>
            <a:rPr lang="en-US" sz="2300" kern="1200" dirty="0" smtClean="0">
              <a:solidFill>
                <a:schemeClr val="bg1">
                  <a:lumMod val="95000"/>
                  <a:lumOff val="5000"/>
                </a:schemeClr>
              </a:solidFill>
            </a:rPr>
            <a:t>- Removal of mangroves</a:t>
          </a:r>
          <a:endParaRPr lang="en-US" sz="2300" b="1" kern="1200" dirty="0" smtClean="0">
            <a:solidFill>
              <a:schemeClr val="bg1">
                <a:lumMod val="95000"/>
                <a:lumOff val="5000"/>
              </a:schemeClr>
            </a:solidFill>
          </a:endParaRPr>
        </a:p>
      </dsp:txBody>
      <dsp:txXfrm>
        <a:off x="4797640" y="1980767"/>
        <a:ext cx="3963246" cy="396283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5D291C-841E-4962-84B5-41D44388AB89}" type="datetimeFigureOut">
              <a:rPr lang="en-US" smtClean="0"/>
              <a:pPr/>
              <a:t>2/2/2012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F74426-02B9-4C2D-8165-1FEDA5BE4AB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i="1" kern="1200" dirty="0" smtClean="0">
                <a:solidFill>
                  <a:schemeClr val="tx1"/>
                </a:solidFill>
                <a:latin typeface="+mn-lt"/>
                <a:ea typeface="+mn-ea"/>
                <a:cs typeface="+mn-cs"/>
              </a:rPr>
              <a:t>There exists several</a:t>
            </a:r>
            <a:r>
              <a:rPr lang="en-GB" sz="1200" i="1" kern="1200" baseline="0" dirty="0" smtClean="0">
                <a:solidFill>
                  <a:schemeClr val="tx1"/>
                </a:solidFill>
                <a:latin typeface="+mn-lt"/>
                <a:ea typeface="+mn-ea"/>
                <a:cs typeface="+mn-cs"/>
              </a:rPr>
              <a:t> definitions of a coastal zone:</a:t>
            </a:r>
          </a:p>
          <a:p>
            <a:pPr marL="0" marR="0" indent="0" algn="l" defTabSz="914400" rtl="0" eaLnBrk="1" fontAlgn="auto" latinLnBrk="0" hangingPunct="1">
              <a:lnSpc>
                <a:spcPct val="100000"/>
              </a:lnSpc>
              <a:spcBef>
                <a:spcPts val="0"/>
              </a:spcBef>
              <a:spcAft>
                <a:spcPts val="0"/>
              </a:spcAft>
              <a:buClrTx/>
              <a:buSzTx/>
              <a:buFontTx/>
              <a:buChar char="-"/>
              <a:tabLst/>
              <a:defRPr/>
            </a:pPr>
            <a:r>
              <a:rPr lang="en-GB" sz="1200" i="1" kern="1200" dirty="0" smtClean="0">
                <a:solidFill>
                  <a:schemeClr val="tx1"/>
                </a:solidFill>
                <a:latin typeface="+mn-lt"/>
                <a:ea typeface="+mn-ea"/>
                <a:cs typeface="+mn-cs"/>
              </a:rPr>
              <a:t>Physical definitions stress the interaction between terrestrial and marine systems</a:t>
            </a:r>
          </a:p>
          <a:p>
            <a:pPr marL="0" marR="0" indent="0" algn="l" defTabSz="914400" rtl="0" eaLnBrk="1" fontAlgn="auto" latinLnBrk="0" hangingPunct="1">
              <a:lnSpc>
                <a:spcPct val="100000"/>
              </a:lnSpc>
              <a:spcBef>
                <a:spcPts val="0"/>
              </a:spcBef>
              <a:spcAft>
                <a:spcPts val="0"/>
              </a:spcAft>
              <a:buClrTx/>
              <a:buSzTx/>
              <a:buFontTx/>
              <a:buChar char="-"/>
              <a:tabLst/>
              <a:defRPr/>
            </a:pPr>
            <a:r>
              <a:rPr lang="en-GB" sz="1200" i="1" kern="1200" dirty="0" smtClean="0">
                <a:solidFill>
                  <a:schemeClr val="tx1"/>
                </a:solidFill>
                <a:latin typeface="+mn-lt"/>
                <a:ea typeface="+mn-ea"/>
                <a:cs typeface="+mn-cs"/>
              </a:rPr>
              <a:t>Others incorporate river basin systems that are connected to the coastal zone through ecological and physical processes</a:t>
            </a:r>
          </a:p>
          <a:p>
            <a:pPr marL="0" marR="0" indent="0" algn="l" defTabSz="914400" rtl="0" eaLnBrk="1" fontAlgn="auto" latinLnBrk="0" hangingPunct="1">
              <a:lnSpc>
                <a:spcPct val="100000"/>
              </a:lnSpc>
              <a:spcBef>
                <a:spcPts val="0"/>
              </a:spcBef>
              <a:spcAft>
                <a:spcPts val="0"/>
              </a:spcAft>
              <a:buClrTx/>
              <a:buSzTx/>
              <a:buFontTx/>
              <a:buChar char="-"/>
              <a:tabLst/>
              <a:defRPr/>
            </a:pPr>
            <a:r>
              <a:rPr lang="en-GB" sz="1200" i="1" kern="1200" dirty="0" smtClean="0">
                <a:solidFill>
                  <a:schemeClr val="tx1"/>
                </a:solidFill>
                <a:latin typeface="+mn-lt"/>
                <a:ea typeface="+mn-ea"/>
                <a:cs typeface="+mn-cs"/>
              </a:rPr>
              <a:t>While more flexible definitions take account of management needs.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1" dirty="0" smtClean="0"/>
              <a:t>There is often a concentration of activities in the coastal zone that historically has been settled for its accessibility, abundant natural resources and coastal plains often suited to agriculture and development of transport infrastructure. More recent activities include tourism and leisure. As a result coastal areas have been heavily transformed in many areas.</a:t>
            </a:r>
            <a:endParaRPr lang="en-US" dirty="0" smtClean="0"/>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1" kern="1200" dirty="0" smtClean="0">
                <a:solidFill>
                  <a:schemeClr val="tx1"/>
                </a:solidFill>
                <a:latin typeface="Times New Roman" pitchFamily="18" charset="0"/>
                <a:ea typeface="+mn-ea"/>
                <a:cs typeface="Times New Roman" pitchFamily="18" charset="0"/>
              </a:rPr>
              <a:t> </a:t>
            </a:r>
          </a:p>
          <a:p>
            <a:r>
              <a:rPr lang="en-GB" sz="1200" b="0" i="1" kern="1200" dirty="0" smtClean="0">
                <a:solidFill>
                  <a:schemeClr val="tx1"/>
                </a:solidFill>
                <a:latin typeface="Times New Roman" pitchFamily="18" charset="0"/>
                <a:ea typeface="+mn-ea"/>
                <a:cs typeface="Times New Roman" pitchFamily="18" charset="0"/>
              </a:rPr>
              <a:t>Erosion control by coastal features such as dunes and high cliffs which protect the coastal environment (including roads, buildings and farmlands) from the damaging effects of waves and wind, </a:t>
            </a:r>
            <a:endParaRPr lang="en-US" sz="1200" b="0" i="1" kern="1200" dirty="0" smtClean="0">
              <a:solidFill>
                <a:schemeClr val="tx1"/>
              </a:solidFill>
              <a:latin typeface="Times New Roman" pitchFamily="18" charset="0"/>
              <a:ea typeface="+mn-ea"/>
              <a:cs typeface="Times New Roman" pitchFamily="18" charset="0"/>
            </a:endParaRPr>
          </a:p>
          <a:p>
            <a:r>
              <a:rPr lang="en-GB" sz="1200" b="0" i="1" kern="1200" dirty="0" smtClean="0">
                <a:solidFill>
                  <a:schemeClr val="tx1"/>
                </a:solidFill>
                <a:latin typeface="Times New Roman" pitchFamily="18" charset="0"/>
                <a:ea typeface="+mn-ea"/>
                <a:cs typeface="Times New Roman" pitchFamily="18" charset="0"/>
              </a:rPr>
              <a:t>Waste assimilation, detoxification and recycling by coastal wetlands, forests and grasslands, </a:t>
            </a:r>
            <a:endParaRPr lang="en-US" sz="1200" b="0" i="1" kern="1200" dirty="0" smtClean="0">
              <a:solidFill>
                <a:schemeClr val="tx1"/>
              </a:solidFill>
              <a:latin typeface="Times New Roman" pitchFamily="18" charset="0"/>
              <a:ea typeface="+mn-ea"/>
              <a:cs typeface="Times New Roman" pitchFamily="18" charset="0"/>
            </a:endParaRP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F8DFE29A-44F3-493E-9CAA-D886B7074ED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C9151F69-07DB-4CFA-997B-AAFE816683E9}" type="datetimeFigureOut">
              <a:rPr lang="en-US" smtClean="0"/>
              <a:pPr/>
              <a:t>2/2/2012</a:t>
            </a:fld>
            <a:endParaRPr lang="en-US"/>
          </a:p>
        </p:txBody>
      </p:sp>
      <p:sp>
        <p:nvSpPr>
          <p:cNvPr id="16" name="Slide Number Placeholder 15"/>
          <p:cNvSpPr>
            <a:spLocks noGrp="1"/>
          </p:cNvSpPr>
          <p:nvPr>
            <p:ph type="sldNum" sz="quarter" idx="11"/>
          </p:nvPr>
        </p:nvSpPr>
        <p:spPr/>
        <p:txBody>
          <a:bodyPr/>
          <a:lstStyle/>
          <a:p>
            <a:fld id="{4AAD5B87-A928-4A1C-9054-C2F1C2C93D68}"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151F69-07DB-4CFA-997B-AAFE816683E9}" type="datetimeFigureOut">
              <a:rPr lang="en-US" smtClean="0"/>
              <a:pPr/>
              <a:t>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9151F69-07DB-4CFA-997B-AAFE816683E9}" type="datetimeFigureOut">
              <a:rPr lang="en-US" smtClean="0"/>
              <a:pPr/>
              <a:t>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C9151F69-07DB-4CFA-997B-AAFE816683E9}" type="datetimeFigureOut">
              <a:rPr lang="en-US" smtClean="0"/>
              <a:pPr/>
              <a:t>2/2/2012</a:t>
            </a:fld>
            <a:endParaRPr lang="en-US"/>
          </a:p>
        </p:txBody>
      </p:sp>
      <p:sp>
        <p:nvSpPr>
          <p:cNvPr id="15" name="Slide Number Placeholder 14"/>
          <p:cNvSpPr>
            <a:spLocks noGrp="1"/>
          </p:cNvSpPr>
          <p:nvPr>
            <p:ph type="sldNum" sz="quarter" idx="15"/>
          </p:nvPr>
        </p:nvSpPr>
        <p:spPr/>
        <p:txBody>
          <a:bodyPr/>
          <a:lstStyle>
            <a:lvl1pPr algn="ctr">
              <a:defRPr/>
            </a:lvl1pPr>
          </a:lstStyle>
          <a:p>
            <a:fld id="{4AAD5B87-A928-4A1C-9054-C2F1C2C93D68}"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9151F69-07DB-4CFA-997B-AAFE816683E9}" type="datetimeFigureOut">
              <a:rPr lang="en-US" smtClean="0"/>
              <a:pPr/>
              <a:t>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9151F69-07DB-4CFA-997B-AAFE816683E9}" type="datetimeFigureOut">
              <a:rPr lang="en-US" smtClean="0"/>
              <a:pPr/>
              <a:t>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4AAD5B87-A928-4A1C-9054-C2F1C2C93D68}"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C9151F69-07DB-4CFA-997B-AAFE816683E9}" type="datetimeFigureOut">
              <a:rPr lang="en-US" smtClean="0"/>
              <a:pPr/>
              <a:t>2/2/2012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9151F69-07DB-4CFA-997B-AAFE816683E9}" type="datetimeFigureOut">
              <a:rPr lang="en-US" smtClean="0"/>
              <a:pPr/>
              <a:t>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AD5B87-A928-4A1C-9054-C2F1C2C93D68}"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151F69-07DB-4CFA-997B-AAFE816683E9}" type="datetimeFigureOut">
              <a:rPr lang="en-US" smtClean="0"/>
              <a:pPr/>
              <a:t>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AD5B87-A928-4A1C-9054-C2F1C2C93D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C9151F69-07DB-4CFA-997B-AAFE816683E9}" type="datetimeFigureOut">
              <a:rPr lang="en-US" smtClean="0"/>
              <a:pPr/>
              <a:t>2/2/2012</a:t>
            </a:fld>
            <a:endParaRPr lang="en-US"/>
          </a:p>
        </p:txBody>
      </p:sp>
      <p:sp>
        <p:nvSpPr>
          <p:cNvPr id="9" name="Slide Number Placeholder 8"/>
          <p:cNvSpPr>
            <a:spLocks noGrp="1"/>
          </p:cNvSpPr>
          <p:nvPr>
            <p:ph type="sldNum" sz="quarter" idx="15"/>
          </p:nvPr>
        </p:nvSpPr>
        <p:spPr/>
        <p:txBody>
          <a:bodyPr/>
          <a:lstStyle/>
          <a:p>
            <a:fld id="{4AAD5B87-A928-4A1C-9054-C2F1C2C93D68}"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C9151F69-07DB-4CFA-997B-AAFE816683E9}" type="datetimeFigureOut">
              <a:rPr lang="en-US" smtClean="0"/>
              <a:pPr/>
              <a:t>2/2/2012</a:t>
            </a:fld>
            <a:endParaRPr lang="en-US"/>
          </a:p>
        </p:txBody>
      </p:sp>
      <p:sp>
        <p:nvSpPr>
          <p:cNvPr id="9" name="Slide Number Placeholder 8"/>
          <p:cNvSpPr>
            <a:spLocks noGrp="1"/>
          </p:cNvSpPr>
          <p:nvPr>
            <p:ph type="sldNum" sz="quarter" idx="11"/>
          </p:nvPr>
        </p:nvSpPr>
        <p:spPr/>
        <p:txBody>
          <a:bodyPr/>
          <a:lstStyle/>
          <a:p>
            <a:fld id="{4AAD5B87-A928-4A1C-9054-C2F1C2C93D68}"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accent5">
                <a:shade val="45000"/>
                <a:satMod val="135000"/>
              </a:schemeClr>
              <a:prstClr val="white"/>
            </a:duotone>
          </a:blip>
          <a:srcRect/>
          <a:stretch>
            <a:fillRect/>
          </a:stretch>
        </a:blipFill>
        <a:effectLst/>
      </p:bgPr>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9151F69-07DB-4CFA-997B-AAFE816683E9}" type="datetimeFigureOut">
              <a:rPr lang="en-US" smtClean="0"/>
              <a:pPr/>
              <a:t>2/2/2012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AAD5B87-A928-4A1C-9054-C2F1C2C93D68}"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295400"/>
            <a:ext cx="8305800" cy="1981200"/>
          </a:xfrm>
        </p:spPr>
        <p:txBody>
          <a:bodyPr/>
          <a:lstStyle/>
          <a:p>
            <a:r>
              <a:rPr lang="en-US" b="1" dirty="0" smtClean="0">
                <a:solidFill>
                  <a:schemeClr val="accent2">
                    <a:lumMod val="75000"/>
                  </a:schemeClr>
                </a:solidFill>
              </a:rPr>
              <a:t>Training Session on</a:t>
            </a:r>
            <a:br>
              <a:rPr lang="en-US" b="1" dirty="0" smtClean="0">
                <a:solidFill>
                  <a:schemeClr val="accent2">
                    <a:lumMod val="75000"/>
                  </a:schemeClr>
                </a:solidFill>
              </a:rPr>
            </a:br>
            <a:r>
              <a:rPr lang="en-US" b="1" dirty="0" smtClean="0">
                <a:solidFill>
                  <a:schemeClr val="accent2">
                    <a:lumMod val="75000"/>
                  </a:schemeClr>
                </a:solidFill>
              </a:rPr>
              <a:t>Essential Features of an Integrated Coastal Zone Planning  and Management</a:t>
            </a:r>
            <a:endParaRPr lang="en-US" dirty="0">
              <a:solidFill>
                <a:schemeClr val="accent2">
                  <a:lumMod val="75000"/>
                </a:schemeClr>
              </a:solidFill>
            </a:endParaRPr>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152400"/>
            <a:ext cx="8229600" cy="12192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200" b="1" i="0" u="none" strike="noStrike" kern="1200" cap="none" spc="-100" normalizeH="0" baseline="0" noProof="0" dirty="0" smtClean="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rPr>
              <a:t>COASTAL ZONE ISSUES</a:t>
            </a:r>
            <a:endParaRPr kumimoji="0" lang="en-US" sz="4200" b="1" i="0" u="none" strike="noStrike" kern="1200" cap="none" spc="-100" normalizeH="0" baseline="0" noProof="0" dirty="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endParaRPr>
          </a:p>
        </p:txBody>
      </p:sp>
      <p:sp>
        <p:nvSpPr>
          <p:cNvPr id="4" name="Content Placeholder 3"/>
          <p:cNvSpPr>
            <a:spLocks noGrp="1"/>
          </p:cNvSpPr>
          <p:nvPr>
            <p:ph idx="1"/>
          </p:nvPr>
        </p:nvSpPr>
        <p:spPr>
          <a:xfrm>
            <a:off x="457200" y="914400"/>
            <a:ext cx="8229600" cy="4572000"/>
          </a:xfrm>
        </p:spPr>
        <p:txBody>
          <a:bodyPr/>
          <a:lstStyle/>
          <a:p>
            <a:pPr>
              <a:lnSpc>
                <a:spcPct val="150000"/>
              </a:lnSpc>
            </a:pPr>
            <a:r>
              <a:rPr lang="en-US" dirty="0" smtClean="0">
                <a:solidFill>
                  <a:schemeClr val="bg1">
                    <a:lumMod val="95000"/>
                    <a:lumOff val="5000"/>
                  </a:schemeClr>
                </a:solidFill>
              </a:rPr>
              <a:t>Coastal Erosion</a:t>
            </a:r>
          </a:p>
          <a:p>
            <a:pPr>
              <a:lnSpc>
                <a:spcPct val="150000"/>
              </a:lnSpc>
            </a:pPr>
            <a:r>
              <a:rPr lang="en-US" dirty="0" smtClean="0">
                <a:solidFill>
                  <a:schemeClr val="bg1">
                    <a:lumMod val="95000"/>
                    <a:lumOff val="5000"/>
                  </a:schemeClr>
                </a:solidFill>
              </a:rPr>
              <a:t>Habitat degradation &amp; loss</a:t>
            </a:r>
          </a:p>
          <a:p>
            <a:pPr>
              <a:lnSpc>
                <a:spcPct val="150000"/>
              </a:lnSpc>
            </a:pPr>
            <a:r>
              <a:rPr lang="en-US" dirty="0" smtClean="0">
                <a:solidFill>
                  <a:schemeClr val="bg1">
                    <a:lumMod val="95000"/>
                    <a:lumOff val="5000"/>
                  </a:schemeClr>
                </a:solidFill>
              </a:rPr>
              <a:t>Pollution</a:t>
            </a:r>
          </a:p>
          <a:p>
            <a:pPr>
              <a:lnSpc>
                <a:spcPct val="150000"/>
              </a:lnSpc>
            </a:pPr>
            <a:r>
              <a:rPr lang="en-US" dirty="0" smtClean="0">
                <a:solidFill>
                  <a:schemeClr val="bg1">
                    <a:lumMod val="95000"/>
                    <a:lumOff val="5000"/>
                  </a:schemeClr>
                </a:solidFill>
              </a:rPr>
              <a:t>Oil spills</a:t>
            </a:r>
          </a:p>
          <a:p>
            <a:pPr>
              <a:lnSpc>
                <a:spcPct val="150000"/>
              </a:lnSpc>
            </a:pPr>
            <a:r>
              <a:rPr lang="en-US" dirty="0" smtClean="0">
                <a:solidFill>
                  <a:schemeClr val="bg1">
                    <a:lumMod val="95000"/>
                    <a:lumOff val="5000"/>
                  </a:schemeClr>
                </a:solidFill>
              </a:rPr>
              <a:t>Coral damage</a:t>
            </a:r>
          </a:p>
          <a:p>
            <a:pPr>
              <a:lnSpc>
                <a:spcPct val="150000"/>
              </a:lnSpc>
            </a:pPr>
            <a:r>
              <a:rPr lang="en-US" dirty="0" smtClean="0">
                <a:solidFill>
                  <a:schemeClr val="bg1">
                    <a:lumMod val="95000"/>
                    <a:lumOff val="5000"/>
                  </a:schemeClr>
                </a:solidFill>
              </a:rPr>
              <a:t>Tourism activities in excess</a:t>
            </a:r>
            <a:endParaRPr lang="en-US"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90600"/>
            <a:ext cx="8610600" cy="5324535"/>
          </a:xfrm>
          <a:prstGeom prst="rect">
            <a:avLst/>
          </a:prstGeom>
        </p:spPr>
        <p:txBody>
          <a:bodyPr wrap="square">
            <a:spAutoFit/>
          </a:bodyPr>
          <a:lstStyle/>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Erosion is when wind,  water, and ice take away sediments of land. Sediment is made of rocks, dirt, and earth. </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Erosion by wind action occurs mostly on beaches and in deserts, because there is no continuous  vegetation or plants. </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Wave erosion, which occurs  along beaches and coasts, is caused by the impact of breaking waves on the land.  </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Coastal erosion occurs along beaches and shorelines.</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 Both wind action and water action have important parts in this process and constantly change the boundary between land and water.</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a:p>
            <a:pPr marL="341313" indent="-341313">
              <a:buClr>
                <a:schemeClr val="accent1">
                  <a:lumMod val="75000"/>
                </a:schemeClr>
              </a:buClr>
              <a:buFont typeface="Arial" pitchFamily="34" charset="0"/>
              <a:buChar char="•"/>
            </a:pPr>
            <a:r>
              <a:rPr lang="en-US" sz="2000" dirty="0" smtClean="0">
                <a:solidFill>
                  <a:schemeClr val="bg1">
                    <a:lumMod val="95000"/>
                    <a:lumOff val="5000"/>
                  </a:schemeClr>
                </a:solidFill>
              </a:rPr>
              <a:t>Coastal erosion takes land away forever from one area to deposit it someplace else.</a:t>
            </a:r>
          </a:p>
          <a:p>
            <a:pPr marL="341313" indent="-341313">
              <a:buClr>
                <a:schemeClr val="accent1">
                  <a:lumMod val="75000"/>
                </a:schemeClr>
              </a:buClr>
              <a:buFont typeface="Arial" pitchFamily="34" charset="0"/>
              <a:buChar char="•"/>
            </a:pPr>
            <a:endParaRPr lang="en-US" sz="2000" dirty="0" smtClean="0">
              <a:solidFill>
                <a:schemeClr val="bg1">
                  <a:lumMod val="95000"/>
                  <a:lumOff val="5000"/>
                </a:schemeClr>
              </a:solidFill>
            </a:endParaRPr>
          </a:p>
        </p:txBody>
      </p:sp>
      <p:sp>
        <p:nvSpPr>
          <p:cNvPr id="3" name="Title 2"/>
          <p:cNvSpPr txBox="1">
            <a:spLocks/>
          </p:cNvSpPr>
          <p:nvPr/>
        </p:nvSpPr>
        <p:spPr>
          <a:xfrm>
            <a:off x="304800" y="152400"/>
            <a:ext cx="8229600" cy="7620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100" normalizeH="0" baseline="0" noProof="0" dirty="0" smtClean="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rPr>
              <a:t>COASTAL EROSION</a:t>
            </a:r>
            <a:endParaRPr kumimoji="0" lang="en-US" sz="3600" b="1" i="0" u="none" strike="noStrike" kern="1200" cap="none" spc="-100" normalizeH="0" baseline="0" noProof="0" dirty="0">
              <a:ln w="3200">
                <a:solidFill>
                  <a:schemeClr val="bg2">
                    <a:shade val="75000"/>
                    <a:alpha val="25000"/>
                  </a:schemeClr>
                </a:solidFill>
                <a:prstDash val="solid"/>
                <a:round/>
              </a:ln>
              <a:solidFill>
                <a:schemeClr val="accent2">
                  <a:lumMod val="75000"/>
                </a:schemeClr>
              </a:solidFill>
              <a:effectLst>
                <a:innerShdw blurRad="50800" dist="25400" dir="13500000">
                  <a:prstClr val="black">
                    <a:alpha val="70000"/>
                  </a:prst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228600" y="228600"/>
          <a:ext cx="8763000" cy="6324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2743200" y="1600200"/>
            <a:ext cx="4572000" cy="369332"/>
          </a:xfrm>
          <a:prstGeom prst="rect">
            <a:avLst/>
          </a:prstGeom>
        </p:spPr>
        <p:txBody>
          <a:bodyPr>
            <a:spAutoFit/>
          </a:bodyPr>
          <a:lstStyle/>
          <a:p>
            <a:pPr>
              <a:buFontTx/>
              <a:buChar char="-"/>
            </a:pPr>
            <a:endParaRPr lang="en-US"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228600"/>
            <a:ext cx="8534400" cy="6248400"/>
          </a:xfrm>
          <a:prstGeom prst="rect">
            <a:avLst/>
          </a:prstGeom>
          <a:noFill/>
          <a:ln w="57150">
            <a:solidFill>
              <a:schemeClr val="tx1"/>
            </a:solidFill>
            <a:miter lim="800000"/>
            <a:headEnd/>
            <a:tailEnd/>
          </a:ln>
        </p:spPr>
      </p:pic>
      <p:sp>
        <p:nvSpPr>
          <p:cNvPr id="3" name="Rectangle 2"/>
          <p:cNvSpPr/>
          <p:nvPr/>
        </p:nvSpPr>
        <p:spPr>
          <a:xfrm>
            <a:off x="6120672" y="6488668"/>
            <a:ext cx="3023328" cy="369332"/>
          </a:xfrm>
          <a:prstGeom prst="rect">
            <a:avLst/>
          </a:prstGeom>
        </p:spPr>
        <p:txBody>
          <a:bodyPr wrap="none">
            <a:spAutoFit/>
          </a:bodyPr>
          <a:lstStyle/>
          <a:p>
            <a:r>
              <a:rPr lang="en-US" i="1" dirty="0" smtClean="0"/>
              <a:t>Bangladesh Coastal Erosion.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19446"/>
            <a:ext cx="9144000" cy="338554"/>
          </a:xfrm>
          <a:prstGeom prst="rect">
            <a:avLst/>
          </a:prstGeom>
          <a:solidFill>
            <a:srgbClr val="002060"/>
          </a:solidFill>
        </p:spPr>
        <p:txBody>
          <a:bodyPr wrap="square">
            <a:spAutoFit/>
          </a:bodyPr>
          <a:lstStyle/>
          <a:p>
            <a:pPr algn="r"/>
            <a:r>
              <a:rPr lang="en-US" sz="1600" i="1" dirty="0" smtClean="0"/>
              <a:t>Coastal erosion due to changes in tides along the </a:t>
            </a:r>
            <a:r>
              <a:rPr lang="en-US" sz="1600" i="1" dirty="0" err="1" smtClean="0"/>
              <a:t>Dharla</a:t>
            </a:r>
            <a:r>
              <a:rPr lang="en-US" sz="1600" i="1" dirty="0" smtClean="0"/>
              <a:t>, river which has shifted 3km in  Bangladesh.</a:t>
            </a:r>
          </a:p>
        </p:txBody>
      </p:sp>
      <p:pic>
        <p:nvPicPr>
          <p:cNvPr id="2050" name="Picture 2"/>
          <p:cNvPicPr>
            <a:picLocks noChangeAspect="1" noChangeArrowheads="1"/>
          </p:cNvPicPr>
          <p:nvPr/>
        </p:nvPicPr>
        <p:blipFill>
          <a:blip r:embed="rId2" cstate="print"/>
          <a:srcRect/>
          <a:stretch>
            <a:fillRect/>
          </a:stretch>
        </p:blipFill>
        <p:spPr bwMode="auto">
          <a:xfrm>
            <a:off x="304800" y="228600"/>
            <a:ext cx="8534400" cy="62484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228600"/>
            <a:ext cx="8610600" cy="6172200"/>
          </a:xfrm>
          <a:prstGeom prst="rect">
            <a:avLst/>
          </a:prstGeom>
          <a:noFill/>
          <a:ln w="57150">
            <a:solidFill>
              <a:schemeClr val="tx1"/>
            </a:solidFill>
            <a:miter lim="800000"/>
            <a:headEnd/>
            <a:tailEnd/>
          </a:ln>
        </p:spPr>
      </p:pic>
      <p:sp>
        <p:nvSpPr>
          <p:cNvPr id="3" name="Rectangle 2"/>
          <p:cNvSpPr/>
          <p:nvPr/>
        </p:nvSpPr>
        <p:spPr>
          <a:xfrm>
            <a:off x="6617154" y="6488668"/>
            <a:ext cx="2336986" cy="369332"/>
          </a:xfrm>
          <a:prstGeom prst="rect">
            <a:avLst/>
          </a:prstGeom>
          <a:solidFill>
            <a:srgbClr val="002060"/>
          </a:solidFill>
        </p:spPr>
        <p:txBody>
          <a:bodyPr wrap="none">
            <a:spAutoFit/>
          </a:bodyPr>
          <a:lstStyle/>
          <a:p>
            <a:r>
              <a:rPr lang="en-US" i="1" dirty="0" err="1" smtClean="0"/>
              <a:t>Cancún</a:t>
            </a:r>
            <a:r>
              <a:rPr lang="en-US" i="1" dirty="0" smtClean="0"/>
              <a:t> beach erosion</a:t>
            </a:r>
            <a:endParaRPr lang="en-US"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lum bright="10000"/>
          </a:blip>
          <a:srcRect/>
          <a:stretch>
            <a:fillRect/>
          </a:stretch>
        </p:blipFill>
        <p:spPr bwMode="auto">
          <a:xfrm>
            <a:off x="304800" y="304800"/>
            <a:ext cx="8610600" cy="6172200"/>
          </a:xfrm>
          <a:prstGeom prst="rect">
            <a:avLst/>
          </a:prstGeom>
          <a:noFill/>
          <a:ln w="57150">
            <a:solidFill>
              <a:schemeClr val="tx1"/>
            </a:solidFill>
            <a:miter lim="800000"/>
            <a:headEnd/>
            <a:tailEnd/>
          </a:ln>
        </p:spPr>
      </p:pic>
      <p:sp>
        <p:nvSpPr>
          <p:cNvPr id="3" name="Rectangle 2"/>
          <p:cNvSpPr/>
          <p:nvPr/>
        </p:nvSpPr>
        <p:spPr>
          <a:xfrm>
            <a:off x="6617154" y="6488668"/>
            <a:ext cx="2351028" cy="369332"/>
          </a:xfrm>
          <a:prstGeom prst="rect">
            <a:avLst/>
          </a:prstGeom>
          <a:solidFill>
            <a:srgbClr val="002060"/>
          </a:solidFill>
        </p:spPr>
        <p:txBody>
          <a:bodyPr wrap="none">
            <a:spAutoFit/>
          </a:bodyPr>
          <a:lstStyle/>
          <a:p>
            <a:r>
              <a:rPr lang="en-US" i="1" dirty="0" smtClean="0"/>
              <a:t>Arctic Coastal erosion</a:t>
            </a:r>
            <a:endParaRPr lang="en-US"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lum bright="10000"/>
          </a:blip>
          <a:srcRect/>
          <a:stretch>
            <a:fillRect/>
          </a:stretch>
        </p:blipFill>
        <p:spPr bwMode="auto">
          <a:xfrm>
            <a:off x="228600" y="228600"/>
            <a:ext cx="8610600" cy="63246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04800" y="304800"/>
            <a:ext cx="8534400" cy="6172200"/>
          </a:xfrm>
          <a:prstGeom prst="rect">
            <a:avLst/>
          </a:prstGeom>
          <a:noFill/>
          <a:ln w="57150">
            <a:solidFill>
              <a:schemeClr val="tx1"/>
            </a:solidFill>
            <a:miter lim="800000"/>
            <a:headEnd/>
            <a:tailEnd/>
          </a:ln>
        </p:spPr>
      </p:pic>
      <p:sp>
        <p:nvSpPr>
          <p:cNvPr id="3" name="Rectangle 2"/>
          <p:cNvSpPr/>
          <p:nvPr/>
        </p:nvSpPr>
        <p:spPr>
          <a:xfrm>
            <a:off x="7662401" y="6488668"/>
            <a:ext cx="1557799" cy="369332"/>
          </a:xfrm>
          <a:prstGeom prst="rect">
            <a:avLst/>
          </a:prstGeom>
          <a:solidFill>
            <a:srgbClr val="002060"/>
          </a:solidFill>
        </p:spPr>
        <p:txBody>
          <a:bodyPr wrap="none">
            <a:spAutoFit/>
          </a:bodyPr>
          <a:lstStyle/>
          <a:p>
            <a:pPr algn="r"/>
            <a:r>
              <a:rPr lang="en-US" i="1" dirty="0" smtClean="0"/>
              <a:t>Hawaii beach </a:t>
            </a:r>
            <a:endParaRPr lang="en-US"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81000" y="-152400"/>
            <a:ext cx="8229600" cy="1219200"/>
          </a:xfrm>
        </p:spPr>
        <p:txBody>
          <a:bodyPr/>
          <a:lstStyle/>
          <a:p>
            <a:r>
              <a:rPr lang="en-US" b="1" dirty="0">
                <a:solidFill>
                  <a:schemeClr val="accent2">
                    <a:lumMod val="75000"/>
                  </a:schemeClr>
                </a:solidFill>
                <a:effectLst>
                  <a:outerShdw blurRad="38100" dist="38100" dir="2700000" algn="tl">
                    <a:srgbClr val="000000">
                      <a:alpha val="43137"/>
                    </a:srgbClr>
                  </a:outerShdw>
                </a:effectLst>
              </a:rPr>
              <a:t>Habitat Degradation</a:t>
            </a:r>
          </a:p>
        </p:txBody>
      </p:sp>
      <p:sp>
        <p:nvSpPr>
          <p:cNvPr id="4099" name="Rectangle 3"/>
          <p:cNvSpPr>
            <a:spLocks noGrp="1" noChangeArrowheads="1"/>
          </p:cNvSpPr>
          <p:nvPr>
            <p:ph type="body" idx="1"/>
          </p:nvPr>
        </p:nvSpPr>
        <p:spPr>
          <a:xfrm>
            <a:off x="304800" y="1295400"/>
            <a:ext cx="8839200" cy="4572000"/>
          </a:xfrm>
        </p:spPr>
        <p:txBody>
          <a:bodyPr>
            <a:noAutofit/>
          </a:bodyPr>
          <a:lstStyle/>
          <a:p>
            <a:r>
              <a:rPr lang="en-US" sz="2400" dirty="0">
                <a:solidFill>
                  <a:schemeClr val="bg1">
                    <a:lumMod val="95000"/>
                    <a:lumOff val="5000"/>
                  </a:schemeClr>
                </a:solidFill>
              </a:rPr>
              <a:t>Habitat degradation and loss is the most serious threat to the majority of endangered </a:t>
            </a:r>
            <a:r>
              <a:rPr lang="en-US" sz="2400" dirty="0" smtClean="0">
                <a:solidFill>
                  <a:schemeClr val="bg1">
                    <a:lumMod val="95000"/>
                    <a:lumOff val="5000"/>
                  </a:schemeClr>
                </a:solidFill>
              </a:rPr>
              <a:t>biodiversity</a:t>
            </a:r>
          </a:p>
          <a:p>
            <a:endParaRPr lang="en-US" sz="2400" dirty="0">
              <a:solidFill>
                <a:schemeClr val="bg1">
                  <a:lumMod val="95000"/>
                  <a:lumOff val="5000"/>
                </a:schemeClr>
              </a:solidFill>
            </a:endParaRPr>
          </a:p>
          <a:p>
            <a:r>
              <a:rPr lang="en-US" sz="2400" dirty="0">
                <a:solidFill>
                  <a:schemeClr val="bg1">
                    <a:lumMod val="95000"/>
                    <a:lumOff val="5000"/>
                  </a:schemeClr>
                </a:solidFill>
              </a:rPr>
              <a:t>The majority of the earth’s land surface (83%) has been transformed by humans to some </a:t>
            </a:r>
            <a:r>
              <a:rPr lang="en-US" sz="2400" dirty="0" smtClean="0">
                <a:solidFill>
                  <a:schemeClr val="bg1">
                    <a:lumMod val="95000"/>
                    <a:lumOff val="5000"/>
                  </a:schemeClr>
                </a:solidFill>
              </a:rPr>
              <a:t>degree</a:t>
            </a:r>
          </a:p>
          <a:p>
            <a:endParaRPr lang="en-US" sz="2400" dirty="0">
              <a:solidFill>
                <a:schemeClr val="bg1">
                  <a:lumMod val="95000"/>
                  <a:lumOff val="5000"/>
                </a:schemeClr>
              </a:solidFill>
            </a:endParaRPr>
          </a:p>
          <a:p>
            <a:r>
              <a:rPr lang="en-US" sz="2400" dirty="0">
                <a:solidFill>
                  <a:schemeClr val="bg1">
                    <a:lumMod val="95000"/>
                    <a:lumOff val="5000"/>
                  </a:schemeClr>
                </a:solidFill>
              </a:rPr>
              <a:t>About 60% of earth’s ecosystems are considered degraded or </a:t>
            </a:r>
            <a:r>
              <a:rPr lang="en-US" sz="2400" dirty="0" smtClean="0">
                <a:solidFill>
                  <a:schemeClr val="bg1">
                    <a:lumMod val="95000"/>
                    <a:lumOff val="5000"/>
                  </a:schemeClr>
                </a:solidFill>
              </a:rPr>
              <a:t>unsustainable</a:t>
            </a:r>
          </a:p>
          <a:p>
            <a:endParaRPr lang="en-US" sz="2400" dirty="0" smtClean="0">
              <a:solidFill>
                <a:schemeClr val="bg1">
                  <a:lumMod val="95000"/>
                  <a:lumOff val="5000"/>
                </a:schemeClr>
              </a:solidFill>
            </a:endParaRPr>
          </a:p>
          <a:p>
            <a:r>
              <a:rPr lang="en-US" sz="2400" dirty="0" smtClean="0">
                <a:solidFill>
                  <a:schemeClr val="bg1">
                    <a:lumMod val="95000"/>
                    <a:lumOff val="5000"/>
                  </a:schemeClr>
                </a:solidFill>
              </a:rPr>
              <a:t>Marine systems also heavily impacted</a:t>
            </a:r>
          </a:p>
          <a:p>
            <a:pPr lvl="1"/>
            <a:r>
              <a:rPr lang="en-US" dirty="0" smtClean="0">
                <a:solidFill>
                  <a:schemeClr val="bg1">
                    <a:lumMod val="95000"/>
                    <a:lumOff val="5000"/>
                  </a:schemeClr>
                </a:solidFill>
              </a:rPr>
              <a:t>Ex:  More than 20 % coral reefs destroyed and 20% degraded</a:t>
            </a:r>
          </a:p>
          <a:p>
            <a:pPr lvl="1"/>
            <a:r>
              <a:rPr lang="en-US" dirty="0" smtClean="0">
                <a:solidFill>
                  <a:schemeClr val="bg1">
                    <a:lumMod val="95000"/>
                    <a:lumOff val="5000"/>
                  </a:schemeClr>
                </a:solidFill>
              </a:rPr>
              <a:t>Ex: 35% of mangroves destroyed in past 20 years</a:t>
            </a:r>
          </a:p>
          <a:p>
            <a:endParaRPr lang="en-US" sz="24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498080" cy="1143000"/>
          </a:xfrm>
        </p:spPr>
        <p:txBody>
          <a:bodyPr/>
          <a:lstStyle/>
          <a:p>
            <a:r>
              <a:rPr lang="en-US" b="1" dirty="0" smtClean="0">
                <a:solidFill>
                  <a:schemeClr val="accent2">
                    <a:lumMod val="75000"/>
                  </a:schemeClr>
                </a:solidFill>
                <a:effectLst>
                  <a:outerShdw blurRad="38100" dist="38100" dir="2700000" algn="tl">
                    <a:srgbClr val="000000">
                      <a:alpha val="43137"/>
                    </a:srgbClr>
                  </a:outerShdw>
                </a:effectLst>
              </a:rPr>
              <a:t>COASTAL ZONE</a:t>
            </a:r>
            <a:endParaRPr lang="en-US"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066800"/>
            <a:ext cx="8534400" cy="5867400"/>
          </a:xfrm>
        </p:spPr>
        <p:txBody>
          <a:bodyPr>
            <a:noAutofit/>
          </a:bodyPr>
          <a:lstStyle/>
          <a:p>
            <a:pPr marL="463550" lvl="0" indent="-381000"/>
            <a:r>
              <a:rPr lang="en-US" sz="2300" dirty="0" smtClean="0">
                <a:solidFill>
                  <a:schemeClr val="bg1">
                    <a:lumMod val="95000"/>
                    <a:lumOff val="5000"/>
                  </a:schemeClr>
                </a:solidFill>
              </a:rPr>
              <a:t>Interface </a:t>
            </a:r>
            <a:r>
              <a:rPr lang="en-GB" sz="2300" dirty="0" smtClean="0">
                <a:solidFill>
                  <a:schemeClr val="bg1">
                    <a:lumMod val="95000"/>
                    <a:lumOff val="5000"/>
                  </a:schemeClr>
                </a:solidFill>
              </a:rPr>
              <a:t>where the land meets the ocean, encompassing shoreline environments as well as adjacent coastal waters</a:t>
            </a:r>
            <a:r>
              <a:rPr lang="en-GB" sz="2300" i="1" dirty="0" smtClean="0">
                <a:solidFill>
                  <a:schemeClr val="bg1">
                    <a:lumMod val="95000"/>
                    <a:lumOff val="5000"/>
                  </a:schemeClr>
                </a:solidFill>
              </a:rPr>
              <a:t> (world bank, 1994)</a:t>
            </a:r>
          </a:p>
          <a:p>
            <a:pPr marL="463550" lvl="0" indent="-381000">
              <a:buNone/>
            </a:pPr>
            <a:endParaRPr lang="en-GB" sz="2300" i="1" dirty="0" smtClean="0">
              <a:solidFill>
                <a:schemeClr val="bg1">
                  <a:lumMod val="95000"/>
                  <a:lumOff val="5000"/>
                </a:schemeClr>
              </a:solidFill>
            </a:endParaRPr>
          </a:p>
          <a:p>
            <a:pPr marL="463550" lvl="0" indent="-381000"/>
            <a:r>
              <a:rPr lang="en-US" sz="2300" dirty="0" smtClean="0">
                <a:solidFill>
                  <a:schemeClr val="bg1">
                    <a:lumMod val="95000"/>
                    <a:lumOff val="5000"/>
                  </a:schemeClr>
                </a:solidFill>
              </a:rPr>
              <a:t>Complex, dynamic, system of interconnected environmental: physical and biological, socio-economic,  legal and political processes</a:t>
            </a:r>
          </a:p>
          <a:p>
            <a:pPr marL="463550" lvl="0" indent="-381000">
              <a:buNone/>
            </a:pPr>
            <a:endParaRPr lang="en-US" sz="2300" dirty="0" smtClean="0">
              <a:solidFill>
                <a:schemeClr val="bg1">
                  <a:lumMod val="95000"/>
                  <a:lumOff val="5000"/>
                </a:schemeClr>
              </a:solidFill>
            </a:endParaRPr>
          </a:p>
          <a:p>
            <a:pPr marL="463550" lvl="0" indent="-381000"/>
            <a:r>
              <a:rPr lang="en-US" sz="2300" dirty="0" smtClean="0">
                <a:solidFill>
                  <a:schemeClr val="bg1">
                    <a:lumMod val="95000"/>
                    <a:lumOff val="5000"/>
                  </a:schemeClr>
                </a:solidFill>
              </a:rPr>
              <a:t>Includes natural features (corals, beaches, wetlands) and man-made features (ports and other transport infrastructure, fisheries stations, tourism infrastructure)</a:t>
            </a:r>
          </a:p>
          <a:p>
            <a:pPr marL="463550" lvl="0" indent="-381000"/>
            <a:endParaRPr lang="en-US" sz="2300" dirty="0" smtClean="0">
              <a:solidFill>
                <a:schemeClr val="bg1">
                  <a:lumMod val="95000"/>
                  <a:lumOff val="5000"/>
                </a:schemeClr>
              </a:solidFill>
            </a:endParaRPr>
          </a:p>
          <a:p>
            <a:pPr marL="463550" indent="-381000"/>
            <a:r>
              <a:rPr lang="en-GB" sz="2300" dirty="0" smtClean="0">
                <a:solidFill>
                  <a:schemeClr val="bg1">
                    <a:lumMod val="95000"/>
                    <a:lumOff val="5000"/>
                  </a:schemeClr>
                </a:solidFill>
              </a:rPr>
              <a:t>A strip of land and sea territory of varying width depending on the nature of the </a:t>
            </a:r>
            <a:r>
              <a:rPr lang="en-GB" sz="2300" b="1" dirty="0" smtClean="0">
                <a:solidFill>
                  <a:schemeClr val="bg1">
                    <a:lumMod val="95000"/>
                    <a:lumOff val="5000"/>
                  </a:schemeClr>
                </a:solidFill>
              </a:rPr>
              <a:t>environment</a:t>
            </a:r>
            <a:r>
              <a:rPr lang="en-GB" sz="2300" dirty="0" smtClean="0">
                <a:solidFill>
                  <a:schemeClr val="bg1">
                    <a:lumMod val="95000"/>
                    <a:lumOff val="5000"/>
                  </a:schemeClr>
                </a:solidFill>
              </a:rPr>
              <a:t> and </a:t>
            </a:r>
            <a:r>
              <a:rPr lang="en-GB" sz="2300" b="1" dirty="0" smtClean="0">
                <a:solidFill>
                  <a:schemeClr val="bg1">
                    <a:lumMod val="95000"/>
                    <a:lumOff val="5000"/>
                  </a:schemeClr>
                </a:solidFill>
              </a:rPr>
              <a:t>management needs</a:t>
            </a:r>
            <a:endParaRPr lang="en-US" sz="2300" b="1" dirty="0" smtClean="0">
              <a:solidFill>
                <a:schemeClr val="bg1">
                  <a:lumMod val="95000"/>
                  <a:lumOff val="5000"/>
                </a:schemeClr>
              </a:solidFill>
            </a:endParaRPr>
          </a:p>
          <a:p>
            <a:pPr marL="463550" lvl="0" indent="-381000"/>
            <a:endParaRPr lang="en-US" sz="2300" dirty="0" smtClean="0">
              <a:solidFill>
                <a:schemeClr val="bg1">
                  <a:lumMod val="95000"/>
                  <a:lumOff val="5000"/>
                </a:schemeClr>
              </a:solidFill>
            </a:endParaRPr>
          </a:p>
          <a:p>
            <a:pPr marL="463550" lvl="0" indent="-381000">
              <a:lnSpc>
                <a:spcPct val="150000"/>
              </a:lnSpc>
            </a:pPr>
            <a:endParaRPr lang="en-US" sz="2300" dirty="0" smtClean="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304800"/>
            <a:ext cx="8229600" cy="1219200"/>
          </a:xfrm>
        </p:spPr>
        <p:txBody>
          <a:bodyPr/>
          <a:lstStyle/>
          <a:p>
            <a:r>
              <a:rPr lang="en-US" b="1" dirty="0">
                <a:solidFill>
                  <a:schemeClr val="accent2">
                    <a:lumMod val="75000"/>
                  </a:schemeClr>
                </a:solidFill>
                <a:effectLst>
                  <a:outerShdw blurRad="38100" dist="38100" dir="2700000" algn="tl">
                    <a:srgbClr val="000000">
                      <a:alpha val="43137"/>
                    </a:srgbClr>
                  </a:outerShdw>
                </a:effectLst>
              </a:rPr>
              <a:t>Habitat Degradation or Loss?</a:t>
            </a:r>
          </a:p>
        </p:txBody>
      </p:sp>
      <p:sp>
        <p:nvSpPr>
          <p:cNvPr id="11267" name="Rectangle 3"/>
          <p:cNvSpPr>
            <a:spLocks noGrp="1" noChangeArrowheads="1"/>
          </p:cNvSpPr>
          <p:nvPr>
            <p:ph type="body" idx="1"/>
          </p:nvPr>
        </p:nvSpPr>
        <p:spPr/>
        <p:txBody>
          <a:bodyPr/>
          <a:lstStyle/>
          <a:p>
            <a:pPr>
              <a:lnSpc>
                <a:spcPct val="90000"/>
              </a:lnSpc>
            </a:pPr>
            <a:r>
              <a:rPr lang="en-US" dirty="0" smtClean="0">
                <a:solidFill>
                  <a:schemeClr val="bg1">
                    <a:lumMod val="95000"/>
                    <a:lumOff val="5000"/>
                  </a:schemeClr>
                </a:solidFill>
              </a:rPr>
              <a:t>Degradation </a:t>
            </a:r>
            <a:r>
              <a:rPr lang="en-US" dirty="0">
                <a:solidFill>
                  <a:schemeClr val="bg1">
                    <a:lumMod val="95000"/>
                    <a:lumOff val="5000"/>
                  </a:schemeClr>
                </a:solidFill>
              </a:rPr>
              <a:t>generally refers to impacts that affect many, but not all, species and that may be </a:t>
            </a:r>
            <a:r>
              <a:rPr lang="en-US" dirty="0" smtClean="0">
                <a:solidFill>
                  <a:schemeClr val="bg1">
                    <a:lumMod val="95000"/>
                    <a:lumOff val="5000"/>
                  </a:schemeClr>
                </a:solidFill>
              </a:rPr>
              <a:t>temporary</a:t>
            </a:r>
          </a:p>
          <a:p>
            <a:pPr>
              <a:lnSpc>
                <a:spcPct val="90000"/>
              </a:lnSpc>
            </a:pPr>
            <a:endParaRPr lang="en-US" dirty="0">
              <a:solidFill>
                <a:schemeClr val="bg1">
                  <a:lumMod val="95000"/>
                  <a:lumOff val="5000"/>
                </a:schemeClr>
              </a:solidFill>
            </a:endParaRPr>
          </a:p>
          <a:p>
            <a:pPr>
              <a:lnSpc>
                <a:spcPct val="90000"/>
              </a:lnSpc>
            </a:pPr>
            <a:r>
              <a:rPr lang="en-US" dirty="0">
                <a:solidFill>
                  <a:schemeClr val="bg1">
                    <a:lumMod val="95000"/>
                    <a:lumOff val="5000"/>
                  </a:schemeClr>
                </a:solidFill>
              </a:rPr>
              <a:t>Habitat loss usually refers to impacts so severe that all, or nearly all, species are adversely affected and will take a relatively long time to recover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04800" y="-304800"/>
            <a:ext cx="8229600" cy="1219200"/>
          </a:xfrm>
        </p:spPr>
        <p:txBody>
          <a:bodyPr>
            <a:normAutofit/>
          </a:bodyPr>
          <a:lstStyle/>
          <a:p>
            <a:r>
              <a:rPr lang="en-US" sz="4000" b="1" dirty="0">
                <a:solidFill>
                  <a:schemeClr val="accent2">
                    <a:lumMod val="75000"/>
                  </a:schemeClr>
                </a:solidFill>
                <a:effectLst>
                  <a:outerShdw blurRad="38100" dist="38100" dir="2700000" algn="tl">
                    <a:srgbClr val="000000">
                      <a:alpha val="43137"/>
                    </a:srgbClr>
                  </a:outerShdw>
                </a:effectLst>
              </a:rPr>
              <a:t>Patterns of Habitat Transformation </a:t>
            </a:r>
          </a:p>
        </p:txBody>
      </p:sp>
      <p:sp>
        <p:nvSpPr>
          <p:cNvPr id="38915" name="Rectangle 3"/>
          <p:cNvSpPr>
            <a:spLocks noGrp="1" noChangeArrowheads="1"/>
          </p:cNvSpPr>
          <p:nvPr>
            <p:ph type="body" idx="1"/>
          </p:nvPr>
        </p:nvSpPr>
        <p:spPr>
          <a:xfrm>
            <a:off x="381000" y="914400"/>
            <a:ext cx="8229600" cy="4572000"/>
          </a:xfrm>
        </p:spPr>
        <p:txBody>
          <a:bodyPr/>
          <a:lstStyle/>
          <a:p>
            <a:r>
              <a:rPr lang="en-US" dirty="0">
                <a:solidFill>
                  <a:schemeClr val="bg1">
                    <a:lumMod val="95000"/>
                    <a:lumOff val="5000"/>
                  </a:schemeClr>
                </a:solidFill>
              </a:rPr>
              <a:t>Aral Sea has shrunk 40% in a decade</a:t>
            </a:r>
          </a:p>
          <a:p>
            <a:endParaRPr lang="en-US" dirty="0">
              <a:solidFill>
                <a:schemeClr val="bg1">
                  <a:lumMod val="95000"/>
                  <a:lumOff val="5000"/>
                </a:schemeClr>
              </a:solidFill>
            </a:endParaRPr>
          </a:p>
        </p:txBody>
      </p:sp>
      <p:pic>
        <p:nvPicPr>
          <p:cNvPr id="38917" name="Picture 5" descr="tp071226_04"/>
          <p:cNvPicPr>
            <a:picLocks noChangeAspect="1" noChangeArrowheads="1"/>
          </p:cNvPicPr>
          <p:nvPr/>
        </p:nvPicPr>
        <p:blipFill>
          <a:blip r:embed="rId2" cstate="print"/>
          <a:srcRect/>
          <a:stretch>
            <a:fillRect/>
          </a:stretch>
        </p:blipFill>
        <p:spPr bwMode="auto">
          <a:xfrm>
            <a:off x="762000" y="1447800"/>
            <a:ext cx="8001000" cy="506571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body" idx="1"/>
          </p:nvPr>
        </p:nvSpPr>
        <p:spPr>
          <a:xfrm>
            <a:off x="381000" y="152400"/>
            <a:ext cx="8534400" cy="4572000"/>
          </a:xfrm>
        </p:spPr>
        <p:txBody>
          <a:bodyPr>
            <a:noAutofit/>
          </a:bodyPr>
          <a:lstStyle/>
          <a:p>
            <a:r>
              <a:rPr lang="en-US" b="1" dirty="0">
                <a:solidFill>
                  <a:schemeClr val="bg1">
                    <a:lumMod val="95000"/>
                    <a:lumOff val="5000"/>
                  </a:schemeClr>
                </a:solidFill>
              </a:rPr>
              <a:t>Degradation of marine ecosystems </a:t>
            </a:r>
            <a:endParaRPr lang="en-US" b="1" dirty="0" smtClean="0">
              <a:solidFill>
                <a:schemeClr val="bg1">
                  <a:lumMod val="95000"/>
                  <a:lumOff val="5000"/>
                </a:schemeClr>
              </a:solidFill>
            </a:endParaRPr>
          </a:p>
          <a:p>
            <a:endParaRPr lang="en-US" b="1" dirty="0">
              <a:solidFill>
                <a:schemeClr val="bg1">
                  <a:lumMod val="95000"/>
                  <a:lumOff val="5000"/>
                </a:schemeClr>
              </a:solidFill>
            </a:endParaRPr>
          </a:p>
          <a:p>
            <a:pPr lvl="1"/>
            <a:r>
              <a:rPr lang="en-US" sz="2200" dirty="0">
                <a:solidFill>
                  <a:schemeClr val="bg1">
                    <a:lumMod val="95000"/>
                    <a:lumOff val="5000"/>
                  </a:schemeClr>
                </a:solidFill>
              </a:rPr>
              <a:t>Almost 60% of world’s population lives within 100km of a coast and as a result, 20% of ecosystems adjacent to the oceans have been highly </a:t>
            </a:r>
            <a:r>
              <a:rPr lang="en-US" sz="2200" dirty="0" smtClean="0">
                <a:solidFill>
                  <a:schemeClr val="bg1">
                    <a:lumMod val="95000"/>
                    <a:lumOff val="5000"/>
                  </a:schemeClr>
                </a:solidFill>
              </a:rPr>
              <a:t>modified</a:t>
            </a:r>
          </a:p>
          <a:p>
            <a:pPr lvl="1"/>
            <a:endParaRPr lang="en-US" sz="2200" dirty="0" smtClean="0">
              <a:solidFill>
                <a:schemeClr val="bg1">
                  <a:lumMod val="95000"/>
                  <a:lumOff val="5000"/>
                </a:schemeClr>
              </a:solidFill>
            </a:endParaRPr>
          </a:p>
          <a:p>
            <a:pPr lvl="1"/>
            <a:r>
              <a:rPr lang="en-US" sz="2200" dirty="0" smtClean="0">
                <a:solidFill>
                  <a:schemeClr val="bg1">
                    <a:lumMod val="95000"/>
                    <a:lumOff val="5000"/>
                  </a:schemeClr>
                </a:solidFill>
              </a:rPr>
              <a:t>Coastal estuaries have been highly damaged and/or lost</a:t>
            </a:r>
          </a:p>
          <a:p>
            <a:pPr lvl="1"/>
            <a:endParaRPr lang="en-US" sz="2200" dirty="0" smtClean="0">
              <a:solidFill>
                <a:schemeClr val="bg1">
                  <a:lumMod val="95000"/>
                  <a:lumOff val="5000"/>
                </a:schemeClr>
              </a:solidFill>
            </a:endParaRPr>
          </a:p>
          <a:p>
            <a:pPr lvl="1">
              <a:lnSpc>
                <a:spcPct val="90000"/>
              </a:lnSpc>
            </a:pPr>
            <a:r>
              <a:rPr lang="en-US" sz="2200" dirty="0" smtClean="0">
                <a:solidFill>
                  <a:schemeClr val="bg1">
                    <a:lumMod val="95000"/>
                    <a:lumOff val="5000"/>
                  </a:schemeClr>
                </a:solidFill>
              </a:rPr>
              <a:t>Dams and diversion have starved many estuaries and deltas of the nutrients and sediments that drive these food webs</a:t>
            </a:r>
          </a:p>
          <a:p>
            <a:pPr lvl="1">
              <a:lnSpc>
                <a:spcPct val="90000"/>
              </a:lnSpc>
            </a:pPr>
            <a:endParaRPr lang="en-US" sz="2200" dirty="0" smtClean="0">
              <a:solidFill>
                <a:schemeClr val="bg1">
                  <a:lumMod val="95000"/>
                  <a:lumOff val="5000"/>
                </a:schemeClr>
              </a:solidFill>
            </a:endParaRPr>
          </a:p>
          <a:p>
            <a:pPr lvl="1">
              <a:lnSpc>
                <a:spcPct val="90000"/>
              </a:lnSpc>
            </a:pPr>
            <a:r>
              <a:rPr lang="en-US" sz="2200" dirty="0" smtClean="0">
                <a:solidFill>
                  <a:schemeClr val="bg1">
                    <a:lumMod val="95000"/>
                    <a:lumOff val="5000"/>
                  </a:schemeClr>
                </a:solidFill>
              </a:rPr>
              <a:t>Mangroves provide nursery and breeding grounds for fish and invertebrates, as well as buffer against coastal erosion</a:t>
            </a:r>
          </a:p>
          <a:p>
            <a:pPr lvl="1">
              <a:lnSpc>
                <a:spcPct val="90000"/>
              </a:lnSpc>
            </a:pPr>
            <a:endParaRPr lang="en-US" sz="2200" dirty="0" smtClean="0">
              <a:solidFill>
                <a:schemeClr val="bg1">
                  <a:lumMod val="95000"/>
                  <a:lumOff val="5000"/>
                </a:schemeClr>
              </a:solidFill>
            </a:endParaRPr>
          </a:p>
          <a:p>
            <a:pPr lvl="1"/>
            <a:r>
              <a:rPr lang="en-US" sz="2200" dirty="0" smtClean="0">
                <a:solidFill>
                  <a:schemeClr val="bg1">
                    <a:lumMod val="95000"/>
                    <a:lumOff val="5000"/>
                  </a:schemeClr>
                </a:solidFill>
              </a:rPr>
              <a:t>Some areas are affected by too much sedimentation or the wrong nutrients</a:t>
            </a:r>
          </a:p>
          <a:p>
            <a:pPr lvl="1">
              <a:buNone/>
            </a:pPr>
            <a:r>
              <a:rPr lang="en-US" sz="2200" dirty="0" smtClean="0">
                <a:solidFill>
                  <a:schemeClr val="bg1">
                    <a:lumMod val="95000"/>
                    <a:lumOff val="5000"/>
                  </a:schemeClr>
                </a:solidFill>
              </a:rPr>
              <a:t>	Ex:  sea grass beds have largely been destroyed through sedimentation</a:t>
            </a:r>
          </a:p>
          <a:p>
            <a:pPr lvl="1">
              <a:lnSpc>
                <a:spcPct val="90000"/>
              </a:lnSpc>
            </a:pPr>
            <a:endParaRPr lang="en-US" sz="2600" dirty="0" smtClean="0">
              <a:solidFill>
                <a:schemeClr val="bg1">
                  <a:lumMod val="95000"/>
                  <a:lumOff val="5000"/>
                </a:schemeClr>
              </a:solidFill>
            </a:endParaRPr>
          </a:p>
          <a:p>
            <a:pPr lvl="1"/>
            <a:endParaRPr lang="en-US" sz="2600" dirty="0" smtClean="0">
              <a:solidFill>
                <a:schemeClr val="bg1">
                  <a:lumMod val="95000"/>
                  <a:lumOff val="5000"/>
                </a:schemeClr>
              </a:solidFill>
            </a:endParaRPr>
          </a:p>
          <a:p>
            <a:endParaRPr lang="en-US"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body" idx="1"/>
          </p:nvPr>
        </p:nvSpPr>
        <p:spPr>
          <a:xfrm>
            <a:off x="381000" y="304800"/>
            <a:ext cx="8229600" cy="4572000"/>
          </a:xfrm>
        </p:spPr>
        <p:txBody>
          <a:bodyPr>
            <a:normAutofit/>
          </a:bodyPr>
          <a:lstStyle/>
          <a:p>
            <a:r>
              <a:rPr lang="en-US" sz="2800" b="1" dirty="0">
                <a:solidFill>
                  <a:schemeClr val="bg1">
                    <a:lumMod val="95000"/>
                    <a:lumOff val="5000"/>
                  </a:schemeClr>
                </a:solidFill>
                <a:latin typeface="+mj-lt"/>
              </a:rPr>
              <a:t>Causes of Habitat </a:t>
            </a:r>
            <a:r>
              <a:rPr lang="en-US" sz="2800" b="1" dirty="0" smtClean="0">
                <a:solidFill>
                  <a:schemeClr val="bg1">
                    <a:lumMod val="95000"/>
                    <a:lumOff val="5000"/>
                  </a:schemeClr>
                </a:solidFill>
                <a:latin typeface="+mj-lt"/>
              </a:rPr>
              <a:t>Degradation: 3 main drivers</a:t>
            </a:r>
          </a:p>
          <a:p>
            <a:pPr marL="880110" lvl="1" indent="-514350">
              <a:buFont typeface="+mj-lt"/>
              <a:buAutoNum type="romanLcPeriod"/>
            </a:pPr>
            <a:r>
              <a:rPr lang="en-US" sz="2800" dirty="0" smtClean="0">
                <a:solidFill>
                  <a:schemeClr val="bg1">
                    <a:lumMod val="95000"/>
                    <a:lumOff val="5000"/>
                  </a:schemeClr>
                </a:solidFill>
                <a:latin typeface="+mj-lt"/>
              </a:rPr>
              <a:t>Agricultural activities </a:t>
            </a:r>
          </a:p>
          <a:p>
            <a:pPr marL="880110" lvl="1" indent="-514350">
              <a:buNone/>
            </a:pPr>
            <a:r>
              <a:rPr lang="en-US" sz="2800" dirty="0" smtClean="0">
                <a:solidFill>
                  <a:schemeClr val="bg1">
                    <a:lumMod val="95000"/>
                    <a:lumOff val="5000"/>
                  </a:schemeClr>
                </a:solidFill>
                <a:latin typeface="+mj-lt"/>
              </a:rPr>
              <a:t>	(high irrigation, heavy pesticides, herbicides, and pesticides negatively impacting the biodiversity)</a:t>
            </a:r>
          </a:p>
          <a:p>
            <a:pPr marL="880110" lvl="1" indent="-514350">
              <a:buFont typeface="+mj-lt"/>
              <a:buAutoNum type="romanLcPeriod"/>
            </a:pPr>
            <a:r>
              <a:rPr lang="en-US" sz="2800" dirty="0" smtClean="0">
                <a:solidFill>
                  <a:schemeClr val="bg1">
                    <a:lumMod val="95000"/>
                    <a:lumOff val="5000"/>
                  </a:schemeClr>
                </a:solidFill>
                <a:latin typeface="+mj-lt"/>
              </a:rPr>
              <a:t>Extraction </a:t>
            </a:r>
          </a:p>
          <a:p>
            <a:pPr marL="880110" lvl="1" indent="-514350">
              <a:buFont typeface="+mj-lt"/>
              <a:buAutoNum type="romanLcPeriod"/>
            </a:pPr>
            <a:r>
              <a:rPr lang="en-US" sz="2800" dirty="0" err="1" smtClean="0">
                <a:solidFill>
                  <a:schemeClr val="bg1">
                    <a:lumMod val="95000"/>
                    <a:lumOff val="5000"/>
                  </a:schemeClr>
                </a:solidFill>
                <a:latin typeface="+mj-lt"/>
              </a:rPr>
              <a:t>Urbanisation</a:t>
            </a:r>
            <a:r>
              <a:rPr lang="en-US" sz="2800" dirty="0" smtClean="0">
                <a:solidFill>
                  <a:schemeClr val="bg1">
                    <a:lumMod val="95000"/>
                    <a:lumOff val="5000"/>
                  </a:schemeClr>
                </a:solidFill>
                <a:latin typeface="+mj-lt"/>
              </a:rPr>
              <a:t> &amp; Development </a:t>
            </a:r>
          </a:p>
          <a:p>
            <a:pPr lvl="1">
              <a:lnSpc>
                <a:spcPct val="90000"/>
              </a:lnSpc>
              <a:buNone/>
            </a:pPr>
            <a:r>
              <a:rPr lang="en-US" sz="2800" dirty="0" smtClean="0">
                <a:solidFill>
                  <a:schemeClr val="bg1">
                    <a:lumMod val="95000"/>
                    <a:lumOff val="5000"/>
                  </a:schemeClr>
                </a:solidFill>
                <a:latin typeface="+mj-lt"/>
              </a:rPr>
              <a:t>		(Urban expansion frequently comes from arable land    	Ex: in China, 5M ha of agriculture were converted to urbanization from 1987-92)</a:t>
            </a:r>
          </a:p>
          <a:p>
            <a:pPr marL="880110" lvl="1" indent="-514350">
              <a:buNone/>
            </a:pPr>
            <a:endParaRPr lang="en-US" sz="2800" dirty="0" smtClean="0">
              <a:solidFill>
                <a:schemeClr val="bg1">
                  <a:lumMod val="95000"/>
                  <a:lumOff val="5000"/>
                </a:schemeClr>
              </a:solidFill>
              <a:latin typeface="+mj-lt"/>
            </a:endParaRPr>
          </a:p>
          <a:p>
            <a:pPr marL="880110" lvl="1" indent="-514350">
              <a:buNone/>
            </a:pPr>
            <a:endParaRPr lang="en-US" sz="2800" dirty="0" smtClean="0">
              <a:solidFill>
                <a:schemeClr val="bg1">
                  <a:lumMod val="95000"/>
                  <a:lumOff val="5000"/>
                </a:schemeClr>
              </a:solidFill>
              <a:latin typeface="+mj-lt"/>
            </a:endParaRPr>
          </a:p>
          <a:p>
            <a:pPr marL="880110" lvl="1" indent="-514350">
              <a:buNone/>
            </a:pPr>
            <a:endParaRPr lang="en-US" sz="2800" dirty="0" smtClean="0">
              <a:solidFill>
                <a:schemeClr val="bg1">
                  <a:lumMod val="95000"/>
                  <a:lumOff val="5000"/>
                </a:schemeClr>
              </a:solidFill>
              <a:latin typeface="+mj-lt"/>
            </a:endParaRPr>
          </a:p>
          <a:p>
            <a:pPr marL="880110" lvl="1" indent="-514350">
              <a:buNone/>
            </a:pPr>
            <a:endParaRPr lang="en-US" sz="2800" dirty="0">
              <a:solidFill>
                <a:schemeClr val="bg1">
                  <a:lumMod val="95000"/>
                  <a:lumOff val="5000"/>
                </a:schemeClr>
              </a:solidFill>
              <a:latin typeface="+mj-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14400"/>
            <a:ext cx="8458200" cy="4572000"/>
          </a:xfrm>
        </p:spPr>
        <p:txBody>
          <a:bodyPr>
            <a:noAutofit/>
          </a:bodyPr>
          <a:lstStyle/>
          <a:p>
            <a:r>
              <a:rPr lang="en-US" sz="2400" b="1" dirty="0" smtClean="0">
                <a:solidFill>
                  <a:schemeClr val="bg1">
                    <a:lumMod val="95000"/>
                    <a:lumOff val="5000"/>
                  </a:schemeClr>
                </a:solidFill>
              </a:rPr>
              <a:t>Pollution (Air, Chemical Pollution)</a:t>
            </a:r>
          </a:p>
          <a:p>
            <a:endParaRPr lang="en-US" sz="2400" b="1" dirty="0" smtClean="0">
              <a:solidFill>
                <a:schemeClr val="bg1">
                  <a:lumMod val="95000"/>
                  <a:lumOff val="5000"/>
                </a:schemeClr>
              </a:solidFill>
            </a:endParaRPr>
          </a:p>
          <a:p>
            <a:r>
              <a:rPr lang="en-US" sz="2400" b="1" dirty="0" smtClean="0">
                <a:solidFill>
                  <a:schemeClr val="bg1">
                    <a:lumMod val="95000"/>
                    <a:lumOff val="5000"/>
                  </a:schemeClr>
                </a:solidFill>
              </a:rPr>
              <a:t>Acid Rain</a:t>
            </a:r>
          </a:p>
          <a:p>
            <a:endParaRPr lang="en-US" sz="2400" b="1" dirty="0" smtClean="0">
              <a:solidFill>
                <a:schemeClr val="bg1">
                  <a:lumMod val="95000"/>
                  <a:lumOff val="5000"/>
                </a:schemeClr>
              </a:solidFill>
            </a:endParaRPr>
          </a:p>
          <a:p>
            <a:r>
              <a:rPr lang="en-US" sz="2400" b="1" dirty="0" smtClean="0">
                <a:solidFill>
                  <a:schemeClr val="bg1">
                    <a:lumMod val="95000"/>
                    <a:lumOff val="5000"/>
                  </a:schemeClr>
                </a:solidFill>
              </a:rPr>
              <a:t>Solid waste and Plastics</a:t>
            </a:r>
          </a:p>
          <a:p>
            <a:pPr lvl="1">
              <a:lnSpc>
                <a:spcPct val="90000"/>
              </a:lnSpc>
            </a:pPr>
            <a:r>
              <a:rPr lang="en-US" dirty="0" smtClean="0">
                <a:solidFill>
                  <a:schemeClr val="bg1">
                    <a:lumMod val="95000"/>
                    <a:lumOff val="5000"/>
                  </a:schemeClr>
                </a:solidFill>
              </a:rPr>
              <a:t>Plastics and other non-biodegradable items are quickly piling up</a:t>
            </a:r>
          </a:p>
          <a:p>
            <a:pPr lvl="1"/>
            <a:r>
              <a:rPr lang="en-US" dirty="0" smtClean="0">
                <a:solidFill>
                  <a:schemeClr val="bg1">
                    <a:lumMod val="95000"/>
                    <a:lumOff val="5000"/>
                  </a:schemeClr>
                </a:solidFill>
              </a:rPr>
              <a:t>One of the real perils: plastic is photodegradable: breaking down into smaller and smaller pieces, but never disappearing</a:t>
            </a:r>
          </a:p>
          <a:p>
            <a:pPr lvl="1"/>
            <a:r>
              <a:rPr lang="en-US" dirty="0" smtClean="0">
                <a:solidFill>
                  <a:schemeClr val="bg1">
                    <a:lumMod val="95000"/>
                    <a:lumOff val="5000"/>
                  </a:schemeClr>
                </a:solidFill>
              </a:rPr>
              <a:t>Can result in ingestion at lower </a:t>
            </a:r>
            <a:r>
              <a:rPr lang="en-US" dirty="0" err="1" smtClean="0">
                <a:solidFill>
                  <a:schemeClr val="bg1">
                    <a:lumMod val="95000"/>
                    <a:lumOff val="5000"/>
                  </a:schemeClr>
                </a:solidFill>
              </a:rPr>
              <a:t>trophic</a:t>
            </a:r>
            <a:r>
              <a:rPr lang="en-US" dirty="0" smtClean="0">
                <a:solidFill>
                  <a:schemeClr val="bg1">
                    <a:lumMod val="95000"/>
                    <a:lumOff val="5000"/>
                  </a:schemeClr>
                </a:solidFill>
              </a:rPr>
              <a:t> levels and subsequent bioaccumulation </a:t>
            </a:r>
          </a:p>
          <a:p>
            <a:endParaRPr lang="en-US" sz="2400" dirty="0" smtClean="0">
              <a:solidFill>
                <a:schemeClr val="bg1">
                  <a:lumMod val="95000"/>
                  <a:lumOff val="5000"/>
                </a:schemeClr>
              </a:solidFill>
            </a:endParaRPr>
          </a:p>
          <a:p>
            <a:r>
              <a:rPr lang="en-US" sz="2400" b="1" dirty="0" err="1" smtClean="0">
                <a:solidFill>
                  <a:schemeClr val="bg1">
                    <a:lumMod val="95000"/>
                    <a:lumOff val="5000"/>
                  </a:schemeClr>
                </a:solidFill>
              </a:rPr>
              <a:t>Eutrophication</a:t>
            </a:r>
            <a:r>
              <a:rPr lang="en-US" sz="2400" dirty="0" smtClean="0">
                <a:solidFill>
                  <a:schemeClr val="bg1">
                    <a:lumMod val="95000"/>
                    <a:lumOff val="5000"/>
                  </a:schemeClr>
                </a:solidFill>
              </a:rPr>
              <a:t> </a:t>
            </a:r>
          </a:p>
          <a:p>
            <a:endParaRPr lang="en-US" dirty="0" smtClean="0">
              <a:solidFill>
                <a:schemeClr val="bg1">
                  <a:lumMod val="95000"/>
                  <a:lumOff val="5000"/>
                </a:schemeClr>
              </a:solidFill>
            </a:endParaRPr>
          </a:p>
          <a:p>
            <a:pPr lvl="1">
              <a:lnSpc>
                <a:spcPct val="90000"/>
              </a:lnSpc>
            </a:pPr>
            <a:endParaRPr lang="en-US" dirty="0" smtClean="0">
              <a:solidFill>
                <a:schemeClr val="bg1">
                  <a:lumMod val="95000"/>
                  <a:lumOff val="5000"/>
                </a:schemeClr>
              </a:solidFill>
            </a:endParaRPr>
          </a:p>
        </p:txBody>
      </p:sp>
      <p:sp>
        <p:nvSpPr>
          <p:cNvPr id="3" name="Title 2"/>
          <p:cNvSpPr>
            <a:spLocks noGrp="1"/>
          </p:cNvSpPr>
          <p:nvPr>
            <p:ph type="title"/>
          </p:nvPr>
        </p:nvSpPr>
        <p:spPr/>
        <p:txBody>
          <a:bodyPr>
            <a:normAutofit fontScale="90000"/>
          </a:bodyPr>
          <a:lstStyle/>
          <a:p>
            <a:r>
              <a:rPr lang="en-US" b="1" dirty="0" smtClean="0">
                <a:solidFill>
                  <a:schemeClr val="bg1">
                    <a:lumMod val="95000"/>
                    <a:lumOff val="5000"/>
                  </a:schemeClr>
                </a:solidFill>
              </a:rPr>
              <a:t>Other causes of habit degradation: </a:t>
            </a:r>
            <a:br>
              <a:rPr lang="en-US" b="1" dirty="0" smtClean="0">
                <a:solidFill>
                  <a:schemeClr val="bg1">
                    <a:lumMod val="95000"/>
                    <a:lumOff val="5000"/>
                  </a:schemeClr>
                </a:solidFill>
              </a:rPr>
            </a:br>
            <a:endParaRPr lang="en-US" b="1" dirty="0">
              <a:solidFill>
                <a:schemeClr val="bg1">
                  <a:lumMod val="95000"/>
                  <a:lumOff val="5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1" name="Picture 5" descr="Plastic Bag Free Week and Sea Week are both highlighting how plastic bags kill marine life, such as turtles"/>
          <p:cNvPicPr>
            <a:picLocks noChangeAspect="1" noChangeArrowheads="1"/>
          </p:cNvPicPr>
          <p:nvPr/>
        </p:nvPicPr>
        <p:blipFill>
          <a:blip r:embed="rId2" cstate="print"/>
          <a:srcRect/>
          <a:stretch>
            <a:fillRect/>
          </a:stretch>
        </p:blipFill>
        <p:spPr bwMode="auto">
          <a:xfrm>
            <a:off x="2057400" y="228600"/>
            <a:ext cx="5029200" cy="3276600"/>
          </a:xfrm>
          <a:prstGeom prst="rect">
            <a:avLst/>
          </a:prstGeom>
          <a:noFill/>
          <a:ln w="19050">
            <a:solidFill>
              <a:schemeClr val="tx1"/>
            </a:solidFill>
          </a:ln>
        </p:spPr>
      </p:pic>
      <p:pic>
        <p:nvPicPr>
          <p:cNvPr id="65543" name="Picture 7" descr="plastic+ocean"/>
          <p:cNvPicPr>
            <a:picLocks noChangeAspect="1" noChangeArrowheads="1"/>
          </p:cNvPicPr>
          <p:nvPr/>
        </p:nvPicPr>
        <p:blipFill>
          <a:blip r:embed="rId3" cstate="print"/>
          <a:srcRect/>
          <a:stretch>
            <a:fillRect/>
          </a:stretch>
        </p:blipFill>
        <p:spPr bwMode="auto">
          <a:xfrm>
            <a:off x="4953000" y="3505199"/>
            <a:ext cx="3765586" cy="2951721"/>
          </a:xfrm>
          <a:prstGeom prst="rect">
            <a:avLst/>
          </a:prstGeom>
          <a:noFill/>
          <a:ln w="19050">
            <a:solidFill>
              <a:schemeClr val="tx1"/>
            </a:solidFill>
          </a:ln>
        </p:spPr>
      </p:pic>
      <p:pic>
        <p:nvPicPr>
          <p:cNvPr id="65545" name="Picture 9" descr="seal-Entangled-Cow"/>
          <p:cNvPicPr>
            <a:picLocks noChangeAspect="1" noChangeArrowheads="1"/>
          </p:cNvPicPr>
          <p:nvPr/>
        </p:nvPicPr>
        <p:blipFill>
          <a:blip r:embed="rId4" cstate="print"/>
          <a:srcRect/>
          <a:stretch>
            <a:fillRect/>
          </a:stretch>
        </p:blipFill>
        <p:spPr bwMode="auto">
          <a:xfrm>
            <a:off x="381000" y="3505200"/>
            <a:ext cx="3810000" cy="2971800"/>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4" descr="[IndonesiaGarbage.jpg]"/>
          <p:cNvPicPr>
            <a:picLocks noChangeAspect="1" noChangeArrowheads="1"/>
          </p:cNvPicPr>
          <p:nvPr/>
        </p:nvPicPr>
        <p:blipFill>
          <a:blip r:embed="rId2" cstate="print"/>
          <a:srcRect/>
          <a:stretch>
            <a:fillRect/>
          </a:stretch>
        </p:blipFill>
        <p:spPr bwMode="auto">
          <a:xfrm>
            <a:off x="381000" y="228600"/>
            <a:ext cx="8458200" cy="6172200"/>
          </a:xfrm>
          <a:prstGeom prst="rect">
            <a:avLst/>
          </a:prstGeom>
          <a:noFill/>
          <a:ln w="57150">
            <a:solidFill>
              <a:schemeClr val="tx1"/>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19375" t="34000" r="46250" b="29000"/>
          <a:stretch>
            <a:fillRect/>
          </a:stretch>
        </p:blipFill>
        <p:spPr bwMode="auto">
          <a:xfrm>
            <a:off x="381000" y="304800"/>
            <a:ext cx="8382000" cy="63246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04800" y="228600"/>
            <a:ext cx="8610600" cy="6172200"/>
          </a:xfrm>
          <a:prstGeom prst="rect">
            <a:avLst/>
          </a:prstGeom>
          <a:noFill/>
          <a:ln w="57150">
            <a:solidFill>
              <a:schemeClr val="tx1"/>
            </a:solidFill>
            <a:miter lim="800000"/>
            <a:headEnd/>
            <a:tailEnd/>
          </a:ln>
        </p:spPr>
      </p:pic>
      <p:sp>
        <p:nvSpPr>
          <p:cNvPr id="3" name="Rectangle 2"/>
          <p:cNvSpPr/>
          <p:nvPr/>
        </p:nvSpPr>
        <p:spPr>
          <a:xfrm>
            <a:off x="5091480" y="6488668"/>
            <a:ext cx="3925626" cy="369332"/>
          </a:xfrm>
          <a:prstGeom prst="rect">
            <a:avLst/>
          </a:prstGeom>
          <a:solidFill>
            <a:srgbClr val="002060"/>
          </a:solidFill>
        </p:spPr>
        <p:txBody>
          <a:bodyPr wrap="none">
            <a:spAutoFit/>
          </a:bodyPr>
          <a:lstStyle/>
          <a:p>
            <a:r>
              <a:rPr lang="en-US" dirty="0" err="1" smtClean="0"/>
              <a:t>Guanqiao</a:t>
            </a:r>
            <a:r>
              <a:rPr lang="en-US" dirty="0" smtClean="0"/>
              <a:t> lake in </a:t>
            </a:r>
            <a:r>
              <a:rPr lang="en-US" dirty="0" err="1" smtClean="0"/>
              <a:t>wuhan</a:t>
            </a:r>
            <a:r>
              <a:rPr lang="en-US" dirty="0" smtClean="0"/>
              <a:t> central china</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81000" y="228600"/>
            <a:ext cx="8458200" cy="6096000"/>
          </a:xfrm>
          <a:prstGeom prst="rect">
            <a:avLst/>
          </a:prstGeom>
          <a:noFill/>
          <a:ln w="57150">
            <a:solidFill>
              <a:schemeClr val="tx1"/>
            </a:solidFill>
            <a:miter lim="800000"/>
            <a:headEnd/>
            <a:tailEnd/>
          </a:ln>
        </p:spPr>
      </p:pic>
      <p:sp>
        <p:nvSpPr>
          <p:cNvPr id="3" name="Rectangle 2"/>
          <p:cNvSpPr/>
          <p:nvPr/>
        </p:nvSpPr>
        <p:spPr>
          <a:xfrm>
            <a:off x="2590800" y="6488668"/>
            <a:ext cx="6553200" cy="369332"/>
          </a:xfrm>
          <a:prstGeom prst="rect">
            <a:avLst/>
          </a:prstGeom>
          <a:solidFill>
            <a:srgbClr val="002060"/>
          </a:solidFill>
        </p:spPr>
        <p:txBody>
          <a:bodyPr wrap="square">
            <a:spAutoFit/>
          </a:bodyPr>
          <a:lstStyle/>
          <a:p>
            <a:r>
              <a:rPr lang="en-US" i="1" dirty="0" smtClean="0"/>
              <a:t>Dead fishes in the </a:t>
            </a:r>
            <a:r>
              <a:rPr lang="en-US" i="1" dirty="0" err="1" smtClean="0"/>
              <a:t>Pineios</a:t>
            </a:r>
            <a:r>
              <a:rPr lang="en-US" i="1" dirty="0" smtClean="0"/>
              <a:t> river outside Larissa, central Greece. </a:t>
            </a:r>
            <a:endParaRPr lang="en-US" i="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3810000" y="838200"/>
            <a:ext cx="16764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COASTAL ZONE</a:t>
            </a:r>
            <a:endParaRPr lang="en-US" b="1" dirty="0">
              <a:latin typeface="Calibri" pitchFamily="34" charset="0"/>
            </a:endParaRPr>
          </a:p>
        </p:txBody>
      </p:sp>
      <p:sp>
        <p:nvSpPr>
          <p:cNvPr id="6" name="TextBox 5"/>
          <p:cNvSpPr txBox="1"/>
          <p:nvPr/>
        </p:nvSpPr>
        <p:spPr>
          <a:xfrm>
            <a:off x="2971800" y="1611868"/>
            <a:ext cx="13716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INSHORE</a:t>
            </a:r>
            <a:endParaRPr lang="en-US" b="1" dirty="0">
              <a:latin typeface="Calibri" pitchFamily="34" charset="0"/>
            </a:endParaRPr>
          </a:p>
        </p:txBody>
      </p:sp>
      <p:sp>
        <p:nvSpPr>
          <p:cNvPr id="7" name="TextBox 6"/>
          <p:cNvSpPr txBox="1"/>
          <p:nvPr/>
        </p:nvSpPr>
        <p:spPr>
          <a:xfrm>
            <a:off x="5486400" y="1459468"/>
            <a:ext cx="13716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FORESHORE</a:t>
            </a:r>
            <a:endParaRPr lang="en-US" b="1" dirty="0">
              <a:latin typeface="Calibri" pitchFamily="34" charset="0"/>
            </a:endParaRPr>
          </a:p>
        </p:txBody>
      </p:sp>
      <p:sp>
        <p:nvSpPr>
          <p:cNvPr id="8" name="TextBox 7"/>
          <p:cNvSpPr txBox="1"/>
          <p:nvPr/>
        </p:nvSpPr>
        <p:spPr>
          <a:xfrm>
            <a:off x="7086600" y="1600200"/>
            <a:ext cx="1371600" cy="369332"/>
          </a:xfrm>
          <a:prstGeom prst="rect">
            <a:avLst/>
          </a:prstGeom>
          <a:solidFill>
            <a:schemeClr val="accent5">
              <a:lumMod val="60000"/>
              <a:lumOff val="40000"/>
            </a:schemeClr>
          </a:solidFill>
        </p:spPr>
        <p:txBody>
          <a:bodyPr wrap="square" rtlCol="0">
            <a:spAutoFit/>
          </a:bodyPr>
          <a:lstStyle/>
          <a:p>
            <a:pPr algn="ctr"/>
            <a:r>
              <a:rPr lang="en-US" b="1" dirty="0" smtClean="0">
                <a:latin typeface="Calibri" pitchFamily="34" charset="0"/>
              </a:rPr>
              <a:t>BACKSHORE</a:t>
            </a:r>
            <a:endParaRPr lang="en-US" b="1" dirty="0">
              <a:latin typeface="Calibri" pitchFamily="34" charset="0"/>
            </a:endParaRPr>
          </a:p>
        </p:txBody>
      </p:sp>
      <p:sp>
        <p:nvSpPr>
          <p:cNvPr id="9" name="TextBox 8"/>
          <p:cNvSpPr txBox="1"/>
          <p:nvPr/>
        </p:nvSpPr>
        <p:spPr>
          <a:xfrm>
            <a:off x="1371600" y="3456801"/>
            <a:ext cx="2590800" cy="276999"/>
          </a:xfrm>
          <a:prstGeom prst="rect">
            <a:avLst/>
          </a:prstGeom>
          <a:solidFill>
            <a:schemeClr val="accent5">
              <a:lumMod val="60000"/>
              <a:lumOff val="40000"/>
            </a:schemeClr>
          </a:solidFill>
        </p:spPr>
        <p:txBody>
          <a:bodyPr wrap="square" rtlCol="0">
            <a:spAutoFit/>
          </a:bodyPr>
          <a:lstStyle/>
          <a:p>
            <a:pPr algn="ctr"/>
            <a:r>
              <a:rPr lang="en-US" sz="1200" b="1" dirty="0" smtClean="0">
                <a:latin typeface="Calibri" pitchFamily="34" charset="0"/>
              </a:rPr>
              <a:t>MEAN HIGH WATER OF SPRING TIDES</a:t>
            </a:r>
            <a:endParaRPr lang="en-US" sz="1200" b="1" dirty="0">
              <a:latin typeface="Calibri" pitchFamily="34" charset="0"/>
            </a:endParaRPr>
          </a:p>
        </p:txBody>
      </p:sp>
      <p:sp>
        <p:nvSpPr>
          <p:cNvPr id="10" name="TextBox 9"/>
          <p:cNvSpPr txBox="1"/>
          <p:nvPr/>
        </p:nvSpPr>
        <p:spPr>
          <a:xfrm>
            <a:off x="1371600" y="3810000"/>
            <a:ext cx="2590800" cy="276999"/>
          </a:xfrm>
          <a:prstGeom prst="rect">
            <a:avLst/>
          </a:prstGeom>
          <a:solidFill>
            <a:schemeClr val="accent5">
              <a:lumMod val="60000"/>
              <a:lumOff val="40000"/>
            </a:schemeClr>
          </a:solidFill>
        </p:spPr>
        <p:txBody>
          <a:bodyPr wrap="square" rtlCol="0">
            <a:spAutoFit/>
          </a:bodyPr>
          <a:lstStyle/>
          <a:p>
            <a:pPr algn="ctr"/>
            <a:r>
              <a:rPr lang="en-US" sz="1200" b="1" dirty="0" smtClean="0">
                <a:latin typeface="Calibri" pitchFamily="34" charset="0"/>
              </a:rPr>
              <a:t>MEAN LOW WATER OF SPRING TIDES</a:t>
            </a:r>
            <a:endParaRPr lang="en-US" sz="1200" b="1" dirty="0">
              <a:latin typeface="Calibri" pitchFamily="34" charset="0"/>
            </a:endParaRPr>
          </a:p>
        </p:txBody>
      </p:sp>
      <p:sp>
        <p:nvSpPr>
          <p:cNvPr id="11" name="TextBox 10"/>
          <p:cNvSpPr txBox="1"/>
          <p:nvPr/>
        </p:nvSpPr>
        <p:spPr>
          <a:xfrm>
            <a:off x="2895600" y="4724400"/>
            <a:ext cx="1295400" cy="584775"/>
          </a:xfrm>
          <a:prstGeom prst="rect">
            <a:avLst/>
          </a:prstGeom>
          <a:solidFill>
            <a:schemeClr val="accent5">
              <a:lumMod val="60000"/>
              <a:lumOff val="40000"/>
            </a:schemeClr>
          </a:solidFill>
        </p:spPr>
        <p:txBody>
          <a:bodyPr wrap="square" rtlCol="0">
            <a:spAutoFit/>
          </a:bodyPr>
          <a:lstStyle/>
          <a:p>
            <a:pPr algn="ctr"/>
            <a:r>
              <a:rPr lang="en-US" sz="1600" b="1" dirty="0" smtClean="0">
                <a:latin typeface="Calibri" pitchFamily="34" charset="0"/>
              </a:rPr>
              <a:t>LONGSHORE BARS</a:t>
            </a:r>
            <a:endParaRPr lang="en-US" sz="1600" b="1" dirty="0">
              <a:latin typeface="Calibri" pitchFamily="34" charset="0"/>
            </a:endParaRPr>
          </a:p>
        </p:txBody>
      </p:sp>
      <p:sp>
        <p:nvSpPr>
          <p:cNvPr id="12" name="TextBox 11"/>
          <p:cNvSpPr txBox="1"/>
          <p:nvPr/>
        </p:nvSpPr>
        <p:spPr>
          <a:xfrm>
            <a:off x="7543800" y="3200401"/>
            <a:ext cx="685800" cy="276999"/>
          </a:xfrm>
          <a:prstGeom prst="rect">
            <a:avLst/>
          </a:prstGeom>
          <a:solidFill>
            <a:schemeClr val="accent5">
              <a:lumMod val="60000"/>
              <a:lumOff val="40000"/>
            </a:schemeClr>
          </a:solidFill>
        </p:spPr>
        <p:txBody>
          <a:bodyPr wrap="square" rtlCol="0">
            <a:spAutoFit/>
          </a:bodyPr>
          <a:lstStyle/>
          <a:p>
            <a:pPr algn="ctr"/>
            <a:r>
              <a:rPr lang="en-US" sz="1200" b="1" dirty="0" smtClean="0">
                <a:latin typeface="Calibri" pitchFamily="34" charset="0"/>
              </a:rPr>
              <a:t>DUNES</a:t>
            </a:r>
            <a:endParaRPr lang="en-US" sz="1200" b="1" dirty="0">
              <a:latin typeface="Calibri" pitchFamily="34" charset="0"/>
            </a:endParaRPr>
          </a:p>
        </p:txBody>
      </p:sp>
      <p:sp>
        <p:nvSpPr>
          <p:cNvPr id="13" name="TextBox 12"/>
          <p:cNvSpPr txBox="1"/>
          <p:nvPr/>
        </p:nvSpPr>
        <p:spPr>
          <a:xfrm>
            <a:off x="7391400" y="3761601"/>
            <a:ext cx="685800" cy="276999"/>
          </a:xfrm>
          <a:prstGeom prst="rect">
            <a:avLst/>
          </a:prstGeom>
          <a:solidFill>
            <a:schemeClr val="accent5">
              <a:lumMod val="60000"/>
              <a:lumOff val="40000"/>
            </a:schemeClr>
          </a:solidFill>
        </p:spPr>
        <p:txBody>
          <a:bodyPr wrap="square" rtlCol="0">
            <a:spAutoFit/>
          </a:bodyPr>
          <a:lstStyle/>
          <a:p>
            <a:pPr algn="ctr"/>
            <a:r>
              <a:rPr lang="en-US" sz="1200" b="1" dirty="0" smtClean="0">
                <a:latin typeface="Calibri" pitchFamily="34" charset="0"/>
              </a:rPr>
              <a:t>BERTHS</a:t>
            </a:r>
            <a:endParaRPr lang="en-US" sz="1200" b="1" dirty="0">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04800" y="152400"/>
            <a:ext cx="8458200" cy="5867400"/>
          </a:xfrm>
          <a:prstGeom prst="rect">
            <a:avLst/>
          </a:prstGeom>
          <a:noFill/>
          <a:ln w="57150">
            <a:solidFill>
              <a:schemeClr val="tx1"/>
            </a:solidFill>
            <a:miter lim="800000"/>
            <a:headEnd/>
            <a:tailEnd/>
          </a:ln>
        </p:spPr>
      </p:pic>
      <p:sp>
        <p:nvSpPr>
          <p:cNvPr id="3" name="Rectangle 2"/>
          <p:cNvSpPr/>
          <p:nvPr/>
        </p:nvSpPr>
        <p:spPr>
          <a:xfrm>
            <a:off x="0" y="6211669"/>
            <a:ext cx="9144000" cy="646331"/>
          </a:xfrm>
          <a:prstGeom prst="rect">
            <a:avLst/>
          </a:prstGeom>
          <a:solidFill>
            <a:srgbClr val="002060"/>
          </a:solidFill>
        </p:spPr>
        <p:txBody>
          <a:bodyPr wrap="square">
            <a:spAutoFit/>
          </a:bodyPr>
          <a:lstStyle/>
          <a:p>
            <a:r>
              <a:rPr lang="en-US" i="1" dirty="0" smtClean="0"/>
              <a:t>A man collecting dead fish in </a:t>
            </a:r>
            <a:r>
              <a:rPr lang="en-US" i="1" dirty="0" err="1" smtClean="0"/>
              <a:t>Guanqiao</a:t>
            </a:r>
            <a:r>
              <a:rPr lang="en-US" i="1" dirty="0" smtClean="0"/>
              <a:t> Lake in Wuhan in central China's Hubei province, which died due to the polluted lake water and the sizzling weather in the city. </a:t>
            </a:r>
            <a:endParaRPr lang="en-US" i="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381000" y="304800"/>
            <a:ext cx="8382000" cy="6048375"/>
          </a:xfrm>
          <a:prstGeom prst="rect">
            <a:avLst/>
          </a:prstGeom>
          <a:noFill/>
          <a:ln w="57150">
            <a:solidFill>
              <a:schemeClr val="tx1"/>
            </a:solidFill>
            <a:miter lim="800000"/>
            <a:headEnd/>
            <a:tailEnd/>
          </a:ln>
        </p:spPr>
      </p:pic>
      <p:sp>
        <p:nvSpPr>
          <p:cNvPr id="3" name="Rectangle 2"/>
          <p:cNvSpPr/>
          <p:nvPr/>
        </p:nvSpPr>
        <p:spPr>
          <a:xfrm>
            <a:off x="228600" y="6477000"/>
            <a:ext cx="8915400" cy="369332"/>
          </a:xfrm>
          <a:prstGeom prst="rect">
            <a:avLst/>
          </a:prstGeom>
          <a:solidFill>
            <a:srgbClr val="002060"/>
          </a:solidFill>
        </p:spPr>
        <p:txBody>
          <a:bodyPr wrap="square">
            <a:spAutoFit/>
          </a:bodyPr>
          <a:lstStyle/>
          <a:p>
            <a:r>
              <a:rPr lang="en-US" i="1" dirty="0" smtClean="0"/>
              <a:t>Chinese Peoples Liberation Army (PLA) soldiers remove algae from a beach .</a:t>
            </a:r>
            <a:endParaRPr lang="en-US" i="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381000" y="304800"/>
            <a:ext cx="8305800" cy="6096000"/>
          </a:xfrm>
          <a:prstGeom prst="rect">
            <a:avLst/>
          </a:prstGeom>
          <a:noFill/>
          <a:ln w="57150">
            <a:solidFill>
              <a:schemeClr val="tx1"/>
            </a:solidFill>
            <a:miter lim="800000"/>
            <a:headEnd/>
            <a:tailEnd/>
          </a:ln>
        </p:spPr>
      </p:pic>
      <p:sp>
        <p:nvSpPr>
          <p:cNvPr id="3" name="Rectangle 2"/>
          <p:cNvSpPr/>
          <p:nvPr/>
        </p:nvSpPr>
        <p:spPr>
          <a:xfrm>
            <a:off x="1447800" y="6488668"/>
            <a:ext cx="7696200" cy="369332"/>
          </a:xfrm>
          <a:prstGeom prst="rect">
            <a:avLst/>
          </a:prstGeom>
          <a:solidFill>
            <a:srgbClr val="002060"/>
          </a:solidFill>
        </p:spPr>
        <p:txBody>
          <a:bodyPr wrap="square">
            <a:spAutoFit/>
          </a:bodyPr>
          <a:lstStyle/>
          <a:p>
            <a:r>
              <a:rPr lang="en-US" i="1" dirty="0" smtClean="0"/>
              <a:t>A polluted creek covered with trash in Manila, Philippines on 01 March 2009. </a:t>
            </a:r>
            <a:endParaRPr lang="en-US" i="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304800" y="304800"/>
            <a:ext cx="8610600" cy="6019800"/>
          </a:xfrm>
          <a:prstGeom prst="rect">
            <a:avLst/>
          </a:prstGeom>
          <a:noFill/>
          <a:ln w="57150">
            <a:solidFill>
              <a:schemeClr val="tx1"/>
            </a:solidFill>
            <a:miter lim="800000"/>
            <a:headEnd/>
            <a:tailEnd/>
          </a:ln>
        </p:spPr>
      </p:pic>
      <p:sp>
        <p:nvSpPr>
          <p:cNvPr id="3" name="Rectangle 2"/>
          <p:cNvSpPr/>
          <p:nvPr/>
        </p:nvSpPr>
        <p:spPr>
          <a:xfrm>
            <a:off x="1447800" y="6488668"/>
            <a:ext cx="7696200" cy="369332"/>
          </a:xfrm>
          <a:prstGeom prst="rect">
            <a:avLst/>
          </a:prstGeom>
          <a:solidFill>
            <a:srgbClr val="002060"/>
          </a:solidFill>
        </p:spPr>
        <p:txBody>
          <a:bodyPr wrap="square">
            <a:spAutoFit/>
          </a:bodyPr>
          <a:lstStyle/>
          <a:p>
            <a:pPr algn="r"/>
            <a:r>
              <a:rPr lang="en-US" i="1" dirty="0" smtClean="0"/>
              <a:t>A squid after an oil </a:t>
            </a:r>
            <a:r>
              <a:rPr lang="en-US" i="1" dirty="0" err="1" smtClean="0"/>
              <a:t>spilll</a:t>
            </a:r>
            <a:endParaRPr lang="en-US"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381000" y="228600"/>
            <a:ext cx="4191000" cy="6248400"/>
          </a:xfrm>
          <a:prstGeom prst="rect">
            <a:avLst/>
          </a:prstGeom>
          <a:noFill/>
          <a:ln w="57150">
            <a:solidFill>
              <a:schemeClr val="tx1"/>
            </a:solidFill>
            <a:miter lim="800000"/>
            <a:headEnd/>
            <a:tailEnd/>
          </a:ln>
        </p:spPr>
      </p:pic>
      <p:pic>
        <p:nvPicPr>
          <p:cNvPr id="3" name="Picture 2"/>
          <p:cNvPicPr>
            <a:picLocks noChangeAspect="1" noChangeArrowheads="1"/>
          </p:cNvPicPr>
          <p:nvPr/>
        </p:nvPicPr>
        <p:blipFill>
          <a:blip r:embed="rId3" cstate="print"/>
          <a:srcRect b="18293"/>
          <a:stretch>
            <a:fillRect/>
          </a:stretch>
        </p:blipFill>
        <p:spPr bwMode="auto">
          <a:xfrm>
            <a:off x="4648200" y="228600"/>
            <a:ext cx="4191000" cy="6248400"/>
          </a:xfrm>
          <a:prstGeom prst="rect">
            <a:avLst/>
          </a:prstGeom>
          <a:noFill/>
          <a:ln w="57150">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cstate="print"/>
          <a:srcRect/>
          <a:stretch>
            <a:fillRect/>
          </a:stretch>
        </p:blipFill>
        <p:spPr bwMode="auto">
          <a:xfrm>
            <a:off x="457200" y="228600"/>
            <a:ext cx="8229600" cy="6019800"/>
          </a:xfrm>
          <a:prstGeom prst="rect">
            <a:avLst/>
          </a:prstGeom>
          <a:noFill/>
          <a:ln w="57150">
            <a:solidFill>
              <a:schemeClr val="tx1"/>
            </a:solidFill>
            <a:miter lim="800000"/>
            <a:headEnd/>
            <a:tailEnd/>
          </a:ln>
        </p:spPr>
      </p:pic>
      <p:sp>
        <p:nvSpPr>
          <p:cNvPr id="5" name="Rectangle 4"/>
          <p:cNvSpPr/>
          <p:nvPr/>
        </p:nvSpPr>
        <p:spPr>
          <a:xfrm>
            <a:off x="1447800" y="6488668"/>
            <a:ext cx="7696200" cy="369332"/>
          </a:xfrm>
          <a:prstGeom prst="rect">
            <a:avLst/>
          </a:prstGeom>
        </p:spPr>
        <p:txBody>
          <a:bodyPr wrap="square">
            <a:spAutoFit/>
          </a:bodyPr>
          <a:lstStyle/>
          <a:p>
            <a:pPr algn="r"/>
            <a:r>
              <a:rPr lang="en-US" i="1" dirty="0" smtClean="0"/>
              <a:t>Coral damage by dive boat operators</a:t>
            </a:r>
            <a:endParaRPr lang="en-US" i="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381000" y="381000"/>
            <a:ext cx="8382000" cy="5867400"/>
          </a:xfrm>
          <a:prstGeom prst="rect">
            <a:avLst/>
          </a:prstGeom>
          <a:noFill/>
          <a:ln w="57150">
            <a:solidFill>
              <a:schemeClr val="tx1"/>
            </a:solidFill>
            <a:miter lim="800000"/>
            <a:headEnd/>
            <a:tailEnd/>
          </a:ln>
        </p:spPr>
      </p:pic>
      <p:sp>
        <p:nvSpPr>
          <p:cNvPr id="3" name="Rectangle 2"/>
          <p:cNvSpPr/>
          <p:nvPr/>
        </p:nvSpPr>
        <p:spPr>
          <a:xfrm>
            <a:off x="1447800" y="6488668"/>
            <a:ext cx="7696200" cy="369332"/>
          </a:xfrm>
          <a:prstGeom prst="rect">
            <a:avLst/>
          </a:prstGeom>
        </p:spPr>
        <p:txBody>
          <a:bodyPr wrap="square">
            <a:spAutoFit/>
          </a:bodyPr>
          <a:lstStyle/>
          <a:p>
            <a:pPr algn="r"/>
            <a:r>
              <a:rPr lang="en-US" i="1" dirty="0" smtClean="0"/>
              <a:t>Walking on corals by divers</a:t>
            </a:r>
            <a:endParaRPr lang="en-US" i="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400" y="-304800"/>
            <a:ext cx="9144000" cy="1219200"/>
          </a:xfrm>
        </p:spPr>
        <p:txBody>
          <a:bodyPr>
            <a:normAutofit/>
          </a:bodyPr>
          <a:lstStyle/>
          <a:p>
            <a:r>
              <a:rPr lang="en-US" sz="3500" b="1" dirty="0" smtClean="0">
                <a:solidFill>
                  <a:schemeClr val="accent2">
                    <a:lumMod val="75000"/>
                  </a:schemeClr>
                </a:solidFill>
                <a:effectLst>
                  <a:outerShdw blurRad="38100" dist="38100" dir="2700000" algn="tl">
                    <a:srgbClr val="000000">
                      <a:alpha val="43137"/>
                    </a:srgbClr>
                  </a:outerShdw>
                </a:effectLst>
              </a:rPr>
              <a:t>Impacts of Climate Change on Coastal Zones </a:t>
            </a:r>
            <a:endParaRPr lang="en-US" sz="3500" b="1" dirty="0">
              <a:solidFill>
                <a:schemeClr val="accent2">
                  <a:lumMod val="75000"/>
                </a:schemeClr>
              </a:solidFill>
              <a:effectLst>
                <a:outerShdw blurRad="38100" dist="38100" dir="2700000" algn="tl">
                  <a:srgbClr val="000000">
                    <a:alpha val="43137"/>
                  </a:srgbClr>
                </a:outerShdw>
              </a:effectLst>
            </a:endParaRPr>
          </a:p>
        </p:txBody>
      </p:sp>
      <p:sp>
        <p:nvSpPr>
          <p:cNvPr id="6" name="Rectangle 3"/>
          <p:cNvSpPr txBox="1">
            <a:spLocks noChangeArrowheads="1"/>
          </p:cNvSpPr>
          <p:nvPr/>
        </p:nvSpPr>
        <p:spPr>
          <a:xfrm>
            <a:off x="304800" y="1143000"/>
            <a:ext cx="8839200" cy="4572000"/>
          </a:xfrm>
          <a:prstGeom prst="rect">
            <a:avLst/>
          </a:prstGeom>
        </p:spPr>
        <p:txBody>
          <a:bodyPr vert="horz">
            <a:noAutofit/>
          </a:bodyPr>
          <a:lstStyle/>
          <a:p>
            <a:pPr marL="274320" lvl="0" indent="-274320">
              <a:spcBef>
                <a:spcPts val="600"/>
              </a:spcBef>
              <a:buClr>
                <a:schemeClr val="accent2"/>
              </a:buClr>
              <a:buSzPct val="85000"/>
              <a:buFont typeface="Wingdings 2"/>
              <a:buChar char=""/>
            </a:pPr>
            <a:r>
              <a:rPr lang="en-US" sz="2400" dirty="0" smtClean="0">
                <a:solidFill>
                  <a:schemeClr val="bg1">
                    <a:lumMod val="95000"/>
                    <a:lumOff val="5000"/>
                  </a:schemeClr>
                </a:solidFill>
              </a:rPr>
              <a:t>CC according to IPCC is referred to a statistically significant variation in either the mean state of the climate or in its variability, persisting for an extended period typically decades or longer. </a:t>
            </a:r>
          </a:p>
          <a:p>
            <a:pPr marL="274320" lvl="0" indent="-274320">
              <a:spcBef>
                <a:spcPts val="600"/>
              </a:spcBef>
              <a:buClr>
                <a:schemeClr val="accent2"/>
              </a:buClr>
              <a:buSzPct val="85000"/>
              <a:buFont typeface="Wingdings 2"/>
              <a:buChar char=""/>
            </a:pPr>
            <a:endParaRPr lang="en-US" sz="2400" dirty="0" smtClean="0">
              <a:solidFill>
                <a:schemeClr val="bg1">
                  <a:lumMod val="95000"/>
                  <a:lumOff val="5000"/>
                </a:schemeClr>
              </a:solidFill>
            </a:endParaRPr>
          </a:p>
          <a:p>
            <a:pPr marL="274320" lvl="0" indent="-274320">
              <a:spcBef>
                <a:spcPts val="600"/>
              </a:spcBef>
              <a:buClr>
                <a:schemeClr val="accent2"/>
              </a:buClr>
              <a:buSzPct val="85000"/>
              <a:buFont typeface="Wingdings 2"/>
              <a:buChar char=""/>
            </a:pPr>
            <a:r>
              <a:rPr lang="en-US" sz="2400" dirty="0" smtClean="0">
                <a:solidFill>
                  <a:schemeClr val="bg1">
                    <a:lumMod val="95000"/>
                    <a:lumOff val="5000"/>
                  </a:schemeClr>
                </a:solidFill>
              </a:rPr>
              <a:t>CC be due to natural internal processes, external forcing or to persistent anthropogenic changes in the composition of the atmosphere or in land use.</a:t>
            </a:r>
          </a:p>
          <a:p>
            <a:pPr marL="274320" lvl="0" indent="-274320">
              <a:spcBef>
                <a:spcPts val="600"/>
              </a:spcBef>
              <a:buClr>
                <a:schemeClr val="accent2"/>
              </a:buClr>
              <a:buSzPct val="85000"/>
              <a:buFont typeface="Wingdings 2"/>
              <a:buChar char=""/>
            </a:pPr>
            <a:endParaRPr lang="en-US" sz="2400" dirty="0" smtClean="0">
              <a:solidFill>
                <a:schemeClr val="bg1">
                  <a:lumMod val="95000"/>
                  <a:lumOff val="5000"/>
                </a:schemeClr>
              </a:solidFill>
            </a:endParaRPr>
          </a:p>
          <a:p>
            <a:pPr marL="274320" lvl="0" indent="-274320" algn="just">
              <a:spcBef>
                <a:spcPts val="600"/>
              </a:spcBef>
              <a:buClr>
                <a:schemeClr val="accent2"/>
              </a:buClr>
              <a:buSzPct val="85000"/>
              <a:buFont typeface="Wingdings 2"/>
              <a:buChar char=""/>
            </a:pPr>
            <a:r>
              <a:rPr lang="en-US" sz="2400" dirty="0" smtClean="0">
                <a:solidFill>
                  <a:schemeClr val="bg1">
                    <a:lumMod val="95000"/>
                    <a:lumOff val="5000"/>
                  </a:schemeClr>
                </a:solidFill>
              </a:rPr>
              <a:t>CC is defined as a change of climate which is attributed directly or indirectly to human activity that alters the composition of the global atmosphere and which is in addition to natural climate variability observed over comparable time periods. 							(Article 1, UNFCCC)</a:t>
            </a:r>
            <a:endParaRPr kumimoji="0" lang="en-US" sz="2400" b="0" i="0" u="none" strike="noStrike" kern="1200" cap="none" spc="0" normalizeH="0" baseline="0" noProof="0" dirty="0">
              <a:ln>
                <a:noFill/>
              </a:ln>
              <a:solidFill>
                <a:schemeClr val="bg1">
                  <a:lumMod val="95000"/>
                  <a:lumOff val="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26250" t="37000" r="24375" b="19000"/>
          <a:stretch>
            <a:fillRect/>
          </a:stretch>
        </p:blipFill>
        <p:spPr bwMode="auto">
          <a:xfrm>
            <a:off x="304800" y="304800"/>
            <a:ext cx="8534400" cy="6324600"/>
          </a:xfrm>
          <a:prstGeom prst="rect">
            <a:avLst/>
          </a:prstGeom>
          <a:noFill/>
          <a:ln w="57150">
            <a:solidFill>
              <a:srgbClr val="002060"/>
            </a:solid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3048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en-US" sz="2400" b="1" dirty="0" smtClean="0">
                <a:solidFill>
                  <a:schemeClr val="bg1">
                    <a:lumMod val="95000"/>
                    <a:lumOff val="5000"/>
                  </a:schemeClr>
                </a:solidFill>
              </a:rPr>
              <a:t>Effects of Sea Level Rise</a:t>
            </a:r>
          </a:p>
          <a:p>
            <a:pPr marL="731520" lvl="1" indent="-274320">
              <a:lnSpc>
                <a:spcPct val="150000"/>
              </a:lnSpc>
              <a:spcBef>
                <a:spcPts val="600"/>
              </a:spcBef>
              <a:buClr>
                <a:schemeClr val="accent2"/>
              </a:buClr>
              <a:buSzPct val="85000"/>
              <a:buFont typeface="Wingdings 2"/>
              <a:buChar char=""/>
            </a:pPr>
            <a:r>
              <a:rPr kumimoji="0" lang="en-US"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Inundation</a:t>
            </a:r>
          </a:p>
          <a:p>
            <a:pPr marL="731520" lvl="1" indent="-274320">
              <a:lnSpc>
                <a:spcPct val="150000"/>
              </a:lnSpc>
              <a:spcBef>
                <a:spcPts val="600"/>
              </a:spcBef>
              <a:buClr>
                <a:schemeClr val="accent2"/>
              </a:buClr>
              <a:buSzPct val="85000"/>
              <a:buFont typeface="Wingdings 2"/>
              <a:buChar char=""/>
            </a:pPr>
            <a:r>
              <a:rPr lang="en-US" sz="2400" dirty="0" smtClean="0">
                <a:solidFill>
                  <a:schemeClr val="bg1">
                    <a:lumMod val="95000"/>
                    <a:lumOff val="5000"/>
                  </a:schemeClr>
                </a:solidFill>
              </a:rPr>
              <a:t>Flood</a:t>
            </a:r>
          </a:p>
          <a:p>
            <a:pPr marL="731520" lvl="1" indent="-274320">
              <a:lnSpc>
                <a:spcPct val="150000"/>
              </a:lnSpc>
              <a:spcBef>
                <a:spcPts val="600"/>
              </a:spcBef>
              <a:buClr>
                <a:schemeClr val="accent2"/>
              </a:buClr>
              <a:buSzPct val="85000"/>
              <a:buFont typeface="Wingdings 2"/>
              <a:buChar char=""/>
            </a:pPr>
            <a:r>
              <a:rPr kumimoji="0" lang="en-US"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Storm</a:t>
            </a:r>
            <a:r>
              <a:rPr kumimoji="0" lang="en-US" sz="2400" u="none" strike="noStrike" kern="1200" cap="none" spc="0" normalizeH="0" noProof="0" dirty="0" smtClean="0">
                <a:ln>
                  <a:noFill/>
                </a:ln>
                <a:solidFill>
                  <a:schemeClr val="bg1">
                    <a:lumMod val="95000"/>
                    <a:lumOff val="5000"/>
                  </a:schemeClr>
                </a:solidFill>
                <a:effectLst/>
                <a:uLnTx/>
                <a:uFillTx/>
                <a:latin typeface="+mn-lt"/>
                <a:ea typeface="+mn-ea"/>
                <a:cs typeface="+mn-cs"/>
              </a:rPr>
              <a:t> damage</a:t>
            </a:r>
          </a:p>
          <a:p>
            <a:pPr marL="731520" lvl="1" indent="-274320">
              <a:lnSpc>
                <a:spcPct val="150000"/>
              </a:lnSpc>
              <a:spcBef>
                <a:spcPts val="600"/>
              </a:spcBef>
              <a:buClr>
                <a:schemeClr val="accent2"/>
              </a:buClr>
              <a:buSzPct val="85000"/>
              <a:buFont typeface="Wingdings 2"/>
              <a:buChar char=""/>
            </a:pPr>
            <a:r>
              <a:rPr lang="en-US" sz="2400" baseline="0" dirty="0" smtClean="0">
                <a:solidFill>
                  <a:schemeClr val="bg1">
                    <a:lumMod val="95000"/>
                    <a:lumOff val="5000"/>
                  </a:schemeClr>
                </a:solidFill>
              </a:rPr>
              <a:t>Wetland</a:t>
            </a:r>
            <a:r>
              <a:rPr lang="en-US" sz="2400" dirty="0" smtClean="0">
                <a:solidFill>
                  <a:schemeClr val="bg1">
                    <a:lumMod val="95000"/>
                    <a:lumOff val="5000"/>
                  </a:schemeClr>
                </a:solidFill>
              </a:rPr>
              <a:t> loss and change</a:t>
            </a:r>
          </a:p>
          <a:p>
            <a:pPr marL="731520" lvl="1" indent="-274320">
              <a:lnSpc>
                <a:spcPct val="150000"/>
              </a:lnSpc>
              <a:spcBef>
                <a:spcPts val="600"/>
              </a:spcBef>
              <a:buClr>
                <a:schemeClr val="accent2"/>
              </a:buClr>
              <a:buSzPct val="85000"/>
              <a:buFont typeface="Wingdings 2"/>
              <a:buChar char=""/>
            </a:pPr>
            <a:r>
              <a:rPr kumimoji="0" lang="en-US"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Direct</a:t>
            </a:r>
            <a:r>
              <a:rPr lang="en-US" sz="2400" dirty="0" smtClean="0">
                <a:solidFill>
                  <a:schemeClr val="bg1">
                    <a:lumMod val="95000"/>
                    <a:lumOff val="5000"/>
                  </a:schemeClr>
                </a:solidFill>
              </a:rPr>
              <a:t>/indirect change due to erosion</a:t>
            </a:r>
          </a:p>
          <a:p>
            <a:pPr marL="731520" lvl="1" indent="-274320">
              <a:lnSpc>
                <a:spcPct val="150000"/>
              </a:lnSpc>
              <a:spcBef>
                <a:spcPts val="600"/>
              </a:spcBef>
              <a:buClr>
                <a:schemeClr val="accent2"/>
              </a:buClr>
              <a:buSzPct val="85000"/>
              <a:buFont typeface="Wingdings 2"/>
              <a:buChar char=""/>
            </a:pPr>
            <a:r>
              <a:rPr kumimoji="0" lang="en-US" sz="240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Saltwater</a:t>
            </a:r>
            <a:r>
              <a:rPr kumimoji="0" lang="en-US" sz="2400" u="none" strike="noStrike" kern="1200" cap="none" spc="0" normalizeH="0" noProof="0" dirty="0" smtClean="0">
                <a:ln>
                  <a:noFill/>
                </a:ln>
                <a:solidFill>
                  <a:schemeClr val="bg1">
                    <a:lumMod val="95000"/>
                    <a:lumOff val="5000"/>
                  </a:schemeClr>
                </a:solidFill>
                <a:effectLst/>
                <a:uLnTx/>
                <a:uFillTx/>
                <a:latin typeface="+mn-lt"/>
                <a:ea typeface="+mn-ea"/>
                <a:cs typeface="+mn-cs"/>
              </a:rPr>
              <a:t> intrusion</a:t>
            </a:r>
          </a:p>
          <a:p>
            <a:pPr marL="731520" lvl="1" indent="-274320">
              <a:lnSpc>
                <a:spcPct val="150000"/>
              </a:lnSpc>
              <a:spcBef>
                <a:spcPts val="600"/>
              </a:spcBef>
              <a:buClr>
                <a:schemeClr val="accent2"/>
              </a:buClr>
              <a:buSzPct val="85000"/>
              <a:buFont typeface="Wingdings 2"/>
              <a:buChar char=""/>
            </a:pPr>
            <a:r>
              <a:rPr lang="en-US" sz="2400" baseline="0" dirty="0" smtClean="0">
                <a:solidFill>
                  <a:schemeClr val="bg1">
                    <a:lumMod val="95000"/>
                    <a:lumOff val="5000"/>
                  </a:schemeClr>
                </a:solidFill>
              </a:rPr>
              <a:t>Rising</a:t>
            </a:r>
            <a:r>
              <a:rPr lang="en-US" sz="2400" dirty="0" smtClean="0">
                <a:solidFill>
                  <a:schemeClr val="bg1">
                    <a:lumMod val="95000"/>
                    <a:lumOff val="5000"/>
                  </a:schemeClr>
                </a:solidFill>
              </a:rPr>
              <a:t> water tables/impeded drainage</a:t>
            </a:r>
          </a:p>
          <a:p>
            <a:pPr marL="731520" lvl="1" indent="-274320">
              <a:lnSpc>
                <a:spcPct val="150000"/>
              </a:lnSpc>
              <a:spcBef>
                <a:spcPts val="600"/>
              </a:spcBef>
              <a:buClr>
                <a:schemeClr val="accent2"/>
              </a:buClr>
              <a:buSzPct val="85000"/>
              <a:buFont typeface="Wingdings 2"/>
              <a:buChar char=""/>
            </a:pPr>
            <a:r>
              <a:rPr lang="en-US" sz="2400" dirty="0" smtClean="0">
                <a:solidFill>
                  <a:schemeClr val="bg1">
                    <a:lumMod val="95000"/>
                    <a:lumOff val="5000"/>
                  </a:schemeClr>
                </a:solidFill>
              </a:rPr>
              <a:t>Displacement of existing coastal plant and animal communities inland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98080" cy="1143000"/>
          </a:xfrm>
        </p:spPr>
        <p:txBody>
          <a:bodyPr>
            <a:normAutofit/>
          </a:bodyPr>
          <a:lstStyle/>
          <a:p>
            <a:r>
              <a:rPr lang="en-US" b="1" dirty="0" smtClean="0">
                <a:solidFill>
                  <a:schemeClr val="accent2">
                    <a:lumMod val="75000"/>
                  </a:schemeClr>
                </a:solidFill>
                <a:effectLst>
                  <a:outerShdw blurRad="38100" dist="38100" dir="2700000" algn="tl">
                    <a:srgbClr val="000000">
                      <a:alpha val="43137"/>
                    </a:srgbClr>
                  </a:outerShdw>
                </a:effectLst>
              </a:rPr>
              <a:t>Importance of Coastal Zones</a:t>
            </a:r>
            <a:endParaRPr lang="en-US"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81000" y="1447800"/>
            <a:ext cx="8153400" cy="4800600"/>
          </a:xfrm>
        </p:spPr>
        <p:txBody>
          <a:bodyPr>
            <a:normAutofit fontScale="92500" lnSpcReduction="20000"/>
          </a:bodyPr>
          <a:lstStyle/>
          <a:p>
            <a:pPr marL="465138" indent="-382588" algn="just"/>
            <a:r>
              <a:rPr lang="en-US" dirty="0" smtClean="0">
                <a:solidFill>
                  <a:schemeClr val="bg1">
                    <a:lumMod val="95000"/>
                    <a:lumOff val="5000"/>
                  </a:schemeClr>
                </a:solidFill>
              </a:rPr>
              <a:t>Before, there was a concentration of activities owing to accessibility, abundance of natural resources &amp; coastal plains</a:t>
            </a:r>
          </a:p>
          <a:p>
            <a:pPr marL="465138" indent="-382588" algn="just"/>
            <a:endParaRPr lang="en-US" dirty="0" smtClean="0">
              <a:solidFill>
                <a:schemeClr val="bg1">
                  <a:lumMod val="95000"/>
                  <a:lumOff val="5000"/>
                </a:schemeClr>
              </a:solidFill>
            </a:endParaRPr>
          </a:p>
          <a:p>
            <a:pPr marL="465138" indent="-382588" algn="just"/>
            <a:r>
              <a:rPr lang="en-US" dirty="0" smtClean="0">
                <a:solidFill>
                  <a:schemeClr val="bg1">
                    <a:lumMod val="95000"/>
                    <a:lumOff val="5000"/>
                  </a:schemeClr>
                </a:solidFill>
              </a:rPr>
              <a:t>Main sectors of activities: agriculture </a:t>
            </a:r>
            <a:r>
              <a:rPr lang="en-GB" dirty="0" smtClean="0">
                <a:solidFill>
                  <a:schemeClr val="bg1">
                    <a:lumMod val="95000"/>
                    <a:lumOff val="5000"/>
                  </a:schemeClr>
                </a:solidFill>
              </a:rPr>
              <a:t>and forestry, mining, industry, recreation and tourism, energy production, fisheries, urbanization &amp; transport </a:t>
            </a:r>
            <a:r>
              <a:rPr lang="en-US" dirty="0" smtClean="0">
                <a:solidFill>
                  <a:schemeClr val="bg1">
                    <a:lumMod val="95000"/>
                    <a:lumOff val="5000"/>
                  </a:schemeClr>
                </a:solidFill>
              </a:rPr>
              <a:t>infrastructures</a:t>
            </a:r>
          </a:p>
          <a:p>
            <a:pPr marL="465138" indent="-382588" algn="just"/>
            <a:endParaRPr lang="en-US" dirty="0" smtClean="0">
              <a:solidFill>
                <a:schemeClr val="bg1">
                  <a:lumMod val="95000"/>
                  <a:lumOff val="5000"/>
                </a:schemeClr>
              </a:solidFill>
            </a:endParaRPr>
          </a:p>
          <a:p>
            <a:pPr marL="465138" indent="-382588" algn="just"/>
            <a:r>
              <a:rPr lang="en-US" dirty="0" smtClean="0">
                <a:solidFill>
                  <a:schemeClr val="bg1">
                    <a:lumMod val="95000"/>
                    <a:lumOff val="5000"/>
                  </a:schemeClr>
                </a:solidFill>
              </a:rPr>
              <a:t>More recent activities: tourism &amp; leisure</a:t>
            </a:r>
          </a:p>
          <a:p>
            <a:pPr marL="465138" indent="-382588" algn="just"/>
            <a:endParaRPr lang="en-US" dirty="0" smtClean="0">
              <a:solidFill>
                <a:schemeClr val="bg1">
                  <a:lumMod val="95000"/>
                  <a:lumOff val="5000"/>
                </a:schemeClr>
              </a:solidFill>
            </a:endParaRPr>
          </a:p>
          <a:p>
            <a:pPr marL="465138" indent="-382588" algn="just"/>
            <a:r>
              <a:rPr lang="en-US" dirty="0" smtClean="0">
                <a:solidFill>
                  <a:schemeClr val="bg1">
                    <a:lumMod val="95000"/>
                    <a:lumOff val="5000"/>
                  </a:schemeClr>
                </a:solidFill>
              </a:rPr>
              <a:t>Hence, huge transformation of coastal areas</a:t>
            </a:r>
          </a:p>
          <a:p>
            <a:pPr marL="465138" indent="-382588" algn="just"/>
            <a:endParaRPr lang="en-US" dirty="0" smtClean="0">
              <a:solidFill>
                <a:schemeClr val="bg1">
                  <a:lumMod val="95000"/>
                  <a:lumOff val="5000"/>
                </a:schemeClr>
              </a:solidFill>
            </a:endParaRPr>
          </a:p>
          <a:p>
            <a:pPr marL="465138" indent="-382588" algn="just"/>
            <a:r>
              <a:rPr lang="en-US" dirty="0" smtClean="0">
                <a:solidFill>
                  <a:schemeClr val="bg1">
                    <a:lumMod val="95000"/>
                    <a:lumOff val="5000"/>
                  </a:schemeClr>
                </a:solidFill>
              </a:rPr>
              <a:t>Most complex, diverse and valuable spaces on Earth</a:t>
            </a:r>
            <a:endParaRPr lang="en-US"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048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en-US" sz="2800" b="1" dirty="0" smtClean="0">
                <a:solidFill>
                  <a:schemeClr val="bg1">
                    <a:lumMod val="95000"/>
                    <a:lumOff val="5000"/>
                  </a:schemeClr>
                </a:solidFill>
                <a:effectLst>
                  <a:outerShdw blurRad="38100" dist="38100" dir="2700000" algn="tl">
                    <a:srgbClr val="000000">
                      <a:alpha val="43137"/>
                    </a:srgbClr>
                  </a:outerShdw>
                </a:effectLst>
                <a:latin typeface="+mj-lt"/>
              </a:rPr>
              <a:t>Increase in Sea Surface Temperature</a:t>
            </a:r>
          </a:p>
          <a:p>
            <a:pPr marL="731520" lvl="1" indent="-274320">
              <a:spcBef>
                <a:spcPts val="600"/>
              </a:spcBef>
              <a:buClr>
                <a:schemeClr val="accent2"/>
              </a:buClr>
              <a:buSzPct val="85000"/>
              <a:buFont typeface="Wingdings 2"/>
              <a:buChar char=""/>
            </a:pPr>
            <a:r>
              <a:rPr lang="en-GB" sz="2400" dirty="0" smtClean="0">
                <a:solidFill>
                  <a:schemeClr val="bg1">
                    <a:lumMod val="95000"/>
                    <a:lumOff val="5000"/>
                  </a:schemeClr>
                </a:solidFill>
                <a:cs typeface="Arial" charset="0"/>
              </a:rPr>
              <a:t>Global</a:t>
            </a:r>
            <a:r>
              <a:rPr lang="en-GB" sz="2400" b="1" dirty="0" smtClean="0">
                <a:solidFill>
                  <a:schemeClr val="bg1">
                    <a:lumMod val="95000"/>
                    <a:lumOff val="5000"/>
                  </a:schemeClr>
                </a:solidFill>
                <a:cs typeface="Arial" charset="0"/>
              </a:rPr>
              <a:t> </a:t>
            </a:r>
            <a:r>
              <a:rPr lang="en-GB" sz="2400" dirty="0" smtClean="0">
                <a:solidFill>
                  <a:schemeClr val="bg1">
                    <a:lumMod val="95000"/>
                    <a:lumOff val="5000"/>
                  </a:schemeClr>
                </a:solidFill>
                <a:cs typeface="Arial" charset="0"/>
              </a:rPr>
              <a:t>temperature: + 0.7 </a:t>
            </a:r>
            <a:r>
              <a:rPr lang="en-GB" sz="2400" dirty="0" smtClean="0">
                <a:solidFill>
                  <a:schemeClr val="bg1">
                    <a:lumMod val="95000"/>
                    <a:lumOff val="5000"/>
                  </a:schemeClr>
                </a:solidFill>
                <a:cs typeface="Arial" charset="0"/>
                <a:sym typeface="Symbol" pitchFamily="18" charset="2"/>
              </a:rPr>
              <a:t></a:t>
            </a:r>
            <a:r>
              <a:rPr lang="en-GB" sz="2400" dirty="0" smtClean="0">
                <a:solidFill>
                  <a:schemeClr val="bg1">
                    <a:lumMod val="95000"/>
                    <a:lumOff val="5000"/>
                  </a:schemeClr>
                </a:solidFill>
                <a:cs typeface="Arial" charset="0"/>
              </a:rPr>
              <a:t>0.2 °C over past 100 years</a:t>
            </a:r>
            <a:r>
              <a:rPr lang="en-US" sz="2400" dirty="0" smtClean="0">
                <a:solidFill>
                  <a:schemeClr val="bg1">
                    <a:lumMod val="95000"/>
                    <a:lumOff val="5000"/>
                  </a:schemeClr>
                </a:solidFill>
                <a:cs typeface="Arial" charset="0"/>
              </a:rPr>
              <a:t>. Projected </a:t>
            </a:r>
            <a:r>
              <a:rPr lang="en-GB" sz="2400" dirty="0" smtClean="0">
                <a:solidFill>
                  <a:schemeClr val="bg1">
                    <a:lumMod val="95000"/>
                    <a:lumOff val="5000"/>
                  </a:schemeClr>
                </a:solidFill>
                <a:cs typeface="Arial" charset="0"/>
              </a:rPr>
              <a:t>(1990–2100): + 1.4–5.8 °C</a:t>
            </a:r>
          </a:p>
          <a:p>
            <a:pPr marL="731520" lvl="1" indent="-274320">
              <a:spcBef>
                <a:spcPts val="600"/>
              </a:spcBef>
              <a:buClr>
                <a:schemeClr val="accent2"/>
              </a:buClr>
              <a:buSzPct val="85000"/>
              <a:buFont typeface="Wingdings 2"/>
              <a:buChar char=""/>
            </a:pPr>
            <a:endParaRPr lang="en-GB" sz="2400" dirty="0" smtClean="0">
              <a:solidFill>
                <a:schemeClr val="bg1">
                  <a:lumMod val="95000"/>
                  <a:lumOff val="5000"/>
                </a:schemeClr>
              </a:solidFill>
              <a:cs typeface="Arial" charset="0"/>
            </a:endParaRPr>
          </a:p>
        </p:txBody>
      </p:sp>
      <p:pic>
        <p:nvPicPr>
          <p:cNvPr id="6" name="Picture 6" descr="pngEEA14055I"/>
          <p:cNvPicPr>
            <a:picLocks noChangeAspect="1" noChangeArrowheads="1"/>
          </p:cNvPicPr>
          <p:nvPr/>
        </p:nvPicPr>
        <p:blipFill>
          <a:blip r:embed="rId2" cstate="print"/>
          <a:srcRect/>
          <a:stretch>
            <a:fillRect/>
          </a:stretch>
        </p:blipFill>
        <p:spPr bwMode="auto">
          <a:xfrm>
            <a:off x="381000" y="1676400"/>
            <a:ext cx="8382000" cy="4800600"/>
          </a:xfrm>
          <a:prstGeom prst="rect">
            <a:avLst/>
          </a:prstGeom>
          <a:noFill/>
          <a:ln w="9525">
            <a:noFill/>
            <a:miter lim="800000"/>
            <a:headEnd/>
            <a:tailEnd/>
          </a:ln>
        </p:spPr>
      </p:pic>
      <p:sp>
        <p:nvSpPr>
          <p:cNvPr id="7" name="Rectangle 7"/>
          <p:cNvSpPr>
            <a:spLocks noChangeArrowheads="1"/>
          </p:cNvSpPr>
          <p:nvPr/>
        </p:nvSpPr>
        <p:spPr bwMode="auto">
          <a:xfrm>
            <a:off x="6471858" y="6550223"/>
            <a:ext cx="2672142" cy="307777"/>
          </a:xfrm>
          <a:prstGeom prst="rect">
            <a:avLst/>
          </a:prstGeom>
          <a:solidFill>
            <a:srgbClr val="002060"/>
          </a:solidFill>
          <a:ln w="9525">
            <a:noFill/>
            <a:miter lim="800000"/>
            <a:headEnd/>
            <a:tailEnd/>
          </a:ln>
        </p:spPr>
        <p:txBody>
          <a:bodyPr wrap="none">
            <a:spAutoFit/>
          </a:bodyPr>
          <a:lstStyle/>
          <a:p>
            <a:pPr algn="l"/>
            <a:r>
              <a:rPr lang="en-GB" sz="1400" i="1" dirty="0">
                <a:solidFill>
                  <a:schemeClr val="tx1">
                    <a:lumMod val="95000"/>
                  </a:schemeClr>
                </a:solidFill>
                <a:effectLst/>
                <a:cs typeface="Times New Roman" pitchFamily="18" charset="0"/>
              </a:rPr>
              <a:t>Data-sources: IPCC, WMO, CRU</a:t>
            </a:r>
            <a:endParaRPr lang="de-DE" sz="1400" i="1" dirty="0">
              <a:solidFill>
                <a:schemeClr val="tx1">
                  <a:lumMod val="95000"/>
                </a:schemeClr>
              </a:solidFill>
              <a:effectLst/>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304800" y="304800"/>
            <a:ext cx="8839200" cy="4572000"/>
          </a:xfrm>
          <a:prstGeom prst="rect">
            <a:avLst/>
          </a:prstGeom>
        </p:spPr>
        <p:txBody>
          <a:bodyPr vert="horz">
            <a:noAutofit/>
          </a:bodyPr>
          <a:lstStyle/>
          <a:p>
            <a:pPr marL="274320" marR="0" lvl="0" indent="-274320" algn="l" defTabSz="914400" rtl="0" eaLnBrk="1" fontAlgn="auto" latinLnBrk="0" hangingPunct="1">
              <a:lnSpc>
                <a:spcPct val="100000"/>
              </a:lnSpc>
              <a:spcBef>
                <a:spcPts val="600"/>
              </a:spcBef>
              <a:spcAft>
                <a:spcPts val="0"/>
              </a:spcAft>
              <a:buClr>
                <a:schemeClr val="accent2"/>
              </a:buClr>
              <a:buSzPct val="85000"/>
              <a:buFont typeface="Wingdings 2"/>
              <a:buChar char=""/>
              <a:tabLst/>
              <a:defRPr/>
            </a:pPr>
            <a:r>
              <a:rPr lang="en-US" sz="2400" b="1" dirty="0" smtClean="0">
                <a:solidFill>
                  <a:schemeClr val="bg1">
                    <a:lumMod val="95000"/>
                    <a:lumOff val="5000"/>
                  </a:schemeClr>
                </a:solidFill>
              </a:rPr>
              <a:t>Effects of Increase in Sea Surface Temperature</a:t>
            </a:r>
          </a:p>
          <a:p>
            <a:pPr marL="731520" lvl="1" indent="-274320">
              <a:lnSpc>
                <a:spcPct val="150000"/>
              </a:lnSpc>
              <a:spcBef>
                <a:spcPts val="600"/>
              </a:spcBef>
              <a:buClr>
                <a:schemeClr val="accent2"/>
              </a:buClr>
              <a:buSzPct val="85000"/>
              <a:buFont typeface="Wingdings 2"/>
              <a:buChar char=""/>
            </a:pPr>
            <a:r>
              <a:rPr kumimoji="0" lang="en-US" sz="2400" i="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Coral </a:t>
            </a:r>
            <a:r>
              <a:rPr lang="en-US" sz="2400" dirty="0" smtClean="0">
                <a:solidFill>
                  <a:schemeClr val="bg1">
                    <a:lumMod val="95000"/>
                    <a:lumOff val="5000"/>
                  </a:schemeClr>
                </a:solidFill>
              </a:rPr>
              <a:t>bleaching</a:t>
            </a:r>
          </a:p>
          <a:p>
            <a:pPr marL="731520" lvl="1" indent="-274320">
              <a:lnSpc>
                <a:spcPct val="150000"/>
              </a:lnSpc>
              <a:spcBef>
                <a:spcPts val="600"/>
              </a:spcBef>
              <a:buClr>
                <a:schemeClr val="accent2"/>
              </a:buClr>
              <a:buSzPct val="85000"/>
              <a:buFont typeface="Wingdings 2"/>
              <a:buChar char=""/>
            </a:pPr>
            <a:r>
              <a:rPr kumimoji="0" lang="en-US" sz="2400" i="0" u="none" strike="noStrike" kern="1200" cap="none" spc="0" normalizeH="0" baseline="0" noProof="0" dirty="0" smtClean="0">
                <a:ln>
                  <a:noFill/>
                </a:ln>
                <a:solidFill>
                  <a:schemeClr val="bg1">
                    <a:lumMod val="95000"/>
                    <a:lumOff val="5000"/>
                  </a:schemeClr>
                </a:solidFill>
                <a:effectLst/>
                <a:uLnTx/>
                <a:uFillTx/>
                <a:latin typeface="+mn-lt"/>
                <a:ea typeface="+mn-ea"/>
                <a:cs typeface="+mn-cs"/>
              </a:rPr>
              <a:t>Changes</a:t>
            </a:r>
            <a:r>
              <a:rPr kumimoji="0" lang="en-US" sz="2400" i="0" u="none" strike="noStrike" kern="1200" cap="none" spc="0" normalizeH="0" noProof="0" dirty="0" smtClean="0">
                <a:ln>
                  <a:noFill/>
                </a:ln>
                <a:solidFill>
                  <a:schemeClr val="bg1">
                    <a:lumMod val="95000"/>
                    <a:lumOff val="5000"/>
                  </a:schemeClr>
                </a:solidFill>
                <a:effectLst/>
                <a:uLnTx/>
                <a:uFillTx/>
                <a:latin typeface="+mn-lt"/>
                <a:ea typeface="+mn-ea"/>
                <a:cs typeface="+mn-cs"/>
              </a:rPr>
              <a:t> in water quality due to algae blooms</a:t>
            </a:r>
          </a:p>
          <a:p>
            <a:pPr marL="731520" lvl="1" indent="-274320">
              <a:lnSpc>
                <a:spcPct val="150000"/>
              </a:lnSpc>
              <a:spcBef>
                <a:spcPts val="600"/>
              </a:spcBef>
              <a:buClr>
                <a:schemeClr val="accent2"/>
              </a:buClr>
              <a:buSzPct val="85000"/>
              <a:buFont typeface="Wingdings 2"/>
              <a:buChar char=""/>
            </a:pPr>
            <a:r>
              <a:rPr lang="en-US" sz="2400" dirty="0" smtClean="0">
                <a:solidFill>
                  <a:schemeClr val="bg1">
                    <a:lumMod val="95000"/>
                    <a:lumOff val="5000"/>
                  </a:schemeClr>
                </a:solidFill>
              </a:rPr>
              <a:t>Decline in sea grass ecosystem</a:t>
            </a:r>
          </a:p>
          <a:p>
            <a:pPr marL="731520" lvl="1" indent="-274320">
              <a:lnSpc>
                <a:spcPct val="150000"/>
              </a:lnSpc>
              <a:spcBef>
                <a:spcPts val="600"/>
              </a:spcBef>
              <a:buClr>
                <a:schemeClr val="accent2"/>
              </a:buClr>
              <a:buSzPct val="85000"/>
              <a:buFont typeface="Wingdings 2"/>
              <a:buChar char=""/>
            </a:pPr>
            <a:r>
              <a:rPr lang="en-US" sz="2400" dirty="0" smtClean="0">
                <a:solidFill>
                  <a:schemeClr val="bg1">
                    <a:lumMod val="95000"/>
                    <a:lumOff val="5000"/>
                  </a:schemeClr>
                </a:solidFill>
              </a:rPr>
              <a:t>Reduced in upwelling and resupply of nutrients in the upper layers the ocean thus impacting marine life</a:t>
            </a:r>
          </a:p>
          <a:p>
            <a:pPr marL="731520" lvl="1" indent="-274320">
              <a:lnSpc>
                <a:spcPct val="150000"/>
              </a:lnSpc>
              <a:spcBef>
                <a:spcPts val="600"/>
              </a:spcBef>
              <a:buClr>
                <a:schemeClr val="accent2"/>
              </a:buClr>
              <a:buSzPct val="85000"/>
              <a:buFont typeface="Wingdings 2"/>
              <a:buChar char=""/>
            </a:pPr>
            <a:r>
              <a:rPr lang="en-US" sz="2400" dirty="0" smtClean="0">
                <a:solidFill>
                  <a:schemeClr val="bg1">
                    <a:lumMod val="95000"/>
                    <a:lumOff val="5000"/>
                  </a:schemeClr>
                </a:solidFill>
                <a:cs typeface="Times New Roman" pitchFamily="18" charset="0"/>
              </a:rPr>
              <a:t>Future increase in storm frequency and intensity</a:t>
            </a:r>
            <a:endParaRPr lang="en-GB" sz="2400" dirty="0" smtClean="0">
              <a:solidFill>
                <a:schemeClr val="bg1">
                  <a:lumMod val="95000"/>
                  <a:lumOff val="5000"/>
                </a:schemeClr>
              </a:solidFill>
              <a:cs typeface="Times New Roman" pitchFamily="18" charset="0"/>
            </a:endParaRPr>
          </a:p>
          <a:p>
            <a:pPr marL="731520" lvl="1" indent="-274320">
              <a:lnSpc>
                <a:spcPct val="150000"/>
              </a:lnSpc>
              <a:spcBef>
                <a:spcPts val="600"/>
              </a:spcBef>
              <a:buClr>
                <a:schemeClr val="accent2"/>
              </a:buClr>
              <a:buSzPct val="85000"/>
              <a:buFont typeface="Wingdings 2"/>
              <a:buChar char=""/>
            </a:pPr>
            <a:endParaRPr lang="en-US" sz="2400" dirty="0" smtClean="0">
              <a:solidFill>
                <a:schemeClr val="bg1">
                  <a:lumMod val="95000"/>
                  <a:lumOff val="5000"/>
                </a:schemeClr>
              </a:solidFill>
            </a:endParaRPr>
          </a:p>
          <a:p>
            <a:pPr marL="731520" lvl="1" indent="-274320">
              <a:lnSpc>
                <a:spcPct val="150000"/>
              </a:lnSpc>
              <a:spcBef>
                <a:spcPts val="600"/>
              </a:spcBef>
              <a:buClr>
                <a:schemeClr val="accent2"/>
              </a:buClr>
              <a:buSzPct val="85000"/>
              <a:buFont typeface="Wingdings 2"/>
              <a:buChar char=""/>
            </a:pPr>
            <a:endParaRPr lang="en-US" sz="2400" dirty="0" smtClean="0">
              <a:solidFill>
                <a:schemeClr val="bg1">
                  <a:lumMod val="95000"/>
                  <a:lumOff val="5000"/>
                </a:schemeClr>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18125" t="19000" r="19375" b="10000"/>
          <a:stretch>
            <a:fillRect/>
          </a:stretch>
        </p:blipFill>
        <p:spPr bwMode="auto">
          <a:xfrm>
            <a:off x="304800" y="304800"/>
            <a:ext cx="4191000" cy="46482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26250" t="31000" r="28125" b="14000"/>
          <a:stretch>
            <a:fillRect/>
          </a:stretch>
        </p:blipFill>
        <p:spPr bwMode="auto">
          <a:xfrm>
            <a:off x="4648200" y="1600200"/>
            <a:ext cx="4191000" cy="4648200"/>
          </a:xfrm>
          <a:prstGeom prst="rect">
            <a:avLst/>
          </a:prstGeom>
          <a:noFill/>
          <a:ln w="9525">
            <a:noFill/>
            <a:miter lim="800000"/>
            <a:headEnd/>
            <a:tailEnd/>
          </a:ln>
        </p:spPr>
      </p:pic>
      <p:sp>
        <p:nvSpPr>
          <p:cNvPr id="4" name="Rectangle 7"/>
          <p:cNvSpPr>
            <a:spLocks noChangeArrowheads="1"/>
          </p:cNvSpPr>
          <p:nvPr/>
        </p:nvSpPr>
        <p:spPr bwMode="auto">
          <a:xfrm>
            <a:off x="6019800" y="6324600"/>
            <a:ext cx="2603341" cy="400110"/>
          </a:xfrm>
          <a:prstGeom prst="rect">
            <a:avLst/>
          </a:prstGeom>
          <a:solidFill>
            <a:srgbClr val="002060"/>
          </a:solidFill>
          <a:ln w="9525">
            <a:noFill/>
            <a:miter lim="800000"/>
            <a:headEnd/>
            <a:tailEnd/>
          </a:ln>
        </p:spPr>
        <p:txBody>
          <a:bodyPr wrap="none">
            <a:spAutoFit/>
          </a:bodyPr>
          <a:lstStyle/>
          <a:p>
            <a:r>
              <a:rPr lang="en-GB" sz="2000" i="1" dirty="0" smtClean="0">
                <a:solidFill>
                  <a:schemeClr val="tx1">
                    <a:lumMod val="95000"/>
                  </a:schemeClr>
                </a:solidFill>
                <a:cs typeface="Times New Roman" pitchFamily="18" charset="0"/>
              </a:rPr>
              <a:t>Full Bleaching of coral</a:t>
            </a:r>
            <a:endParaRPr lang="de-DE" sz="2000" i="1" dirty="0">
              <a:solidFill>
                <a:schemeClr val="tx1">
                  <a:lumMod val="95000"/>
                </a:schemeClr>
              </a:solidFill>
              <a:cs typeface="Times New Roman" pitchFamily="18" charset="0"/>
            </a:endParaRPr>
          </a:p>
        </p:txBody>
      </p:sp>
      <p:sp>
        <p:nvSpPr>
          <p:cNvPr id="5" name="Rectangle 7"/>
          <p:cNvSpPr>
            <a:spLocks noChangeArrowheads="1"/>
          </p:cNvSpPr>
          <p:nvPr/>
        </p:nvSpPr>
        <p:spPr bwMode="auto">
          <a:xfrm>
            <a:off x="304800" y="5029200"/>
            <a:ext cx="2926507" cy="400110"/>
          </a:xfrm>
          <a:prstGeom prst="rect">
            <a:avLst/>
          </a:prstGeom>
          <a:solidFill>
            <a:srgbClr val="002060"/>
          </a:solidFill>
          <a:ln w="9525">
            <a:noFill/>
            <a:miter lim="800000"/>
            <a:headEnd/>
            <a:tailEnd/>
          </a:ln>
        </p:spPr>
        <p:txBody>
          <a:bodyPr wrap="none">
            <a:spAutoFit/>
          </a:bodyPr>
          <a:lstStyle/>
          <a:p>
            <a:pPr algn="l"/>
            <a:r>
              <a:rPr lang="en-GB" sz="2000" i="1" dirty="0" smtClean="0">
                <a:solidFill>
                  <a:schemeClr val="tx1">
                    <a:lumMod val="95000"/>
                  </a:schemeClr>
                </a:solidFill>
                <a:effectLst/>
                <a:cs typeface="Times New Roman" pitchFamily="18" charset="0"/>
              </a:rPr>
              <a:t>Partial </a:t>
            </a:r>
            <a:r>
              <a:rPr lang="en-GB" sz="2000" i="1" dirty="0" smtClean="0">
                <a:solidFill>
                  <a:schemeClr val="tx1">
                    <a:lumMod val="95000"/>
                  </a:schemeClr>
                </a:solidFill>
                <a:cs typeface="Times New Roman" pitchFamily="18" charset="0"/>
              </a:rPr>
              <a:t>Bleaching of coral</a:t>
            </a:r>
            <a:endParaRPr lang="de-DE" sz="2000" i="1" dirty="0">
              <a:solidFill>
                <a:schemeClr val="tx1">
                  <a:lumMod val="95000"/>
                </a:schemeClr>
              </a:solidFill>
              <a:effectLst/>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889879"/>
            <a:ext cx="8458200" cy="3139321"/>
          </a:xfrm>
          <a:prstGeom prst="rect">
            <a:avLst/>
          </a:prstGeom>
        </p:spPr>
        <p:txBody>
          <a:bodyPr wrap="square">
            <a:spAutoFit/>
          </a:bodyPr>
          <a:lstStyle/>
          <a:p>
            <a:pPr algn="ctr"/>
            <a:r>
              <a:rPr lang="en-US" sz="6600" b="1" spc="300" dirty="0" smtClean="0">
                <a:solidFill>
                  <a:schemeClr val="accent2">
                    <a:lumMod val="75000"/>
                  </a:schemeClr>
                </a:solidFill>
                <a:effectLst>
                  <a:outerShdw blurRad="38100" dist="38100" dir="2700000" algn="tl">
                    <a:srgbClr val="000000">
                      <a:alpha val="43137"/>
                    </a:srgbClr>
                  </a:outerShdw>
                </a:effectLst>
                <a:latin typeface="Lucida Handwriting" pitchFamily="66" charset="0"/>
              </a:rPr>
              <a:t>THANK YOU</a:t>
            </a:r>
          </a:p>
          <a:p>
            <a:pPr algn="ctr"/>
            <a:r>
              <a:rPr lang="en-US" sz="6600" b="1" spc="300" dirty="0" smtClean="0">
                <a:solidFill>
                  <a:schemeClr val="accent2">
                    <a:lumMod val="75000"/>
                  </a:schemeClr>
                </a:solidFill>
                <a:effectLst>
                  <a:outerShdw blurRad="38100" dist="38100" dir="2700000" algn="tl">
                    <a:srgbClr val="000000">
                      <a:alpha val="43137"/>
                    </a:srgbClr>
                  </a:outerShdw>
                </a:effectLst>
                <a:latin typeface="Lucida Handwriting" pitchFamily="66" charset="0"/>
              </a:rPr>
              <a:t>FOR YOUR ATTENTION!</a:t>
            </a:r>
            <a:endParaRPr lang="en-US" sz="66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90600" y="5715000"/>
            <a:ext cx="8153400" cy="1143000"/>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600" b="1" i="0" u="none" strike="noStrike" kern="1200" cap="none" spc="300" normalizeH="0" baseline="0" noProof="0" smtClean="0">
                <a:ln w="3200">
                  <a:solidFill>
                    <a:schemeClr val="bg2">
                      <a:shade val="75000"/>
                      <a:alpha val="25000"/>
                    </a:schemeClr>
                  </a:solidFill>
                  <a:prstDash val="solid"/>
                  <a:round/>
                </a:ln>
                <a:solidFill>
                  <a:schemeClr val="accent2">
                    <a:lumMod val="75000"/>
                  </a:schemeClr>
                </a:solidFill>
                <a:effectLst>
                  <a:outerShdw blurRad="38100" dist="38100" dir="2700000" algn="tl">
                    <a:srgbClr val="000000">
                      <a:alpha val="43137"/>
                    </a:srgbClr>
                  </a:outerShdw>
                </a:effectLst>
                <a:uLnTx/>
                <a:uFillTx/>
                <a:latin typeface="Lucida Handwriting" pitchFamily="66" charset="0"/>
                <a:ea typeface="+mj-ea"/>
                <a:cs typeface="+mj-cs"/>
              </a:rPr>
              <a:t>QUESTIONS?</a:t>
            </a:r>
            <a:endParaRPr kumimoji="0" lang="en-US" sz="6600" b="1" i="0" u="none" strike="noStrike" kern="1200" cap="none" spc="300" normalizeH="0" baseline="0" noProof="0" dirty="0">
              <a:ln w="3200">
                <a:solidFill>
                  <a:schemeClr val="bg2">
                    <a:shade val="75000"/>
                    <a:alpha val="25000"/>
                  </a:schemeClr>
                </a:solidFill>
                <a:prstDash val="solid"/>
                <a:round/>
              </a:ln>
              <a:solidFill>
                <a:schemeClr val="accent2">
                  <a:lumMod val="75000"/>
                </a:schemeClr>
              </a:solidFill>
              <a:effectLst>
                <a:outerShdw blurRad="38100" dist="38100" dir="2700000" algn="tl">
                  <a:srgbClr val="000000">
                    <a:alpha val="43137"/>
                  </a:srgbClr>
                </a:outerShdw>
              </a:effectLst>
              <a:uLnTx/>
              <a:uFillTx/>
              <a:latin typeface="Lucida Handwriting" pitchFamily="66" charset="0"/>
              <a:ea typeface="+mj-ea"/>
              <a:cs typeface="+mj-cs"/>
            </a:endParaRPr>
          </a:p>
        </p:txBody>
      </p:sp>
      <p:pic>
        <p:nvPicPr>
          <p:cNvPr id="3" name="Picture 1" descr="C:\Documents and Settings\Yashna\Local Settings\Temporary Internet Files\Content.IE5\FH9FOA98\MC900441930[1].wmf"/>
          <p:cNvPicPr>
            <a:picLocks noChangeAspect="1" noChangeArrowheads="1"/>
          </p:cNvPicPr>
          <p:nvPr/>
        </p:nvPicPr>
        <p:blipFill>
          <a:blip r:embed="rId2" cstate="print"/>
          <a:srcRect/>
          <a:stretch>
            <a:fillRect/>
          </a:stretch>
        </p:blipFill>
        <p:spPr bwMode="auto">
          <a:xfrm>
            <a:off x="2819400" y="1219200"/>
            <a:ext cx="3505200" cy="2819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1143000"/>
          </a:xfrm>
        </p:spPr>
        <p:txBody>
          <a:bodyPr>
            <a:noAutofit/>
          </a:bodyPr>
          <a:lstStyle/>
          <a:p>
            <a:r>
              <a:rPr lang="en-US" sz="3400" b="1" dirty="0" smtClean="0">
                <a:solidFill>
                  <a:schemeClr val="accent2">
                    <a:lumMod val="75000"/>
                  </a:schemeClr>
                </a:solidFill>
                <a:effectLst>
                  <a:outerShdw blurRad="38100" dist="38100" dir="2700000" algn="tl">
                    <a:srgbClr val="000000">
                      <a:alpha val="43137"/>
                    </a:srgbClr>
                  </a:outerShdw>
                </a:effectLst>
              </a:rPr>
              <a:t>Environmental Value of Coastal Zones </a:t>
            </a:r>
            <a:endParaRPr lang="en-US" sz="3400"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066800"/>
            <a:ext cx="8153400" cy="4800600"/>
          </a:xfrm>
        </p:spPr>
        <p:txBody>
          <a:bodyPr>
            <a:normAutofit/>
          </a:bodyPr>
          <a:lstStyle/>
          <a:p>
            <a:pPr>
              <a:lnSpc>
                <a:spcPct val="110000"/>
              </a:lnSpc>
            </a:pPr>
            <a:r>
              <a:rPr lang="en-US" sz="2500" dirty="0" smtClean="0">
                <a:solidFill>
                  <a:schemeClr val="bg1">
                    <a:lumMod val="95000"/>
                    <a:lumOff val="5000"/>
                  </a:schemeClr>
                </a:solidFill>
              </a:rPr>
              <a:t>Provision number of environmental goods and services</a:t>
            </a:r>
          </a:p>
          <a:p>
            <a:pPr>
              <a:lnSpc>
                <a:spcPct val="110000"/>
              </a:lnSpc>
              <a:buNone/>
            </a:pPr>
            <a:endParaRPr lang="en-US" sz="2500" dirty="0" smtClean="0">
              <a:solidFill>
                <a:schemeClr val="bg1">
                  <a:lumMod val="95000"/>
                  <a:lumOff val="5000"/>
                </a:schemeClr>
              </a:solidFill>
            </a:endParaRPr>
          </a:p>
          <a:p>
            <a:pPr>
              <a:lnSpc>
                <a:spcPct val="110000"/>
              </a:lnSpc>
            </a:pPr>
            <a:r>
              <a:rPr lang="en-US" sz="2500" dirty="0" smtClean="0">
                <a:solidFill>
                  <a:schemeClr val="bg1">
                    <a:lumMod val="95000"/>
                    <a:lumOff val="5000"/>
                  </a:schemeClr>
                </a:solidFill>
              </a:rPr>
              <a:t>Ecological importance widely accepted as a more utilitarian or a more ‘environmentalist’ approach</a:t>
            </a:r>
          </a:p>
          <a:p>
            <a:pPr>
              <a:lnSpc>
                <a:spcPct val="110000"/>
              </a:lnSpc>
              <a:buNone/>
            </a:pPr>
            <a:endParaRPr lang="en-US" sz="2500" dirty="0" smtClean="0">
              <a:solidFill>
                <a:schemeClr val="bg1">
                  <a:lumMod val="95000"/>
                  <a:lumOff val="5000"/>
                </a:schemeClr>
              </a:solidFill>
            </a:endParaRPr>
          </a:p>
          <a:p>
            <a:pPr>
              <a:lnSpc>
                <a:spcPct val="110000"/>
              </a:lnSpc>
            </a:pPr>
            <a:r>
              <a:rPr lang="en-US" sz="2500" dirty="0" smtClean="0">
                <a:solidFill>
                  <a:schemeClr val="bg1">
                    <a:lumMod val="95000"/>
                    <a:lumOff val="5000"/>
                  </a:schemeClr>
                </a:solidFill>
              </a:rPr>
              <a:t>dynamic nature which consists of matter, energy and living organisms between land and sea, under the influence of primary driving forces such as: weather and climate, sea level rise and tides</a:t>
            </a:r>
          </a:p>
          <a:p>
            <a:pPr>
              <a:lnSpc>
                <a:spcPct val="110000"/>
              </a:lnSpc>
            </a:pPr>
            <a:endParaRPr lang="en-US" sz="25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52400"/>
            <a:ext cx="8915400" cy="4800600"/>
          </a:xfrm>
        </p:spPr>
        <p:txBody>
          <a:bodyPr>
            <a:noAutofit/>
          </a:bodyPr>
          <a:lstStyle/>
          <a:p>
            <a:r>
              <a:rPr lang="en-US" sz="2300" dirty="0" smtClean="0">
                <a:solidFill>
                  <a:schemeClr val="bg1">
                    <a:lumMod val="95000"/>
                    <a:lumOff val="5000"/>
                  </a:schemeClr>
                </a:solidFill>
              </a:rPr>
              <a:t>comprise of unique ecosystems and support a rich biodiversity</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Support numerous migratory and non-migratory waterfowl and shorebirds</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Physical features of the coastal ecosystems(belts of mangrove) can mitigate the effect of:</a:t>
            </a:r>
          </a:p>
          <a:p>
            <a:pPr lvl="2">
              <a:buFontTx/>
              <a:buChar char="-"/>
            </a:pPr>
            <a:r>
              <a:rPr lang="en-US" sz="2300" dirty="0" smtClean="0">
                <a:solidFill>
                  <a:schemeClr val="bg1">
                    <a:lumMod val="95000"/>
                    <a:lumOff val="5000"/>
                  </a:schemeClr>
                </a:solidFill>
              </a:rPr>
              <a:t>Natural disasters such as storm-tide surges or floods</a:t>
            </a:r>
          </a:p>
          <a:p>
            <a:pPr lvl="2">
              <a:buFontTx/>
              <a:buChar char="-"/>
            </a:pPr>
            <a:r>
              <a:rPr lang="en-US" sz="2300" dirty="0" smtClean="0">
                <a:solidFill>
                  <a:schemeClr val="bg1">
                    <a:lumMod val="95000"/>
                    <a:lumOff val="5000"/>
                  </a:schemeClr>
                </a:solidFill>
              </a:rPr>
              <a:t>Natural processes such as coastal erosion, land accretion, damage from wave or wind action</a:t>
            </a:r>
          </a:p>
          <a:p>
            <a:pPr>
              <a:buFontTx/>
              <a:buChar char="-"/>
            </a:pPr>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location at the sea-land interface makes them valuable from the recreational and aesthetic point of view</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support tourism activities and provide attractive sites for residential areas and industrial development.</a:t>
            </a:r>
          </a:p>
          <a:p>
            <a:endParaRPr lang="en-US" sz="2300" dirty="0" smtClean="0">
              <a:solidFill>
                <a:schemeClr val="bg1">
                  <a:lumMod val="95000"/>
                  <a:lumOff val="5000"/>
                </a:schemeClr>
              </a:solidFill>
            </a:endParaRPr>
          </a:p>
          <a:p>
            <a:endParaRPr lang="en-US" sz="2300"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10600" cy="1143000"/>
          </a:xfrm>
        </p:spPr>
        <p:txBody>
          <a:bodyPr>
            <a:noAutofit/>
          </a:bodyPr>
          <a:lstStyle/>
          <a:p>
            <a:r>
              <a:rPr lang="en-US" b="1" dirty="0" smtClean="0">
                <a:solidFill>
                  <a:schemeClr val="accent2">
                    <a:lumMod val="75000"/>
                  </a:schemeClr>
                </a:solidFill>
                <a:effectLst>
                  <a:outerShdw blurRad="38100" dist="38100" dir="2700000" algn="tl">
                    <a:srgbClr val="000000">
                      <a:alpha val="43137"/>
                    </a:srgbClr>
                  </a:outerShdw>
                </a:effectLst>
              </a:rPr>
              <a:t>Economical Value of Coastal Zones </a:t>
            </a:r>
            <a:endParaRPr lang="en-US" b="1"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295400"/>
            <a:ext cx="8153400" cy="4800600"/>
          </a:xfrm>
        </p:spPr>
        <p:txBody>
          <a:bodyPr>
            <a:noAutofit/>
          </a:bodyPr>
          <a:lstStyle/>
          <a:p>
            <a:r>
              <a:rPr lang="en-US" sz="2000" dirty="0" smtClean="0">
                <a:solidFill>
                  <a:schemeClr val="bg1">
                    <a:lumMod val="95000"/>
                    <a:lumOff val="5000"/>
                  </a:schemeClr>
                </a:solidFill>
              </a:rPr>
              <a:t>Coasts are areas of convergence of people and human activities</a:t>
            </a:r>
          </a:p>
          <a:p>
            <a:endParaRPr lang="en-US" sz="2000" dirty="0" smtClean="0">
              <a:solidFill>
                <a:schemeClr val="bg1">
                  <a:lumMod val="95000"/>
                  <a:lumOff val="5000"/>
                </a:schemeClr>
              </a:solidFill>
            </a:endParaRPr>
          </a:p>
          <a:p>
            <a:r>
              <a:rPr lang="en-US" sz="2000" dirty="0" smtClean="0">
                <a:solidFill>
                  <a:schemeClr val="bg1">
                    <a:lumMod val="95000"/>
                    <a:lumOff val="5000"/>
                  </a:schemeClr>
                </a:solidFill>
              </a:rPr>
              <a:t> Historically, coastal areas have been a major habitat for humans due to the favourable biophysical and climatic conditions, together with the ease of communication and navigation</a:t>
            </a:r>
          </a:p>
          <a:p>
            <a:pPr>
              <a:buNone/>
            </a:pPr>
            <a:endParaRPr lang="en-US" sz="2000" dirty="0" smtClean="0">
              <a:solidFill>
                <a:schemeClr val="bg1">
                  <a:lumMod val="95000"/>
                  <a:lumOff val="5000"/>
                </a:schemeClr>
              </a:solidFill>
            </a:endParaRPr>
          </a:p>
          <a:p>
            <a:r>
              <a:rPr lang="en-US" sz="2000" dirty="0" smtClean="0">
                <a:solidFill>
                  <a:schemeClr val="bg1">
                    <a:lumMod val="95000"/>
                    <a:lumOff val="5000"/>
                  </a:schemeClr>
                </a:solidFill>
              </a:rPr>
              <a:t>NOWADAYS, although coastal zones occupy </a:t>
            </a:r>
            <a:r>
              <a:rPr lang="en-US" sz="2000" b="1" dirty="0" smtClean="0">
                <a:solidFill>
                  <a:schemeClr val="bg1">
                    <a:lumMod val="95000"/>
                    <a:lumOff val="5000"/>
                  </a:schemeClr>
                </a:solidFill>
              </a:rPr>
              <a:t>less than 15% </a:t>
            </a:r>
            <a:r>
              <a:rPr lang="en-US" sz="2000" dirty="0" smtClean="0">
                <a:solidFill>
                  <a:schemeClr val="bg1">
                    <a:lumMod val="95000"/>
                    <a:lumOff val="5000"/>
                  </a:schemeClr>
                </a:solidFill>
              </a:rPr>
              <a:t>of the Earth’s surface, they  accommodate </a:t>
            </a:r>
            <a:r>
              <a:rPr lang="en-US" sz="2000" b="1" dirty="0" smtClean="0">
                <a:solidFill>
                  <a:schemeClr val="bg1">
                    <a:lumMod val="95000"/>
                    <a:lumOff val="5000"/>
                  </a:schemeClr>
                </a:solidFill>
              </a:rPr>
              <a:t>more than 60% </a:t>
            </a:r>
            <a:r>
              <a:rPr lang="en-US" sz="2000" dirty="0" smtClean="0">
                <a:solidFill>
                  <a:schemeClr val="bg1">
                    <a:lumMod val="95000"/>
                    <a:lumOff val="5000"/>
                  </a:schemeClr>
                </a:solidFill>
              </a:rPr>
              <a:t>of the world’s population</a:t>
            </a:r>
          </a:p>
          <a:p>
            <a:endParaRPr lang="en-US" sz="2000" dirty="0" smtClean="0">
              <a:solidFill>
                <a:schemeClr val="bg1">
                  <a:lumMod val="95000"/>
                  <a:lumOff val="5000"/>
                </a:schemeClr>
              </a:solidFill>
            </a:endParaRPr>
          </a:p>
          <a:p>
            <a:r>
              <a:rPr lang="en-US" sz="2000" dirty="0" smtClean="0">
                <a:solidFill>
                  <a:schemeClr val="bg1">
                    <a:lumMod val="95000"/>
                    <a:lumOff val="5000"/>
                  </a:schemeClr>
                </a:solidFill>
              </a:rPr>
              <a:t>If the trend continues, by 2025 there could be up to 75% of humanity living in coastal areas. (UNCED, 1992) (European Environment Agency, 1999)</a:t>
            </a:r>
          </a:p>
          <a:p>
            <a:pPr>
              <a:lnSpc>
                <a:spcPct val="110000"/>
              </a:lnSpc>
            </a:pPr>
            <a:endParaRPr lang="en-US" sz="2000" dirty="0">
              <a:solidFill>
                <a:schemeClr val="bg1">
                  <a:lumMod val="95000"/>
                  <a:lumOff val="5000"/>
                </a:schemeClr>
              </a:solidFill>
            </a:endParaRPr>
          </a:p>
        </p:txBody>
      </p:sp>
      <p:pic>
        <p:nvPicPr>
          <p:cNvPr id="1026" name="Picture 2" descr="C:\Documents and Settings\Yashna\Local Settings\Temporary Internet Files\Content.IE5\Q9O4NKMG\MC900441314[1].png"/>
          <p:cNvPicPr>
            <a:picLocks noChangeAspect="1" noChangeArrowheads="1"/>
          </p:cNvPicPr>
          <p:nvPr/>
        </p:nvPicPr>
        <p:blipFill>
          <a:blip r:embed="rId2" cstate="print"/>
          <a:srcRect/>
          <a:stretch>
            <a:fillRect/>
          </a:stretch>
        </p:blipFill>
        <p:spPr bwMode="auto">
          <a:xfrm>
            <a:off x="7467600" y="5181600"/>
            <a:ext cx="1295400" cy="1295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382000" cy="4876800"/>
          </a:xfrm>
        </p:spPr>
        <p:txBody>
          <a:bodyPr>
            <a:noAutofit/>
          </a:bodyPr>
          <a:lstStyle/>
          <a:p>
            <a:r>
              <a:rPr lang="en-US" sz="2300" dirty="0" smtClean="0">
                <a:solidFill>
                  <a:schemeClr val="bg1">
                    <a:lumMod val="95000"/>
                    <a:lumOff val="5000"/>
                  </a:schemeClr>
                </a:solidFill>
              </a:rPr>
              <a:t>Construction of harbours - considered as the nuclei for development </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Traditional resources based activities, such as coastal fisheries, aquaculture, agriculture or forestry are now being competed by activities such as shipping, industry or tourism.</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support key economic and subsistence activities</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permit the development of agriculture, fisheries, forestry, mining, oil and gas extraction, marine transport (80% of the world’s cargo is presently shipped across the oceans and along the coasts) or tourism</a:t>
            </a:r>
          </a:p>
          <a:p>
            <a:endParaRPr lang="en-US" sz="2300" dirty="0" smtClean="0">
              <a:solidFill>
                <a:schemeClr val="bg1">
                  <a:lumMod val="95000"/>
                  <a:lumOff val="5000"/>
                </a:schemeClr>
              </a:solidFill>
            </a:endParaRPr>
          </a:p>
          <a:p>
            <a:r>
              <a:rPr lang="en-US" sz="2300" dirty="0" smtClean="0">
                <a:solidFill>
                  <a:schemeClr val="bg1">
                    <a:lumMod val="95000"/>
                    <a:lumOff val="5000"/>
                  </a:schemeClr>
                </a:solidFill>
              </a:rPr>
              <a:t>the world’s most productive agricultural lands are located in river deltas and coastal planes</a:t>
            </a:r>
          </a:p>
          <a:p>
            <a:endParaRPr lang="en-US" sz="2300" dirty="0" smtClean="0">
              <a:solidFill>
                <a:schemeClr val="bg1">
                  <a:lumMod val="95000"/>
                  <a:lumOff val="5000"/>
                </a:schemeClr>
              </a:solidFill>
            </a:endParaRPr>
          </a:p>
        </p:txBody>
      </p:sp>
      <p:pic>
        <p:nvPicPr>
          <p:cNvPr id="4" name="Picture 3" descr="C:\Documents and Settings\Yashna\Local Settings\Temporary Internet Files\Content.IE5\K3P2R1E2\MC900441922[1].wmf"/>
          <p:cNvPicPr>
            <a:picLocks noChangeAspect="1" noChangeArrowheads="1"/>
          </p:cNvPicPr>
          <p:nvPr/>
        </p:nvPicPr>
        <p:blipFill>
          <a:blip r:embed="rId2" cstate="print"/>
          <a:srcRect/>
          <a:stretch>
            <a:fillRect/>
          </a:stretch>
        </p:blipFill>
        <p:spPr bwMode="auto">
          <a:xfrm>
            <a:off x="7315200" y="2438400"/>
            <a:ext cx="1289538" cy="1524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09600" y="0"/>
          <a:ext cx="7620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1743</TotalTime>
  <Words>1451</Words>
  <Application>Microsoft Office PowerPoint</Application>
  <PresentationFormat>On-screen Show (4:3)</PresentationFormat>
  <Paragraphs>202</Paragraphs>
  <Slides>44</Slides>
  <Notes>3</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Paper</vt:lpstr>
      <vt:lpstr>Training Session on Essential Features of an Integrated Coastal Zone Planning  and Management</vt:lpstr>
      <vt:lpstr>COASTAL ZONE</vt:lpstr>
      <vt:lpstr>Slide 3</vt:lpstr>
      <vt:lpstr>Importance of Coastal Zones</vt:lpstr>
      <vt:lpstr>Environmental Value of Coastal Zones </vt:lpstr>
      <vt:lpstr>Slide 6</vt:lpstr>
      <vt:lpstr>Economical Value of Coastal Zones </vt:lpstr>
      <vt:lpstr>Slide 8</vt:lpstr>
      <vt:lpstr>Slide 9</vt:lpstr>
      <vt:lpstr>Slide 10</vt:lpstr>
      <vt:lpstr>Slide 11</vt:lpstr>
      <vt:lpstr>Slide 12</vt:lpstr>
      <vt:lpstr>Slide 13</vt:lpstr>
      <vt:lpstr>Slide 14</vt:lpstr>
      <vt:lpstr>Slide 15</vt:lpstr>
      <vt:lpstr>Slide 16</vt:lpstr>
      <vt:lpstr>Slide 17</vt:lpstr>
      <vt:lpstr>Slide 18</vt:lpstr>
      <vt:lpstr>Habitat Degradation</vt:lpstr>
      <vt:lpstr>Habitat Degradation or Loss?</vt:lpstr>
      <vt:lpstr>Patterns of Habitat Transformation </vt:lpstr>
      <vt:lpstr>Slide 22</vt:lpstr>
      <vt:lpstr>Slide 23</vt:lpstr>
      <vt:lpstr>Other causes of habit degradation:  </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Impacts of Climate Change on Coastal Zones </vt:lpstr>
      <vt:lpstr>Slide 38</vt:lpstr>
      <vt:lpstr>Slide 39</vt:lpstr>
      <vt:lpstr>Slide 40</vt:lpstr>
      <vt:lpstr>Slide 41</vt:lpstr>
      <vt:lpstr>Slide 42</vt:lpstr>
      <vt:lpstr>Slide 43</vt:lpstr>
      <vt:lpstr>Slide 44</vt:lpstr>
    </vt:vector>
  </TitlesOfParts>
  <Company>Yashna 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Session on Essential Features of an Integrated Coastal Zone Planning &amp; Management</dc:title>
  <dc:creator>Yashna</dc:creator>
  <cp:lastModifiedBy>Yashna</cp:lastModifiedBy>
  <cp:revision>26</cp:revision>
  <dcterms:created xsi:type="dcterms:W3CDTF">2011-10-16T15:29:09Z</dcterms:created>
  <dcterms:modified xsi:type="dcterms:W3CDTF">2012-02-02T19:09:52Z</dcterms:modified>
</cp:coreProperties>
</file>