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04" r:id="rId1"/>
  </p:sldMasterIdLst>
  <p:notesMasterIdLst>
    <p:notesMasterId r:id="rId43"/>
  </p:notesMasterIdLst>
  <p:handoutMasterIdLst>
    <p:handoutMasterId r:id="rId44"/>
  </p:handoutMasterIdLst>
  <p:sldIdLst>
    <p:sldId id="472" r:id="rId2"/>
    <p:sldId id="581" r:id="rId3"/>
    <p:sldId id="580" r:id="rId4"/>
    <p:sldId id="558" r:id="rId5"/>
    <p:sldId id="598" r:id="rId6"/>
    <p:sldId id="541" r:id="rId7"/>
    <p:sldId id="534" r:id="rId8"/>
    <p:sldId id="519" r:id="rId9"/>
    <p:sldId id="563" r:id="rId10"/>
    <p:sldId id="584" r:id="rId11"/>
    <p:sldId id="585" r:id="rId12"/>
    <p:sldId id="591" r:id="rId13"/>
    <p:sldId id="554" r:id="rId14"/>
    <p:sldId id="559" r:id="rId15"/>
    <p:sldId id="586" r:id="rId16"/>
    <p:sldId id="592" r:id="rId17"/>
    <p:sldId id="555" r:id="rId18"/>
    <p:sldId id="583" r:id="rId19"/>
    <p:sldId id="587" r:id="rId20"/>
    <p:sldId id="588" r:id="rId21"/>
    <p:sldId id="595" r:id="rId22"/>
    <p:sldId id="579" r:id="rId23"/>
    <p:sldId id="560" r:id="rId24"/>
    <p:sldId id="589" r:id="rId25"/>
    <p:sldId id="593" r:id="rId26"/>
    <p:sldId id="578" r:id="rId27"/>
    <p:sldId id="582" r:id="rId28"/>
    <p:sldId id="590" r:id="rId29"/>
    <p:sldId id="594" r:id="rId30"/>
    <p:sldId id="569" r:id="rId31"/>
    <p:sldId id="596" r:id="rId32"/>
    <p:sldId id="597" r:id="rId33"/>
    <p:sldId id="545" r:id="rId34"/>
    <p:sldId id="570" r:id="rId35"/>
    <p:sldId id="572" r:id="rId36"/>
    <p:sldId id="537" r:id="rId37"/>
    <p:sldId id="540" r:id="rId38"/>
    <p:sldId id="562" r:id="rId39"/>
    <p:sldId id="567" r:id="rId40"/>
    <p:sldId id="568" r:id="rId41"/>
    <p:sldId id="497" r:id="rId42"/>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3300"/>
    <a:srgbClr val="0033CC"/>
    <a:srgbClr val="009900"/>
    <a:srgbClr val="33CCFF"/>
    <a:srgbClr val="99CCFF"/>
    <a:srgbClr val="6699FF"/>
    <a:srgbClr val="66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68" autoAdjust="0"/>
    <p:restoredTop sz="94713" autoAdjust="0"/>
  </p:normalViewPr>
  <p:slideViewPr>
    <p:cSldViewPr>
      <p:cViewPr varScale="1">
        <p:scale>
          <a:sx n="69" d="100"/>
          <a:sy n="69" d="100"/>
        </p:scale>
        <p:origin x="-146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638" y="930"/>
      </p:cViewPr>
      <p:guideLst>
        <p:guide orient="horz" pos="3110"/>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ea typeface="+mn-ea"/>
                <a:cs typeface="+mn-cs"/>
              </a:defRPr>
            </a:lvl1pPr>
          </a:lstStyle>
          <a:p>
            <a:pPr>
              <a:defRPr/>
            </a:pPr>
            <a:endParaRPr lang="en-US"/>
          </a:p>
        </p:txBody>
      </p:sp>
      <p:sp>
        <p:nvSpPr>
          <p:cNvPr id="27651" name="Rectangle 3"/>
          <p:cNvSpPr>
            <a:spLocks noGrp="1" noChangeArrowheads="1"/>
          </p:cNvSpPr>
          <p:nvPr>
            <p:ph type="dt" sz="quarter"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1" charset="0"/>
                <a:ea typeface="ＭＳ Ｐゴシック" pitchFamily="1" charset="-128"/>
                <a:cs typeface="+mn-cs"/>
              </a:defRPr>
            </a:lvl1pPr>
          </a:lstStyle>
          <a:p>
            <a:pPr>
              <a:defRPr/>
            </a:pPr>
            <a:fld id="{B2A89DDB-1D87-49EC-BDB9-FED99459FA95}" type="datetime1">
              <a:rPr lang="en-US"/>
              <a:pPr>
                <a:defRPr/>
              </a:pPr>
              <a:t>9/19/2013</a:t>
            </a:fld>
            <a:endParaRPr lang="en-US"/>
          </a:p>
        </p:txBody>
      </p:sp>
      <p:sp>
        <p:nvSpPr>
          <p:cNvPr id="27652" name="Rectangle 4"/>
          <p:cNvSpPr>
            <a:spLocks noGrp="1" noChangeArrowheads="1"/>
          </p:cNvSpPr>
          <p:nvPr>
            <p:ph type="ftr" sz="quarter" idx="2"/>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ea typeface="+mn-ea"/>
                <a:cs typeface="+mn-cs"/>
              </a:defRPr>
            </a:lvl1pPr>
          </a:lstStyle>
          <a:p>
            <a:pPr>
              <a:defRPr/>
            </a:pPr>
            <a:endParaRPr lang="en-US"/>
          </a:p>
        </p:txBody>
      </p:sp>
      <p:sp>
        <p:nvSpPr>
          <p:cNvPr id="27653" name="Rectangle 5"/>
          <p:cNvSpPr>
            <a:spLocks noGrp="1" noChangeArrowheads="1"/>
          </p:cNvSpPr>
          <p:nvPr>
            <p:ph type="sldNum" sz="quarter" idx="3"/>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1" charset="0"/>
                <a:ea typeface="ＭＳ Ｐゴシック" pitchFamily="1" charset="-128"/>
                <a:cs typeface="+mn-cs"/>
              </a:defRPr>
            </a:lvl1pPr>
          </a:lstStyle>
          <a:p>
            <a:pPr>
              <a:defRPr/>
            </a:pPr>
            <a:fld id="{2C3502BA-087E-4086-8C48-0C94CFC57D3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atin typeface="Arial" charset="0"/>
                <a:ea typeface="+mn-ea"/>
                <a:cs typeface="+mn-cs"/>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1440" tIns="45720" rIns="91440" bIns="45720" numCol="1" anchor="t" anchorCtr="0" compatLnSpc="1">
            <a:prstTxWarp prst="textNoShape">
              <a:avLst/>
            </a:prstTxWarp>
          </a:bodyPr>
          <a:lstStyle>
            <a:lvl1pPr algn="r">
              <a:defRPr sz="1200">
                <a:ea typeface="ＭＳ Ｐゴシック" pitchFamily="1" charset="-128"/>
                <a:cs typeface="+mn-cs"/>
              </a:defRPr>
            </a:lvl1pPr>
          </a:lstStyle>
          <a:p>
            <a:pPr>
              <a:defRPr/>
            </a:pPr>
            <a:fld id="{4DA9C231-B45A-408B-883F-1A11F30F3837}" type="datetime1">
              <a:rPr lang="en-US"/>
              <a:pPr>
                <a:defRPr/>
              </a:pPr>
              <a:t>9/19/2013</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a:defRPr sz="1200">
                <a:latin typeface="Arial"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1440" tIns="45720" rIns="91440" bIns="45720" numCol="1" anchor="b" anchorCtr="0" compatLnSpc="1">
            <a:prstTxWarp prst="textNoShape">
              <a:avLst/>
            </a:prstTxWarp>
          </a:bodyPr>
          <a:lstStyle>
            <a:lvl1pPr algn="r">
              <a:defRPr sz="1200">
                <a:ea typeface="ＭＳ Ｐゴシック" pitchFamily="1" charset="-128"/>
                <a:cs typeface="+mn-cs"/>
              </a:defRPr>
            </a:lvl1pPr>
          </a:lstStyle>
          <a:p>
            <a:pPr>
              <a:defRPr/>
            </a:pPr>
            <a:fld id="{AFC185E9-7401-4667-8E53-F7720A9B83D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AFC185E9-7401-4667-8E53-F7720A9B83D0}"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AFC185E9-7401-4667-8E53-F7720A9B83D0}"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0" name="Triangle rect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r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17" name="Sous-titr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grpSp>
        <p:nvGrpSpPr>
          <p:cNvPr id="2" name="Groupe 1"/>
          <p:cNvGrpSpPr/>
          <p:nvPr/>
        </p:nvGrpSpPr>
        <p:grpSpPr>
          <a:xfrm>
            <a:off x="-3765" y="4953000"/>
            <a:ext cx="9147765" cy="1912088"/>
            <a:chOff x="-3765" y="4832896"/>
            <a:chExt cx="9147765" cy="2032192"/>
          </a:xfrm>
        </p:grpSpPr>
        <p:sp>
          <p:nvSpPr>
            <p:cNvPr id="7" name="Forme libre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orme libre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orme libre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cteur droit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Espace réservé de la date 29"/>
          <p:cNvSpPr>
            <a:spLocks noGrp="1"/>
          </p:cNvSpPr>
          <p:nvPr>
            <p:ph type="dt" sz="half" idx="10"/>
          </p:nvPr>
        </p:nvSpPr>
        <p:spPr/>
        <p:txBody>
          <a:bodyPr/>
          <a:lstStyle>
            <a:lvl1pPr>
              <a:defRPr>
                <a:solidFill>
                  <a:srgbClr val="FFFFFF"/>
                </a:solidFill>
              </a:defRPr>
            </a:lvl1pPr>
            <a:extLst/>
          </a:lstStyle>
          <a:p>
            <a:pPr>
              <a:defRPr/>
            </a:pPr>
            <a:fld id="{9694A54F-FF15-4E27-88B8-8BC75986CFDD}" type="datetime1">
              <a:rPr lang="en-US" smtClean="0"/>
              <a:pPr>
                <a:defRPr/>
              </a:pPr>
              <a:t>9/19/2013</a:t>
            </a:fld>
            <a:endParaRPr lang="en-US"/>
          </a:p>
        </p:txBody>
      </p:sp>
      <p:sp>
        <p:nvSpPr>
          <p:cNvPr id="19" name="Espace réservé du pied de page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27" name="Espace réservé du numéro de diapositive 26"/>
          <p:cNvSpPr>
            <a:spLocks noGrp="1"/>
          </p:cNvSpPr>
          <p:nvPr>
            <p:ph type="sldNum" sz="quarter" idx="12"/>
          </p:nvPr>
        </p:nvSpPr>
        <p:spPr/>
        <p:txBody>
          <a:bodyPr/>
          <a:lstStyle>
            <a:lvl1pPr>
              <a:defRPr>
                <a:solidFill>
                  <a:srgbClr val="FFFFFF"/>
                </a:solidFill>
              </a:defRPr>
            </a:lvl1pPr>
            <a:extLst/>
          </a:lstStyle>
          <a:p>
            <a:pPr>
              <a:defRPr/>
            </a:pPr>
            <a:fld id="{1A1F0E1D-9746-475B-AAE9-B4EED3C99300}"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1481329"/>
            <a:ext cx="8229600" cy="4386071"/>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pPr>
              <a:defRPr/>
            </a:pPr>
            <a:fld id="{9694A54F-FF15-4E27-88B8-8BC75986CFDD}" type="datetime1">
              <a:rPr lang="en-US" smtClean="0"/>
              <a:pPr>
                <a:defRPr/>
              </a:pPr>
              <a:t>9/19/2013</a:t>
            </a:fld>
            <a:endParaRPr lang="en-US"/>
          </a:p>
        </p:txBody>
      </p:sp>
      <p:sp>
        <p:nvSpPr>
          <p:cNvPr id="5" name="Espace réservé du pied de page 4"/>
          <p:cNvSpPr>
            <a:spLocks noGrp="1"/>
          </p:cNvSpPr>
          <p:nvPr>
            <p:ph type="ftr" sz="quarter" idx="11"/>
          </p:nvPr>
        </p:nvSpPr>
        <p:spPr/>
        <p:txBody>
          <a:bodyPr/>
          <a:lstStyle>
            <a:extLst/>
          </a:lstStyle>
          <a:p>
            <a:pPr>
              <a:defRPr/>
            </a:pPr>
            <a:endParaRPr lang="en-US"/>
          </a:p>
        </p:txBody>
      </p:sp>
      <p:sp>
        <p:nvSpPr>
          <p:cNvPr id="6" name="Espace réservé du numéro de diapositive 5"/>
          <p:cNvSpPr>
            <a:spLocks noGrp="1"/>
          </p:cNvSpPr>
          <p:nvPr>
            <p:ph type="sldNum" sz="quarter" idx="12"/>
          </p:nvPr>
        </p:nvSpPr>
        <p:spPr/>
        <p:txBody>
          <a:bodyPr/>
          <a:lstStyle>
            <a:extLst/>
          </a:lstStyle>
          <a:p>
            <a:pPr>
              <a:defRPr/>
            </a:pPr>
            <a:fld id="{1A1F0E1D-9746-475B-AAE9-B4EED3C99300}"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44013" y="274640"/>
            <a:ext cx="1777470" cy="5592761"/>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41"/>
            <a:ext cx="6324600" cy="5592760"/>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pPr>
              <a:defRPr/>
            </a:pPr>
            <a:fld id="{9694A54F-FF15-4E27-88B8-8BC75986CFDD}" type="datetime1">
              <a:rPr lang="en-US" smtClean="0"/>
              <a:pPr>
                <a:defRPr/>
              </a:pPr>
              <a:t>9/19/2013</a:t>
            </a:fld>
            <a:endParaRPr lang="en-US"/>
          </a:p>
        </p:txBody>
      </p:sp>
      <p:sp>
        <p:nvSpPr>
          <p:cNvPr id="5" name="Espace réservé du pied de page 4"/>
          <p:cNvSpPr>
            <a:spLocks noGrp="1"/>
          </p:cNvSpPr>
          <p:nvPr>
            <p:ph type="ftr" sz="quarter" idx="11"/>
          </p:nvPr>
        </p:nvSpPr>
        <p:spPr/>
        <p:txBody>
          <a:bodyPr/>
          <a:lstStyle>
            <a:extLst/>
          </a:lstStyle>
          <a:p>
            <a:pPr>
              <a:defRPr/>
            </a:pPr>
            <a:endParaRPr lang="en-US"/>
          </a:p>
        </p:txBody>
      </p:sp>
      <p:sp>
        <p:nvSpPr>
          <p:cNvPr id="6" name="Espace réservé du numéro de diapositive 5"/>
          <p:cNvSpPr>
            <a:spLocks noGrp="1"/>
          </p:cNvSpPr>
          <p:nvPr>
            <p:ph type="sldNum" sz="quarter" idx="12"/>
          </p:nvPr>
        </p:nvSpPr>
        <p:spPr/>
        <p:txBody>
          <a:bodyPr/>
          <a:lstStyle>
            <a:extLst/>
          </a:lstStyle>
          <a:p>
            <a:pPr>
              <a:defRPr/>
            </a:pPr>
            <a:fld id="{1A1F0E1D-9746-475B-AAE9-B4EED3C99300}"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3" name="Picture 7"/>
          <p:cNvPicPr>
            <a:picLocks noChangeAspect="1" noChangeArrowheads="1"/>
          </p:cNvPicPr>
          <p:nvPr userDrawn="1"/>
        </p:nvPicPr>
        <p:blipFill>
          <a:blip r:embed="rId2" cstate="print"/>
          <a:srcRect/>
          <a:stretch>
            <a:fillRect/>
          </a:stretch>
        </p:blipFill>
        <p:spPr bwMode="auto">
          <a:xfrm>
            <a:off x="3352800" y="228600"/>
            <a:ext cx="2743200" cy="671513"/>
          </a:xfrm>
          <a:prstGeom prst="rect">
            <a:avLst/>
          </a:prstGeom>
          <a:noFill/>
          <a:ln w="9525">
            <a:noFill/>
            <a:miter lim="800000"/>
            <a:headEnd/>
            <a:tailEnd/>
          </a:ln>
        </p:spPr>
      </p:pic>
      <p:grpSp>
        <p:nvGrpSpPr>
          <p:cNvPr id="4" name="Group 8"/>
          <p:cNvGrpSpPr>
            <a:grpSpLocks noChangeAspect="1"/>
          </p:cNvGrpSpPr>
          <p:nvPr userDrawn="1"/>
        </p:nvGrpSpPr>
        <p:grpSpPr bwMode="auto">
          <a:xfrm>
            <a:off x="2727325" y="6019800"/>
            <a:ext cx="3978275" cy="731838"/>
            <a:chOff x="2362200" y="5486400"/>
            <a:chExt cx="4972050" cy="914400"/>
          </a:xfrm>
        </p:grpSpPr>
        <p:pic>
          <p:nvPicPr>
            <p:cNvPr id="5" name="Picture 2" descr="C:\Users\odhiamba\Documents\1.Templates\Logo\Short-GEF logo colored NOTAG transparent.png"/>
            <p:cNvPicPr>
              <a:picLocks noChangeAspect="1" noChangeArrowheads="1"/>
            </p:cNvPicPr>
            <p:nvPr/>
          </p:nvPicPr>
          <p:blipFill>
            <a:blip r:embed="rId3" cstate="print"/>
            <a:srcRect/>
            <a:stretch>
              <a:fillRect/>
            </a:stretch>
          </p:blipFill>
          <p:spPr bwMode="auto">
            <a:xfrm>
              <a:off x="2362200" y="5486400"/>
              <a:ext cx="782286" cy="914400"/>
            </a:xfrm>
            <a:prstGeom prst="rect">
              <a:avLst/>
            </a:prstGeom>
            <a:noFill/>
            <a:ln w="9525">
              <a:noFill/>
              <a:miter lim="800000"/>
              <a:headEnd/>
              <a:tailEnd/>
            </a:ln>
          </p:spPr>
        </p:pic>
        <p:pic>
          <p:nvPicPr>
            <p:cNvPr id="6" name="Picture 3" descr="C:\Users\odhiamba\Documents\1.Templates\Logo\UNEPBlue logo.jpg"/>
            <p:cNvPicPr>
              <a:picLocks noChangeAspect="1" noChangeArrowheads="1"/>
            </p:cNvPicPr>
            <p:nvPr/>
          </p:nvPicPr>
          <p:blipFill>
            <a:blip r:embed="rId4" cstate="print"/>
            <a:srcRect/>
            <a:stretch>
              <a:fillRect/>
            </a:stretch>
          </p:blipFill>
          <p:spPr bwMode="auto">
            <a:xfrm>
              <a:off x="3338444" y="5486400"/>
              <a:ext cx="852556" cy="914400"/>
            </a:xfrm>
            <a:prstGeom prst="rect">
              <a:avLst/>
            </a:prstGeom>
            <a:noFill/>
            <a:ln w="9525">
              <a:noFill/>
              <a:miter lim="800000"/>
              <a:headEnd/>
              <a:tailEnd/>
            </a:ln>
          </p:spPr>
        </p:pic>
        <p:pic>
          <p:nvPicPr>
            <p:cNvPr id="7" name="Picture 4" descr="C:\Users\odhiamba\Documents\1.Templates\Logo\Logo_UNIDO.svg.png"/>
            <p:cNvPicPr>
              <a:picLocks noChangeAspect="1" noChangeArrowheads="1"/>
            </p:cNvPicPr>
            <p:nvPr/>
          </p:nvPicPr>
          <p:blipFill>
            <a:blip r:embed="rId5" cstate="print"/>
            <a:srcRect/>
            <a:stretch>
              <a:fillRect/>
            </a:stretch>
          </p:blipFill>
          <p:spPr bwMode="auto">
            <a:xfrm>
              <a:off x="4495800" y="5486400"/>
              <a:ext cx="1034395" cy="914400"/>
            </a:xfrm>
            <a:prstGeom prst="rect">
              <a:avLst/>
            </a:prstGeom>
            <a:noFill/>
            <a:ln w="9525">
              <a:noFill/>
              <a:miter lim="800000"/>
              <a:headEnd/>
              <a:tailEnd/>
            </a:ln>
          </p:spPr>
        </p:pic>
        <p:pic>
          <p:nvPicPr>
            <p:cNvPr id="8" name="Picture 5" descr="C:\Users\odhiamba\Documents\1.Templates\Logo\UNWTO Logo.jpg"/>
            <p:cNvPicPr>
              <a:picLocks noChangeAspect="1" noChangeArrowheads="1"/>
            </p:cNvPicPr>
            <p:nvPr/>
          </p:nvPicPr>
          <p:blipFill>
            <a:blip r:embed="rId6" cstate="print"/>
            <a:srcRect/>
            <a:stretch>
              <a:fillRect/>
            </a:stretch>
          </p:blipFill>
          <p:spPr bwMode="auto">
            <a:xfrm>
              <a:off x="5638817" y="5486400"/>
              <a:ext cx="1695433" cy="914400"/>
            </a:xfrm>
            <a:prstGeom prst="rect">
              <a:avLst/>
            </a:prstGeom>
            <a:noFill/>
            <a:ln w="9525">
              <a:noFill/>
              <a:miter lim="800000"/>
              <a:headEnd/>
              <a:tailEnd/>
            </a:ln>
          </p:spPr>
        </p:pic>
      </p:grpSp>
      <p:sp>
        <p:nvSpPr>
          <p:cNvPr id="2" name="Title 1"/>
          <p:cNvSpPr>
            <a:spLocks noGrp="1"/>
          </p:cNvSpPr>
          <p:nvPr>
            <p:ph type="ctrTitle"/>
          </p:nvPr>
        </p:nvSpPr>
        <p:spPr>
          <a:xfrm>
            <a:off x="762000" y="1828800"/>
            <a:ext cx="7772400" cy="2133600"/>
          </a:xfrm>
        </p:spPr>
        <p:txBody>
          <a:bodyPr/>
          <a:lstStyle>
            <a:lvl1pPr>
              <a:defRPr sz="4400" baseline="0"/>
            </a:lvl1p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pPr>
              <a:defRPr/>
            </a:pPr>
            <a:fld id="{9694A54F-FF15-4E27-88B8-8BC75986CFDD}" type="datetime1">
              <a:rPr lang="en-US" smtClean="0"/>
              <a:pPr>
                <a:defRPr/>
              </a:pPr>
              <a:t>9/19/2013</a:t>
            </a:fld>
            <a:endParaRPr lang="en-US"/>
          </a:p>
        </p:txBody>
      </p:sp>
      <p:sp>
        <p:nvSpPr>
          <p:cNvPr id="5" name="Espace réservé du pied de page 4"/>
          <p:cNvSpPr>
            <a:spLocks noGrp="1"/>
          </p:cNvSpPr>
          <p:nvPr>
            <p:ph type="ftr" sz="quarter" idx="11"/>
          </p:nvPr>
        </p:nvSpPr>
        <p:spPr/>
        <p:txBody>
          <a:bodyPr/>
          <a:lstStyle>
            <a:extLst/>
          </a:lstStyle>
          <a:p>
            <a:pPr>
              <a:defRPr/>
            </a:pPr>
            <a:endParaRPr lang="en-US"/>
          </a:p>
        </p:txBody>
      </p:sp>
      <p:sp>
        <p:nvSpPr>
          <p:cNvPr id="6" name="Espace réservé du numéro de diapositive 5"/>
          <p:cNvSpPr>
            <a:spLocks noGrp="1"/>
          </p:cNvSpPr>
          <p:nvPr>
            <p:ph type="sldNum" sz="quarter" idx="12"/>
          </p:nvPr>
        </p:nvSpPr>
        <p:spPr/>
        <p:txBody>
          <a:bodyPr/>
          <a:lstStyle>
            <a:extLst/>
          </a:lstStyle>
          <a:p>
            <a:pPr>
              <a:defRPr/>
            </a:pPr>
            <a:fld id="{1A1F0E1D-9746-475B-AAE9-B4EED3C99300}" type="slidenum">
              <a:rPr lang="en-US" smtClean="0"/>
              <a:pPr>
                <a:defRPr/>
              </a:pPr>
              <a:t>‹#›</a:t>
            </a:fld>
            <a:endParaRPr lang="en-US"/>
          </a:p>
        </p:txBody>
      </p:sp>
      <p:sp>
        <p:nvSpPr>
          <p:cNvPr id="7" name="Titre 6"/>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pPr>
              <a:defRPr/>
            </a:pPr>
            <a:fld id="{9694A54F-FF15-4E27-88B8-8BC75986CFDD}" type="datetime1">
              <a:rPr lang="en-US" smtClean="0"/>
              <a:pPr>
                <a:defRPr/>
              </a:pPr>
              <a:t>9/19/2013</a:t>
            </a:fld>
            <a:endParaRPr lang="en-US"/>
          </a:p>
        </p:txBody>
      </p:sp>
      <p:sp>
        <p:nvSpPr>
          <p:cNvPr id="5" name="Espace réservé du pied de page 4"/>
          <p:cNvSpPr>
            <a:spLocks noGrp="1"/>
          </p:cNvSpPr>
          <p:nvPr>
            <p:ph type="ftr" sz="quarter" idx="11"/>
          </p:nvPr>
        </p:nvSpPr>
        <p:spPr/>
        <p:txBody>
          <a:bodyPr/>
          <a:lstStyle>
            <a:extLst/>
          </a:lstStyle>
          <a:p>
            <a:pPr>
              <a:defRPr/>
            </a:pPr>
            <a:endParaRPr lang="en-US"/>
          </a:p>
        </p:txBody>
      </p:sp>
      <p:sp>
        <p:nvSpPr>
          <p:cNvPr id="6" name="Espace réservé du numéro de diapositive 5"/>
          <p:cNvSpPr>
            <a:spLocks noGrp="1"/>
          </p:cNvSpPr>
          <p:nvPr>
            <p:ph type="sldNum" sz="quarter" idx="12"/>
          </p:nvPr>
        </p:nvSpPr>
        <p:spPr/>
        <p:txBody>
          <a:bodyPr/>
          <a:lstStyle>
            <a:extLst/>
          </a:lstStyle>
          <a:p>
            <a:pPr>
              <a:defRPr/>
            </a:pPr>
            <a:fld id="{1A1F0E1D-9746-475B-AAE9-B4EED3C99300}" type="slidenum">
              <a:rPr lang="en-US" smtClean="0"/>
              <a:pPr>
                <a:defRPr/>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2">
        <a:schemeClr val="bg1"/>
      </p:bgRef>
    </p:bg>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pPr>
              <a:defRPr/>
            </a:pPr>
            <a:fld id="{9694A54F-FF15-4E27-88B8-8BC75986CFDD}" type="datetime1">
              <a:rPr lang="en-US" smtClean="0"/>
              <a:pPr>
                <a:defRPr/>
              </a:pPr>
              <a:t>9/19/2013</a:t>
            </a:fld>
            <a:endParaRPr lang="en-US"/>
          </a:p>
        </p:txBody>
      </p:sp>
      <p:sp>
        <p:nvSpPr>
          <p:cNvPr id="6" name="Espace réservé du pied de page 5"/>
          <p:cNvSpPr>
            <a:spLocks noGrp="1"/>
          </p:cNvSpPr>
          <p:nvPr>
            <p:ph type="ftr" sz="quarter" idx="11"/>
          </p:nvPr>
        </p:nvSpPr>
        <p:spPr/>
        <p:txBody>
          <a:bodyPr/>
          <a:lstStyle>
            <a:extLst/>
          </a:lstStyle>
          <a:p>
            <a:pPr>
              <a:defRPr/>
            </a:pPr>
            <a:endParaRPr lang="en-US"/>
          </a:p>
        </p:txBody>
      </p:sp>
      <p:sp>
        <p:nvSpPr>
          <p:cNvPr id="7" name="Espace réservé du numéro de diapositive 6"/>
          <p:cNvSpPr>
            <a:spLocks noGrp="1"/>
          </p:cNvSpPr>
          <p:nvPr>
            <p:ph type="sldNum" sz="quarter" idx="12"/>
          </p:nvPr>
        </p:nvSpPr>
        <p:spPr/>
        <p:txBody>
          <a:bodyPr/>
          <a:lstStyle>
            <a:extLst/>
          </a:lstStyle>
          <a:p>
            <a:pPr>
              <a:defRPr/>
            </a:pPr>
            <a:fld id="{1A1F0E1D-9746-475B-AAE9-B4EED3C99300}" type="slidenum">
              <a:rPr lang="en-US" smtClean="0"/>
              <a:pPr>
                <a:defRPr/>
              </a:pPr>
              <a:t>‹#›</a:t>
            </a:fld>
            <a:endParaRPr lang="en-US"/>
          </a:p>
        </p:txBody>
      </p:sp>
      <p:sp>
        <p:nvSpPr>
          <p:cNvPr id="8" name="Titre 7"/>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pPr>
              <a:defRPr/>
            </a:pPr>
            <a:fld id="{9694A54F-FF15-4E27-88B8-8BC75986CFDD}" type="datetime1">
              <a:rPr lang="en-US" smtClean="0"/>
              <a:pPr>
                <a:defRPr/>
              </a:pPr>
              <a:t>9/19/2013</a:t>
            </a:fld>
            <a:endParaRPr lang="en-US"/>
          </a:p>
        </p:txBody>
      </p:sp>
      <p:sp>
        <p:nvSpPr>
          <p:cNvPr id="8" name="Espace réservé du pied de page 7"/>
          <p:cNvSpPr>
            <a:spLocks noGrp="1"/>
          </p:cNvSpPr>
          <p:nvPr>
            <p:ph type="ftr" sz="quarter" idx="11"/>
          </p:nvPr>
        </p:nvSpPr>
        <p:spPr/>
        <p:txBody>
          <a:bodyPr/>
          <a:lstStyle>
            <a:extLst/>
          </a:lstStyle>
          <a:p>
            <a:pPr>
              <a:defRPr/>
            </a:pPr>
            <a:endParaRPr lang="en-US"/>
          </a:p>
        </p:txBody>
      </p:sp>
      <p:sp>
        <p:nvSpPr>
          <p:cNvPr id="9" name="Espace réservé du numéro de diapositive 8"/>
          <p:cNvSpPr>
            <a:spLocks noGrp="1"/>
          </p:cNvSpPr>
          <p:nvPr>
            <p:ph type="sldNum" sz="quarter" idx="12"/>
          </p:nvPr>
        </p:nvSpPr>
        <p:spPr/>
        <p:txBody>
          <a:bodyPr/>
          <a:lstStyle>
            <a:extLst/>
          </a:lstStyle>
          <a:p>
            <a:pPr>
              <a:defRPr/>
            </a:pPr>
            <a:fld id="{1A1F0E1D-9746-475B-AAE9-B4EED3C99300}"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bg>
      <p:bgRef idx="1002">
        <a:schemeClr val="bg1"/>
      </p:bgRef>
    </p:bg>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extLst/>
          </a:lstStyle>
          <a:p>
            <a:pPr>
              <a:defRPr/>
            </a:pPr>
            <a:fld id="{9694A54F-FF15-4E27-88B8-8BC75986CFDD}" type="datetime1">
              <a:rPr lang="en-US" smtClean="0"/>
              <a:pPr>
                <a:defRPr/>
              </a:pPr>
              <a:t>9/19/2013</a:t>
            </a:fld>
            <a:endParaRPr lang="en-US"/>
          </a:p>
        </p:txBody>
      </p:sp>
      <p:sp>
        <p:nvSpPr>
          <p:cNvPr id="4" name="Espace réservé du pied de page 3"/>
          <p:cNvSpPr>
            <a:spLocks noGrp="1"/>
          </p:cNvSpPr>
          <p:nvPr>
            <p:ph type="ftr" sz="quarter" idx="11"/>
          </p:nvPr>
        </p:nvSpPr>
        <p:spPr/>
        <p:txBody>
          <a:bodyPr/>
          <a:lstStyle>
            <a:extLst/>
          </a:lstStyle>
          <a:p>
            <a:pPr>
              <a:defRPr/>
            </a:pPr>
            <a:endParaRPr lang="en-US"/>
          </a:p>
        </p:txBody>
      </p:sp>
      <p:sp>
        <p:nvSpPr>
          <p:cNvPr id="5" name="Espace réservé du numéro de diapositive 4"/>
          <p:cNvSpPr>
            <a:spLocks noGrp="1"/>
          </p:cNvSpPr>
          <p:nvPr>
            <p:ph type="sldNum" sz="quarter" idx="12"/>
          </p:nvPr>
        </p:nvSpPr>
        <p:spPr/>
        <p:txBody>
          <a:bodyPr/>
          <a:lstStyle>
            <a:extLst/>
          </a:lstStyle>
          <a:p>
            <a:pPr>
              <a:defRPr/>
            </a:pPr>
            <a:fld id="{1A1F0E1D-9746-475B-AAE9-B4EED3C99300}" type="slidenum">
              <a:rPr lang="en-US" smtClean="0"/>
              <a:pPr>
                <a:defRPr/>
              </a:pPr>
              <a:t>‹#›</a:t>
            </a:fld>
            <a:endParaRPr lang="en-US"/>
          </a:p>
        </p:txBody>
      </p:sp>
      <p:sp>
        <p:nvSpPr>
          <p:cNvPr id="6" name="Titre 5"/>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pPr>
              <a:defRPr/>
            </a:pPr>
            <a:fld id="{9694A54F-FF15-4E27-88B8-8BC75986CFDD}" type="datetime1">
              <a:rPr lang="en-US" smtClean="0"/>
              <a:pPr>
                <a:defRPr/>
              </a:pPr>
              <a:t>9/19/2013</a:t>
            </a:fld>
            <a:endParaRPr lang="en-US"/>
          </a:p>
        </p:txBody>
      </p:sp>
      <p:sp>
        <p:nvSpPr>
          <p:cNvPr id="3" name="Espace réservé du pied de page 2"/>
          <p:cNvSpPr>
            <a:spLocks noGrp="1"/>
          </p:cNvSpPr>
          <p:nvPr>
            <p:ph type="ftr" sz="quarter" idx="11"/>
          </p:nvPr>
        </p:nvSpPr>
        <p:spPr/>
        <p:txBody>
          <a:bodyPr/>
          <a:lstStyle>
            <a:extLst/>
          </a:lstStyle>
          <a:p>
            <a:pPr>
              <a:defRPr/>
            </a:pPr>
            <a:endParaRPr lang="en-US"/>
          </a:p>
        </p:txBody>
      </p:sp>
      <p:sp>
        <p:nvSpPr>
          <p:cNvPr id="4" name="Espace réservé du numéro de diapositive 3"/>
          <p:cNvSpPr>
            <a:spLocks noGrp="1"/>
          </p:cNvSpPr>
          <p:nvPr>
            <p:ph type="sldNum" sz="quarter" idx="12"/>
          </p:nvPr>
        </p:nvSpPr>
        <p:spPr/>
        <p:txBody>
          <a:bodyPr/>
          <a:lstStyle>
            <a:extLst/>
          </a:lstStyle>
          <a:p>
            <a:pPr>
              <a:defRPr/>
            </a:pPr>
            <a:fld id="{1A1F0E1D-9746-475B-AAE9-B4EED3C99300}"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6727032" y="6407944"/>
            <a:ext cx="1920240" cy="365760"/>
          </a:xfrm>
        </p:spPr>
        <p:txBody>
          <a:bodyPr/>
          <a:lstStyle>
            <a:extLst/>
          </a:lstStyle>
          <a:p>
            <a:pPr>
              <a:defRPr/>
            </a:pPr>
            <a:fld id="{9694A54F-FF15-4E27-88B8-8BC75986CFDD}" type="datetime1">
              <a:rPr lang="en-US" smtClean="0"/>
              <a:pPr>
                <a:defRPr/>
              </a:pPr>
              <a:t>9/19/2013</a:t>
            </a:fld>
            <a:endParaRPr lang="en-US"/>
          </a:p>
        </p:txBody>
      </p:sp>
      <p:sp>
        <p:nvSpPr>
          <p:cNvPr id="6" name="Espace réservé du pied de page 5"/>
          <p:cNvSpPr>
            <a:spLocks noGrp="1"/>
          </p:cNvSpPr>
          <p:nvPr>
            <p:ph type="ftr" sz="quarter" idx="11"/>
          </p:nvPr>
        </p:nvSpPr>
        <p:spPr/>
        <p:txBody>
          <a:bodyPr/>
          <a:lstStyle>
            <a:extLst/>
          </a:lstStyle>
          <a:p>
            <a:pPr>
              <a:defRPr/>
            </a:pPr>
            <a:endParaRPr lang="en-US"/>
          </a:p>
        </p:txBody>
      </p:sp>
      <p:sp>
        <p:nvSpPr>
          <p:cNvPr id="7" name="Espace réservé du numéro de diapositive 6"/>
          <p:cNvSpPr>
            <a:spLocks noGrp="1"/>
          </p:cNvSpPr>
          <p:nvPr>
            <p:ph type="sldNum" sz="quarter" idx="12"/>
          </p:nvPr>
        </p:nvSpPr>
        <p:spPr/>
        <p:txBody>
          <a:bodyPr/>
          <a:lstStyle>
            <a:extLst/>
          </a:lstStyle>
          <a:p>
            <a:pPr>
              <a:defRPr/>
            </a:pPr>
            <a:fld id="{1A1F0E1D-9746-475B-AAE9-B4EED3C99300}"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1"/>
      </p:bgRef>
    </p:bg>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
        <p:nvSpPr>
          <p:cNvPr id="3" name="Espace réservé pour une imag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fr-FR" smtClean="0"/>
              <a:t>Cliquez sur l'icône pour ajouter une image</a:t>
            </a:r>
            <a:endParaRPr kumimoji="0" lang="en-US" dirty="0"/>
          </a:p>
        </p:txBody>
      </p:sp>
      <p:sp>
        <p:nvSpPr>
          <p:cNvPr id="5" name="Espace réservé de la date 4"/>
          <p:cNvSpPr>
            <a:spLocks noGrp="1"/>
          </p:cNvSpPr>
          <p:nvPr>
            <p:ph type="dt" sz="half" idx="10"/>
          </p:nvPr>
        </p:nvSpPr>
        <p:spPr/>
        <p:txBody>
          <a:bodyPr/>
          <a:lstStyle>
            <a:lvl1pPr>
              <a:defRPr>
                <a:solidFill>
                  <a:schemeClr val="tx1"/>
                </a:solidFill>
              </a:defRPr>
            </a:lvl1pPr>
            <a:extLst/>
          </a:lstStyle>
          <a:p>
            <a:pPr>
              <a:defRPr/>
            </a:pPr>
            <a:fld id="{9694A54F-FF15-4E27-88B8-8BC75986CFDD}" type="datetime1">
              <a:rPr lang="en-US" smtClean="0"/>
              <a:pPr>
                <a:defRPr/>
              </a:pPr>
              <a:t>9/19/2013</a:t>
            </a:fld>
            <a:endParaRPr lang="en-US"/>
          </a:p>
        </p:txBody>
      </p:sp>
      <p:sp>
        <p:nvSpPr>
          <p:cNvPr id="6" name="Espace réservé du pied de page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p>
        </p:txBody>
      </p:sp>
      <p:sp>
        <p:nvSpPr>
          <p:cNvPr id="7" name="Espace réservé du numéro de diapositive 6"/>
          <p:cNvSpPr>
            <a:spLocks noGrp="1"/>
          </p:cNvSpPr>
          <p:nvPr>
            <p:ph type="sldNum" sz="quarter" idx="12"/>
          </p:nvPr>
        </p:nvSpPr>
        <p:spPr/>
        <p:txBody>
          <a:bodyPr/>
          <a:lstStyle>
            <a:lvl1pPr>
              <a:defRPr>
                <a:solidFill>
                  <a:schemeClr val="tx1"/>
                </a:solidFill>
              </a:defRPr>
            </a:lvl1pPr>
            <a:extLst/>
          </a:lstStyle>
          <a:p>
            <a:pPr>
              <a:defRPr/>
            </a:pPr>
            <a:fld id="{1A1F0E1D-9746-475B-AAE9-B4EED3C99300}" type="slidenum">
              <a:rPr lang="en-US" smtClean="0"/>
              <a:pPr>
                <a:defRPr/>
              </a:pPr>
              <a:t>‹#›</a:t>
            </a:fld>
            <a:endParaRPr lang="en-US"/>
          </a:p>
        </p:txBody>
      </p:sp>
      <p:sp>
        <p:nvSpPr>
          <p:cNvPr id="2" name="Titr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fr-FR" smtClean="0"/>
              <a:t>Cliquez pour modifier le style du titre</a:t>
            </a:r>
            <a:endParaRPr kumimoji="0" lang="en-US"/>
          </a:p>
        </p:txBody>
      </p:sp>
      <p:sp>
        <p:nvSpPr>
          <p:cNvPr id="8" name="Forme libre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orme libre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le rect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cteur droit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e libre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orme libre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le rect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cteur droit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space réservé du titre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9694A54F-FF15-4E27-88B8-8BC75986CFDD}" type="datetime1">
              <a:rPr lang="en-US" smtClean="0"/>
              <a:pPr>
                <a:defRPr/>
              </a:pPr>
              <a:t>9/19/2013</a:t>
            </a:fld>
            <a:endParaRPr lang="en-US"/>
          </a:p>
        </p:txBody>
      </p:sp>
      <p:sp>
        <p:nvSpPr>
          <p:cNvPr id="22" name="Espace réservé du pied de page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Espace réservé du numéro de diapositive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1A1F0E1D-9746-475B-AAE9-B4EED3C99300}"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505" r:id="rId1"/>
    <p:sldLayoutId id="2147484506" r:id="rId2"/>
    <p:sldLayoutId id="2147484507" r:id="rId3"/>
    <p:sldLayoutId id="2147484508" r:id="rId4"/>
    <p:sldLayoutId id="2147484509" r:id="rId5"/>
    <p:sldLayoutId id="2147484510" r:id="rId6"/>
    <p:sldLayoutId id="2147484511" r:id="rId7"/>
    <p:sldLayoutId id="2147484512" r:id="rId8"/>
    <p:sldLayoutId id="2147484513" r:id="rId9"/>
    <p:sldLayoutId id="2147484514" r:id="rId10"/>
    <p:sldLayoutId id="2147484515" r:id="rId11"/>
    <p:sldLayoutId id="2147484516" r:id="rId12"/>
  </p:sldLayoutIdLst>
  <p:transition spd="slow">
    <p:pull dir="u"/>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2.xml"/><Relationship Id="rId4" Type="http://schemas.openxmlformats.org/officeDocument/2006/relationships/image" Target="../media/image17.jpeg"/></Relationships>
</file>

<file path=ppt/slides/_rels/slide3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2.xml"/><Relationship Id="rId4" Type="http://schemas.openxmlformats.org/officeDocument/2006/relationships/image" Target="../media/image2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2.xml"/><Relationship Id="rId4" Type="http://schemas.openxmlformats.org/officeDocument/2006/relationships/image" Target="../media/image23.jpeg"/></Relationships>
</file>

<file path=ppt/slides/_rels/slide41.xml.rels><?xml version="1.0" encoding="UTF-8" standalone="yes"?>
<Relationships xmlns="http://schemas.openxmlformats.org/package/2006/relationships"><Relationship Id="rId3" Type="http://schemas.openxmlformats.org/officeDocument/2006/relationships/hyperlink" Target="mailto:sokhna.sy@gmail.com" TargetMode="External"/><Relationship Id="rId2" Type="http://schemas.openxmlformats.org/officeDocument/2006/relationships/hyperlink" Target="mailto:anna.touredeniet@yahoo.fr" TargetMode="External"/><Relationship Id="rId1" Type="http://schemas.openxmlformats.org/officeDocument/2006/relationships/slideLayout" Target="../slideLayouts/slideLayout12.xml"/><Relationship Id="rId4" Type="http://schemas.openxmlformats.org/officeDocument/2006/relationships/hyperlink" Target="mailto:diborsar@yahoo.fr"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1143000"/>
            <a:ext cx="9144000" cy="4724400"/>
          </a:xfrm>
        </p:spPr>
        <p:txBody>
          <a:bodyPr>
            <a:normAutofit fontScale="90000"/>
          </a:bodyPr>
          <a:lstStyle/>
          <a:p>
            <a:pPr>
              <a:defRPr/>
            </a:pPr>
            <a:r>
              <a:rPr lang="en-GB" sz="1800" b="1" dirty="0" smtClean="0">
                <a:solidFill>
                  <a:srgbClr val="008000"/>
                </a:solidFill>
                <a:latin typeface="Arial" charset="0"/>
                <a:ea typeface="ＭＳ Ｐゴシック" pitchFamily="34" charset="-128"/>
                <a:cs typeface="Arial" charset="0"/>
              </a:rPr>
              <a:t> </a:t>
            </a:r>
            <a:br>
              <a:rPr lang="en-GB" sz="1800" b="1" dirty="0" smtClean="0">
                <a:solidFill>
                  <a:srgbClr val="008000"/>
                </a:solidFill>
                <a:latin typeface="Arial" charset="0"/>
                <a:ea typeface="ＭＳ Ｐゴシック" pitchFamily="34" charset="-128"/>
                <a:cs typeface="Arial" charset="0"/>
              </a:rPr>
            </a:br>
            <a:r>
              <a:rPr lang="en-GB" sz="1800" b="1" dirty="0" smtClean="0">
                <a:solidFill>
                  <a:srgbClr val="008000"/>
                </a:solidFill>
                <a:latin typeface="Arial" charset="0"/>
                <a:ea typeface="ＭＳ Ｐゴシック" pitchFamily="34" charset="-128"/>
                <a:cs typeface="Arial" charset="0"/>
              </a:rPr>
              <a:t/>
            </a:r>
            <a:br>
              <a:rPr lang="en-GB" sz="1800" b="1" dirty="0" smtClean="0">
                <a:solidFill>
                  <a:srgbClr val="008000"/>
                </a:solidFill>
                <a:latin typeface="Arial" charset="0"/>
                <a:ea typeface="ＭＳ Ｐゴシック" pitchFamily="34" charset="-128"/>
                <a:cs typeface="Arial" charset="0"/>
              </a:rPr>
            </a:br>
            <a:r>
              <a:rPr lang="en-GB" sz="1800" b="1" dirty="0" smtClean="0">
                <a:solidFill>
                  <a:srgbClr val="008000"/>
                </a:solidFill>
                <a:latin typeface="Arial" charset="0"/>
                <a:ea typeface="ＭＳ Ｐゴシック" pitchFamily="34" charset="-128"/>
                <a:cs typeface="Arial" charset="0"/>
              </a:rPr>
              <a:t/>
            </a:r>
            <a:br>
              <a:rPr lang="en-GB" sz="1800" b="1" dirty="0" smtClean="0">
                <a:solidFill>
                  <a:srgbClr val="008000"/>
                </a:solidFill>
                <a:latin typeface="Arial" charset="0"/>
                <a:ea typeface="ＭＳ Ｐゴシック" pitchFamily="34" charset="-128"/>
                <a:cs typeface="Arial" charset="0"/>
              </a:rPr>
            </a:br>
            <a:r>
              <a:rPr lang="en-GB" sz="1800" b="1" dirty="0" smtClean="0">
                <a:solidFill>
                  <a:srgbClr val="C00000"/>
                </a:solidFill>
                <a:latin typeface="+mn-lt"/>
                <a:ea typeface="ＭＳ Ｐゴシック" pitchFamily="34" charset="-128"/>
                <a:cs typeface="Arial" charset="0"/>
              </a:rPr>
              <a:t>5</a:t>
            </a:r>
            <a:r>
              <a:rPr lang="en-GB" sz="1800" b="1" baseline="30000" dirty="0" smtClean="0">
                <a:solidFill>
                  <a:srgbClr val="C00000"/>
                </a:solidFill>
                <a:latin typeface="+mn-lt"/>
                <a:ea typeface="ＭＳ Ｐゴシック" pitchFamily="34" charset="-128"/>
                <a:cs typeface="Arial" charset="0"/>
              </a:rPr>
              <a:t>th</a:t>
            </a:r>
            <a:r>
              <a:rPr lang="en-GB" sz="1800" b="1" dirty="0" smtClean="0">
                <a:solidFill>
                  <a:srgbClr val="C00000"/>
                </a:solidFill>
                <a:latin typeface="+mn-lt"/>
                <a:ea typeface="ＭＳ Ｐゴシック" pitchFamily="34" charset="-128"/>
                <a:cs typeface="Arial" charset="0"/>
              </a:rPr>
              <a:t> </a:t>
            </a:r>
            <a:r>
              <a:rPr lang="en-US" sz="2000" b="1" dirty="0" smtClean="0">
                <a:solidFill>
                  <a:srgbClr val="C00000"/>
                </a:solidFill>
                <a:latin typeface="+mn-lt"/>
                <a:ea typeface="ＭＳ Ｐゴシック" pitchFamily="34" charset="-128"/>
                <a:cs typeface="Arial" charset="0"/>
              </a:rPr>
              <a:t>STEERING COMMITTEE MEETING</a:t>
            </a:r>
            <a:r>
              <a:rPr lang="de-AT" sz="2400" b="1" dirty="0" smtClean="0">
                <a:solidFill>
                  <a:srgbClr val="008000"/>
                </a:solidFill>
                <a:latin typeface="+mn-lt"/>
                <a:ea typeface="ＭＳ Ｐゴシック" pitchFamily="34" charset="-128"/>
                <a:cs typeface="Arial" charset="0"/>
              </a:rPr>
              <a:t/>
            </a:r>
            <a:br>
              <a:rPr lang="de-AT" sz="2400" b="1" dirty="0" smtClean="0">
                <a:solidFill>
                  <a:srgbClr val="008000"/>
                </a:solidFill>
                <a:latin typeface="+mn-lt"/>
                <a:ea typeface="ＭＳ Ｐゴシック" pitchFamily="34" charset="-128"/>
                <a:cs typeface="Arial" charset="0"/>
              </a:rPr>
            </a:br>
            <a:r>
              <a:rPr lang="de-AT" sz="1800" b="1" dirty="0" err="1" smtClean="0">
                <a:solidFill>
                  <a:srgbClr val="008000"/>
                </a:solidFill>
                <a:latin typeface="+mn-lt"/>
                <a:ea typeface="ＭＳ Ｐゴシック" pitchFamily="34" charset="-128"/>
                <a:cs typeface="Arial" charset="0"/>
              </a:rPr>
              <a:t>Bagamoyo</a:t>
            </a:r>
            <a:r>
              <a:rPr lang="de-AT" sz="1800" b="1" dirty="0" smtClean="0">
                <a:solidFill>
                  <a:srgbClr val="008000"/>
                </a:solidFill>
                <a:latin typeface="+mn-lt"/>
                <a:ea typeface="ＭＳ Ｐゴシック" pitchFamily="34" charset="-128"/>
                <a:cs typeface="Arial" charset="0"/>
              </a:rPr>
              <a:t>, </a:t>
            </a:r>
            <a:r>
              <a:rPr lang="de-AT" sz="1800" b="1" dirty="0" err="1" smtClean="0">
                <a:solidFill>
                  <a:srgbClr val="008000"/>
                </a:solidFill>
                <a:latin typeface="+mn-lt"/>
                <a:ea typeface="ＭＳ Ｐゴシック" pitchFamily="34" charset="-128"/>
                <a:cs typeface="Arial" charset="0"/>
              </a:rPr>
              <a:t>Tanzania</a:t>
            </a:r>
            <a:r>
              <a:rPr lang="de-AT" sz="1800" b="1" dirty="0" smtClean="0">
                <a:solidFill>
                  <a:srgbClr val="008000"/>
                </a:solidFill>
                <a:latin typeface="+mn-lt"/>
                <a:ea typeface="ＭＳ Ｐゴシック" pitchFamily="34" charset="-128"/>
                <a:cs typeface="Arial" charset="0"/>
              </a:rPr>
              <a:t> </a:t>
            </a:r>
            <a:br>
              <a:rPr lang="de-AT" sz="1800" b="1" dirty="0" smtClean="0">
                <a:solidFill>
                  <a:srgbClr val="008000"/>
                </a:solidFill>
                <a:latin typeface="+mn-lt"/>
                <a:ea typeface="ＭＳ Ｐゴシック" pitchFamily="34" charset="-128"/>
                <a:cs typeface="Arial" charset="0"/>
              </a:rPr>
            </a:br>
            <a:r>
              <a:rPr lang="de-AT" sz="1800" b="1" dirty="0" smtClean="0">
                <a:solidFill>
                  <a:srgbClr val="008000"/>
                </a:solidFill>
                <a:latin typeface="+mn-lt"/>
                <a:ea typeface="ＭＳ Ｐゴシック" pitchFamily="34" charset="-128"/>
                <a:cs typeface="Arial" charset="0"/>
              </a:rPr>
              <a:t>24-27 </a:t>
            </a:r>
            <a:r>
              <a:rPr lang="en-GB" sz="1800" b="1" dirty="0" smtClean="0">
                <a:solidFill>
                  <a:srgbClr val="008000"/>
                </a:solidFill>
                <a:latin typeface="+mn-lt"/>
                <a:ea typeface="ＭＳ Ｐゴシック" pitchFamily="34" charset="-128"/>
                <a:cs typeface="Arial" charset="0"/>
              </a:rPr>
              <a:t>September, 2013</a:t>
            </a:r>
            <a:r>
              <a:rPr lang="en-GB" sz="2400" dirty="0" smtClean="0">
                <a:latin typeface="Arial" charset="0"/>
                <a:ea typeface="ＭＳ Ｐゴシック" pitchFamily="34" charset="-128"/>
                <a:cs typeface="Arial" charset="0"/>
              </a:rPr>
              <a:t/>
            </a:r>
            <a:br>
              <a:rPr lang="en-GB" sz="2400" dirty="0" smtClean="0">
                <a:latin typeface="Arial" charset="0"/>
                <a:ea typeface="ＭＳ Ｐゴシック" pitchFamily="34" charset="-128"/>
                <a:cs typeface="Arial" charset="0"/>
              </a:rPr>
            </a:br>
            <a:r>
              <a:rPr lang="en-GB" sz="2400" dirty="0" smtClean="0">
                <a:latin typeface="Arial" charset="0"/>
                <a:ea typeface="ＭＳ Ｐゴシック" pitchFamily="34" charset="-128"/>
                <a:cs typeface="Arial" charset="0"/>
              </a:rPr>
              <a:t/>
            </a:r>
            <a:br>
              <a:rPr lang="en-GB" sz="2400" dirty="0" smtClean="0">
                <a:latin typeface="Arial" charset="0"/>
                <a:ea typeface="ＭＳ Ｐゴシック" pitchFamily="34" charset="-128"/>
                <a:cs typeface="Arial" charset="0"/>
              </a:rPr>
            </a:br>
            <a:r>
              <a:rPr lang="en-GB" sz="2400" b="1" dirty="0" smtClean="0">
                <a:latin typeface="+mn-lt"/>
                <a:ea typeface="ＭＳ Ｐゴシック" pitchFamily="34" charset="-128"/>
                <a:cs typeface="Arial" charset="0"/>
              </a:rPr>
              <a:t>EMS Thematic Component</a:t>
            </a:r>
            <a:r>
              <a:rPr lang="en-GB" sz="2400" dirty="0" smtClean="0">
                <a:latin typeface="+mn-lt"/>
                <a:ea typeface="ＭＳ Ｐゴシック" pitchFamily="34" charset="-128"/>
                <a:cs typeface="Arial" charset="0"/>
              </a:rPr>
              <a:t/>
            </a:r>
            <a:br>
              <a:rPr lang="en-GB" sz="2400" dirty="0" smtClean="0">
                <a:latin typeface="+mn-lt"/>
                <a:ea typeface="ＭＳ Ｐゴシック" pitchFamily="34" charset="-128"/>
                <a:cs typeface="Arial" charset="0"/>
              </a:rPr>
            </a:br>
            <a:r>
              <a:rPr lang="en-GB" sz="2800" b="1" dirty="0" smtClean="0">
                <a:solidFill>
                  <a:schemeClr val="tx2"/>
                </a:solidFill>
                <a:latin typeface="+mn-lt"/>
                <a:ea typeface="ＭＳ Ｐゴシック" pitchFamily="34" charset="-128"/>
                <a:cs typeface="Arial" charset="0"/>
              </a:rPr>
              <a:t>TEST Methodology Implementation Activities</a:t>
            </a:r>
            <a:r>
              <a:rPr lang="en-GB" sz="2800" b="1" dirty="0" smtClean="0">
                <a:solidFill>
                  <a:srgbClr val="0033CC"/>
                </a:solidFill>
                <a:latin typeface="+mn-lt"/>
                <a:ea typeface="ＭＳ Ｐゴシック" pitchFamily="34" charset="-128"/>
                <a:cs typeface="Arial" charset="0"/>
              </a:rPr>
              <a:t/>
            </a:r>
            <a:br>
              <a:rPr lang="en-GB" sz="2800" b="1" dirty="0" smtClean="0">
                <a:solidFill>
                  <a:srgbClr val="0033CC"/>
                </a:solidFill>
                <a:latin typeface="+mn-lt"/>
                <a:ea typeface="ＭＳ Ｐゴシック" pitchFamily="34" charset="-128"/>
                <a:cs typeface="Arial" charset="0"/>
              </a:rPr>
            </a:br>
            <a:r>
              <a:rPr lang="en-GB" sz="2400" b="1" dirty="0" smtClean="0">
                <a:solidFill>
                  <a:srgbClr val="C00000"/>
                </a:solidFill>
                <a:latin typeface="+mn-lt"/>
                <a:ea typeface="ＭＳ Ｐゴシック" pitchFamily="34" charset="-128"/>
                <a:cs typeface="Arial" charset="0"/>
              </a:rPr>
              <a:t>SENEGAL</a:t>
            </a:r>
            <a:r>
              <a:rPr lang="en-GB" sz="2400" b="1" dirty="0" smtClean="0">
                <a:solidFill>
                  <a:srgbClr val="0033CC"/>
                </a:solidFill>
                <a:latin typeface="+mn-lt"/>
                <a:ea typeface="ＭＳ Ｐゴシック" pitchFamily="34" charset="-128"/>
                <a:cs typeface="Arial" charset="0"/>
              </a:rPr>
              <a:t/>
            </a:r>
            <a:br>
              <a:rPr lang="en-GB" sz="2400" b="1" dirty="0" smtClean="0">
                <a:solidFill>
                  <a:srgbClr val="0033CC"/>
                </a:solidFill>
                <a:latin typeface="+mn-lt"/>
                <a:ea typeface="ＭＳ Ｐゴシック" pitchFamily="34" charset="-128"/>
                <a:cs typeface="Arial" charset="0"/>
              </a:rPr>
            </a:br>
            <a:r>
              <a:rPr lang="en-US" sz="2000" b="1" dirty="0" smtClean="0">
                <a:solidFill>
                  <a:srgbClr val="008000"/>
                </a:solidFill>
                <a:latin typeface="+mn-lt"/>
                <a:ea typeface="ＭＳ Ｐゴシック" pitchFamily="34" charset="-128"/>
              </a:rPr>
              <a:t>(SCM Day 2: 25 September 2013)</a:t>
            </a:r>
            <a:r>
              <a:rPr lang="en-GB" sz="3200" b="1" dirty="0" smtClean="0">
                <a:solidFill>
                  <a:schemeClr val="accent2"/>
                </a:solidFill>
                <a:latin typeface="Arial" charset="0"/>
                <a:ea typeface="ＭＳ Ｐゴシック" pitchFamily="34" charset="-128"/>
                <a:cs typeface="Arial" charset="0"/>
              </a:rPr>
              <a:t/>
            </a:r>
            <a:br>
              <a:rPr lang="en-GB" sz="3200" b="1" dirty="0" smtClean="0">
                <a:solidFill>
                  <a:schemeClr val="accent2"/>
                </a:solidFill>
                <a:latin typeface="Arial" charset="0"/>
                <a:ea typeface="ＭＳ Ｐゴシック" pitchFamily="34" charset="-128"/>
                <a:cs typeface="Arial" charset="0"/>
              </a:rPr>
            </a:br>
            <a:r>
              <a:rPr lang="en-GB" sz="1600" dirty="0" smtClean="0">
                <a:solidFill>
                  <a:schemeClr val="accent2"/>
                </a:solidFill>
                <a:latin typeface="Arial" charset="0"/>
                <a:ea typeface="ＭＳ Ｐゴシック" pitchFamily="34" charset="-128"/>
                <a:cs typeface="Arial" charset="0"/>
              </a:rPr>
              <a:t/>
            </a:r>
            <a:br>
              <a:rPr lang="en-GB" sz="1600" dirty="0" smtClean="0">
                <a:solidFill>
                  <a:schemeClr val="accent2"/>
                </a:solidFill>
                <a:latin typeface="Arial" charset="0"/>
                <a:ea typeface="ＭＳ Ｐゴシック" pitchFamily="34" charset="-128"/>
                <a:cs typeface="Arial" charset="0"/>
              </a:rPr>
            </a:br>
            <a:r>
              <a:rPr lang="en-GB" sz="2000" b="1" dirty="0" smtClean="0">
                <a:latin typeface="Arial" charset="0"/>
                <a:ea typeface="ＭＳ Ｐゴシック" pitchFamily="34" charset="-128"/>
                <a:cs typeface="Arial" charset="0"/>
              </a:rPr>
              <a:t/>
            </a:r>
            <a:br>
              <a:rPr lang="en-GB" sz="2000" b="1" dirty="0" smtClean="0">
                <a:latin typeface="Arial" charset="0"/>
                <a:ea typeface="ＭＳ Ｐゴシック" pitchFamily="34" charset="-128"/>
                <a:cs typeface="Arial" charset="0"/>
              </a:rPr>
            </a:br>
            <a:r>
              <a:rPr lang="en-GB" sz="2000" b="1" dirty="0" smtClean="0">
                <a:latin typeface="Arial" charset="0"/>
                <a:ea typeface="ＭＳ Ｐゴシック" pitchFamily="34" charset="-128"/>
                <a:cs typeface="Arial" charset="0"/>
              </a:rPr>
              <a:t/>
            </a:r>
            <a:br>
              <a:rPr lang="en-GB" sz="2000" b="1" dirty="0" smtClean="0">
                <a:latin typeface="Arial" charset="0"/>
                <a:ea typeface="ＭＳ Ｐゴシック" pitchFamily="34" charset="-128"/>
                <a:cs typeface="Arial" charset="0"/>
              </a:rPr>
            </a:br>
            <a:r>
              <a:rPr lang="en-GB" sz="1800" b="1" dirty="0" smtClean="0">
                <a:latin typeface="+mn-lt"/>
                <a:ea typeface="ＭＳ Ｐゴシック" pitchFamily="34" charset="-128"/>
                <a:cs typeface="Arial" charset="0"/>
              </a:rPr>
              <a:t>FP Environment: </a:t>
            </a:r>
            <a:r>
              <a:rPr lang="en-GB" sz="1600" i="1" dirty="0" err="1" smtClean="0">
                <a:solidFill>
                  <a:srgbClr val="FF3300"/>
                </a:solidFill>
                <a:latin typeface="+mn-lt"/>
                <a:ea typeface="ＭＳ Ｐゴシック" pitchFamily="34" charset="-128"/>
                <a:cs typeface="Arial" charset="0"/>
              </a:rPr>
              <a:t>Sokhna</a:t>
            </a:r>
            <a:r>
              <a:rPr lang="en-GB" sz="1600" i="1" dirty="0" smtClean="0">
                <a:solidFill>
                  <a:srgbClr val="FF3300"/>
                </a:solidFill>
                <a:latin typeface="+mn-lt"/>
                <a:ea typeface="ＭＳ Ｐゴシック" pitchFamily="34" charset="-128"/>
                <a:cs typeface="Arial" charset="0"/>
              </a:rPr>
              <a:t> SY DIALLO/</a:t>
            </a:r>
            <a:r>
              <a:rPr lang="en-GB" sz="1600" i="1" dirty="0" err="1" smtClean="0">
                <a:solidFill>
                  <a:srgbClr val="FF3300"/>
                </a:solidFill>
                <a:latin typeface="+mn-lt"/>
                <a:ea typeface="ＭＳ Ｐゴシック" pitchFamily="34" charset="-128"/>
                <a:cs typeface="Arial" charset="0"/>
              </a:rPr>
              <a:t>Abdallah</a:t>
            </a:r>
            <a:r>
              <a:rPr lang="en-GB" sz="1600" i="1" dirty="0" smtClean="0">
                <a:solidFill>
                  <a:srgbClr val="FF3300"/>
                </a:solidFill>
                <a:latin typeface="+mn-lt"/>
                <a:ea typeface="ＭＳ Ｐゴシック" pitchFamily="34" charset="-128"/>
                <a:cs typeface="Arial" charset="0"/>
              </a:rPr>
              <a:t> CAMARA (assistant)</a:t>
            </a:r>
            <a:r>
              <a:rPr lang="en-GB" sz="1800" b="1" dirty="0" smtClean="0">
                <a:latin typeface="+mn-lt"/>
                <a:ea typeface="ＭＳ Ｐゴシック" pitchFamily="34" charset="-128"/>
                <a:cs typeface="Arial" charset="0"/>
              </a:rPr>
              <a:t/>
            </a:r>
            <a:br>
              <a:rPr lang="en-GB" sz="1800" b="1" dirty="0" smtClean="0">
                <a:latin typeface="+mn-lt"/>
                <a:ea typeface="ＭＳ Ｐゴシック" pitchFamily="34" charset="-128"/>
                <a:cs typeface="Arial" charset="0"/>
              </a:rPr>
            </a:br>
            <a:r>
              <a:rPr lang="en-GB" sz="1800" b="1" dirty="0" smtClean="0">
                <a:latin typeface="+mn-lt"/>
                <a:ea typeface="ＭＳ Ｐゴシック" pitchFamily="34" charset="-128"/>
                <a:cs typeface="Arial" charset="0"/>
              </a:rPr>
              <a:t>FP Tourism: </a:t>
            </a:r>
            <a:r>
              <a:rPr lang="en-GB" sz="1600" i="1" dirty="0" err="1" smtClean="0">
                <a:solidFill>
                  <a:srgbClr val="FF3300"/>
                </a:solidFill>
                <a:latin typeface="+mn-lt"/>
                <a:ea typeface="ＭＳ Ｐゴシック" pitchFamily="34" charset="-128"/>
                <a:cs typeface="Arial" charset="0"/>
              </a:rPr>
              <a:t>Dibor</a:t>
            </a:r>
            <a:r>
              <a:rPr lang="en-GB" sz="1600" i="1" dirty="0" smtClean="0">
                <a:solidFill>
                  <a:srgbClr val="FF3300"/>
                </a:solidFill>
                <a:latin typeface="+mn-lt"/>
                <a:ea typeface="ＭＳ Ｐゴシック" pitchFamily="34" charset="-128"/>
                <a:cs typeface="Arial" charset="0"/>
              </a:rPr>
              <a:t> SARR FAYE</a:t>
            </a:r>
            <a:r>
              <a:rPr lang="en-GB" sz="1800" b="1" dirty="0" smtClean="0">
                <a:latin typeface="+mn-lt"/>
                <a:ea typeface="ＭＳ Ｐゴシック" pitchFamily="34" charset="-128"/>
                <a:cs typeface="Arial" charset="0"/>
              </a:rPr>
              <a:t/>
            </a:r>
            <a:br>
              <a:rPr lang="en-GB" sz="1800" b="1" dirty="0" smtClean="0">
                <a:latin typeface="+mn-lt"/>
                <a:ea typeface="ＭＳ Ｐゴシック" pitchFamily="34" charset="-128"/>
                <a:cs typeface="Arial" charset="0"/>
              </a:rPr>
            </a:br>
            <a:r>
              <a:rPr lang="en-GB" sz="1800" dirty="0" smtClean="0">
                <a:latin typeface="+mn-lt"/>
                <a:ea typeface="ＭＳ Ｐゴシック" pitchFamily="34" charset="-128"/>
                <a:cs typeface="Arial" charset="0"/>
              </a:rPr>
              <a:t>D</a:t>
            </a:r>
            <a:r>
              <a:rPr lang="en-GB" sz="1800" b="1" dirty="0" smtClean="0">
                <a:latin typeface="+mn-lt"/>
                <a:ea typeface="ＭＳ Ｐゴシック" pitchFamily="34" charset="-128"/>
                <a:cs typeface="Arial" charset="0"/>
              </a:rPr>
              <a:t>PC: </a:t>
            </a:r>
            <a:r>
              <a:rPr lang="en-GB" sz="1600" i="1" dirty="0" err="1" smtClean="0">
                <a:solidFill>
                  <a:srgbClr val="FF3300"/>
                </a:solidFill>
                <a:latin typeface="+mn-lt"/>
                <a:ea typeface="ＭＳ Ｐゴシック" pitchFamily="34" charset="-128"/>
                <a:cs typeface="Arial" charset="0"/>
              </a:rPr>
              <a:t>Sokhna</a:t>
            </a:r>
            <a:r>
              <a:rPr lang="en-GB" sz="1600" i="1" dirty="0" smtClean="0">
                <a:solidFill>
                  <a:srgbClr val="FF3300"/>
                </a:solidFill>
                <a:latin typeface="+mn-lt"/>
                <a:ea typeface="ＭＳ Ｐゴシック" pitchFamily="34" charset="-128"/>
                <a:cs typeface="Arial" charset="0"/>
              </a:rPr>
              <a:t> SY DIALLO</a:t>
            </a:r>
            <a:br>
              <a:rPr lang="en-GB" sz="1600" i="1" dirty="0" smtClean="0">
                <a:solidFill>
                  <a:srgbClr val="FF3300"/>
                </a:solidFill>
                <a:latin typeface="+mn-lt"/>
                <a:ea typeface="ＭＳ Ｐゴシック" pitchFamily="34" charset="-128"/>
                <a:cs typeface="Arial" charset="0"/>
              </a:rPr>
            </a:br>
            <a:r>
              <a:rPr lang="en-GB" sz="1800" dirty="0" smtClean="0">
                <a:ea typeface="ＭＳ Ｐゴシック" pitchFamily="34" charset="-128"/>
                <a:cs typeface="Arial" charset="0"/>
              </a:rPr>
              <a:t>EMS Experts: </a:t>
            </a:r>
            <a:r>
              <a:rPr lang="en-GB" sz="1600" i="1" dirty="0" smtClean="0">
                <a:solidFill>
                  <a:srgbClr val="FF3300"/>
                </a:solidFill>
                <a:latin typeface="+mn-lt"/>
                <a:ea typeface="ＭＳ Ｐゴシック" pitchFamily="34" charset="-128"/>
                <a:cs typeface="Arial" charset="0"/>
              </a:rPr>
              <a:t>Anna TOURE DE NIET/</a:t>
            </a:r>
            <a:r>
              <a:rPr lang="en-GB" sz="1600" i="1" dirty="0" err="1" smtClean="0">
                <a:solidFill>
                  <a:srgbClr val="FF3300"/>
                </a:solidFill>
                <a:latin typeface="+mn-lt"/>
                <a:ea typeface="ＭＳ Ｐゴシック" pitchFamily="34" charset="-128"/>
                <a:cs typeface="Arial" charset="0"/>
              </a:rPr>
              <a:t>Gatta</a:t>
            </a:r>
            <a:r>
              <a:rPr lang="en-GB" sz="1600" i="1" dirty="0" smtClean="0">
                <a:solidFill>
                  <a:srgbClr val="FF3300"/>
                </a:solidFill>
                <a:latin typeface="+mn-lt"/>
                <a:ea typeface="ＭＳ Ｐゴシック" pitchFamily="34" charset="-128"/>
                <a:cs typeface="Arial" charset="0"/>
              </a:rPr>
              <a:t> </a:t>
            </a:r>
            <a:r>
              <a:rPr lang="en-GB" sz="1600" i="1" dirty="0" err="1" smtClean="0">
                <a:solidFill>
                  <a:srgbClr val="FF3300"/>
                </a:solidFill>
                <a:latin typeface="+mn-lt"/>
                <a:ea typeface="ＭＳ Ｐゴシック" pitchFamily="34" charset="-128"/>
                <a:cs typeface="Arial" charset="0"/>
              </a:rPr>
              <a:t>Soulé</a:t>
            </a:r>
            <a:r>
              <a:rPr lang="en-GB" sz="1600" i="1" dirty="0" smtClean="0">
                <a:solidFill>
                  <a:srgbClr val="FF3300"/>
                </a:solidFill>
                <a:latin typeface="+mn-lt"/>
                <a:ea typeface="ＭＳ Ｐゴシック" pitchFamily="34" charset="-128"/>
                <a:cs typeface="Arial" charset="0"/>
              </a:rPr>
              <a:t> BÂ</a:t>
            </a:r>
            <a:r>
              <a:rPr lang="en-GB" sz="2400" b="1" dirty="0" smtClean="0">
                <a:latin typeface="Arial" charset="0"/>
                <a:ea typeface="ＭＳ Ｐゴシック" pitchFamily="34" charset="-128"/>
                <a:cs typeface="Arial" charset="0"/>
              </a:rPr>
              <a:t/>
            </a:r>
            <a:br>
              <a:rPr lang="en-GB" sz="2400" b="1" dirty="0" smtClean="0">
                <a:latin typeface="Arial" charset="0"/>
                <a:ea typeface="ＭＳ Ｐゴシック" pitchFamily="34" charset="-128"/>
                <a:cs typeface="Arial" charset="0"/>
              </a:rPr>
            </a:br>
            <a:r>
              <a:rPr lang="en-GB" sz="2400" b="1" dirty="0" smtClean="0">
                <a:latin typeface="Arial" charset="0"/>
                <a:ea typeface="ＭＳ Ｐゴシック" pitchFamily="34" charset="-128"/>
                <a:cs typeface="Arial" charset="0"/>
              </a:rPr>
              <a:t/>
            </a:r>
            <a:br>
              <a:rPr lang="en-GB" sz="2400" b="1" dirty="0" smtClean="0">
                <a:latin typeface="Arial" charset="0"/>
                <a:ea typeface="ＭＳ Ｐゴシック" pitchFamily="34" charset="-128"/>
                <a:cs typeface="Arial" charset="0"/>
              </a:rPr>
            </a:br>
            <a:r>
              <a:rPr lang="en-GB" sz="2400" b="1" dirty="0" smtClean="0">
                <a:latin typeface="Arial" charset="0"/>
                <a:ea typeface="ＭＳ Ｐゴシック" pitchFamily="34" charset="-128"/>
                <a:cs typeface="Arial" charset="0"/>
              </a:rPr>
              <a:t/>
            </a:r>
            <a:br>
              <a:rPr lang="en-GB" sz="2400" b="1" dirty="0" smtClean="0">
                <a:latin typeface="Arial" charset="0"/>
                <a:ea typeface="ＭＳ Ｐゴシック" pitchFamily="34" charset="-128"/>
                <a:cs typeface="Arial" charset="0"/>
              </a:rPr>
            </a:br>
            <a:endParaRPr lang="en-GB" sz="1600" dirty="0" smtClean="0">
              <a:latin typeface="Arial" charset="0"/>
              <a:ea typeface="ＭＳ Ｐゴシック" pitchFamily="34" charset="-128"/>
              <a:cs typeface="Arial" charset="0"/>
            </a:endParaRPr>
          </a:p>
        </p:txBody>
      </p:sp>
      <p:pic>
        <p:nvPicPr>
          <p:cNvPr id="3076" name="Picture 4" descr="C:\Users\User\Downloads\logo deec.jpg"/>
          <p:cNvPicPr>
            <a:picLocks noChangeAspect="1" noChangeArrowheads="1"/>
          </p:cNvPicPr>
          <p:nvPr/>
        </p:nvPicPr>
        <p:blipFill>
          <a:blip r:embed="rId3" cstate="print"/>
          <a:srcRect/>
          <a:stretch>
            <a:fillRect/>
          </a:stretch>
        </p:blipFill>
        <p:spPr bwMode="auto">
          <a:xfrm>
            <a:off x="4648200" y="3505200"/>
            <a:ext cx="828675" cy="581025"/>
          </a:xfrm>
          <a:prstGeom prst="rect">
            <a:avLst/>
          </a:prstGeom>
          <a:noFill/>
          <a:ln w="9525">
            <a:noFill/>
            <a:miter lim="800000"/>
            <a:headEnd/>
            <a:tailEnd/>
          </a:ln>
        </p:spPr>
      </p:pic>
    </p:spTree>
  </p:cSld>
  <p:clrMapOvr>
    <a:masterClrMapping/>
  </p:clrMapOvr>
  <p:transition spd="slow" advClick="0" advTm="10000">
    <p:pull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65" name="Rectangle 7"/>
          <p:cNvSpPr>
            <a:spLocks noChangeArrowheads="1"/>
          </p:cNvSpPr>
          <p:nvPr/>
        </p:nvSpPr>
        <p:spPr bwMode="auto">
          <a:xfrm>
            <a:off x="533400" y="1143000"/>
            <a:ext cx="8305800" cy="461665"/>
          </a:xfrm>
          <a:prstGeom prst="rect">
            <a:avLst/>
          </a:prstGeom>
          <a:noFill/>
          <a:ln w="9525">
            <a:noFill/>
            <a:miter lim="800000"/>
            <a:headEnd/>
            <a:tailEnd/>
          </a:ln>
        </p:spPr>
        <p:txBody>
          <a:bodyPr>
            <a:spAutoFit/>
          </a:bodyPr>
          <a:lstStyle/>
          <a:p>
            <a:pPr algn="ctr"/>
            <a:r>
              <a:rPr lang="en-US" sz="2400" b="1" dirty="0" err="1" smtClean="0">
                <a:solidFill>
                  <a:schemeClr val="accent6"/>
                </a:solidFill>
                <a:effectLst>
                  <a:outerShdw blurRad="38100" dist="38100" dir="2700000" algn="tl">
                    <a:srgbClr val="000000">
                      <a:alpha val="43137"/>
                    </a:srgbClr>
                  </a:outerShdw>
                </a:effectLst>
                <a:latin typeface="Calibri" pitchFamily="34" charset="0"/>
              </a:rPr>
              <a:t>Hôtel</a:t>
            </a:r>
            <a:r>
              <a:rPr lang="en-US" sz="2400" b="1" dirty="0" smtClean="0">
                <a:solidFill>
                  <a:schemeClr val="accent6"/>
                </a:solidFill>
                <a:effectLst>
                  <a:outerShdw blurRad="38100" dist="38100" dir="2700000" algn="tl">
                    <a:srgbClr val="000000">
                      <a:alpha val="43137"/>
                    </a:srgbClr>
                  </a:outerShdw>
                </a:effectLst>
                <a:latin typeface="Calibri" pitchFamily="34" charset="0"/>
              </a:rPr>
              <a:t> </a:t>
            </a:r>
            <a:r>
              <a:rPr lang="en-US" sz="2400" b="1" dirty="0" err="1" smtClean="0">
                <a:solidFill>
                  <a:schemeClr val="accent6"/>
                </a:solidFill>
                <a:effectLst>
                  <a:outerShdw blurRad="38100" dist="38100" dir="2700000" algn="tl">
                    <a:srgbClr val="000000">
                      <a:alpha val="43137"/>
                    </a:srgbClr>
                  </a:outerShdw>
                </a:effectLst>
                <a:latin typeface="Calibri" pitchFamily="34" charset="0"/>
              </a:rPr>
              <a:t>Bougainvillées</a:t>
            </a:r>
            <a:endParaRPr lang="en-US" sz="2400" b="1" dirty="0">
              <a:solidFill>
                <a:schemeClr val="accent6"/>
              </a:solidFill>
              <a:effectLst>
                <a:outerShdw blurRad="38100" dist="38100" dir="2700000" algn="tl">
                  <a:srgbClr val="000000">
                    <a:alpha val="43137"/>
                  </a:srgbClr>
                </a:outerShdw>
              </a:effectLst>
              <a:latin typeface="Calibri" pitchFamily="34" charset="0"/>
            </a:endParaRPr>
          </a:p>
        </p:txBody>
      </p:sp>
      <p:pic>
        <p:nvPicPr>
          <p:cNvPr id="24578" name="Picture 2" descr="http://media.fram.fr/produits/photo392/SEN-SAL-H-BOUGAINVIL013.jpg"/>
          <p:cNvPicPr>
            <a:picLocks noChangeAspect="1" noChangeArrowheads="1"/>
          </p:cNvPicPr>
          <p:nvPr/>
        </p:nvPicPr>
        <p:blipFill>
          <a:blip r:embed="rId2" cstate="print"/>
          <a:srcRect/>
          <a:stretch>
            <a:fillRect/>
          </a:stretch>
        </p:blipFill>
        <p:spPr bwMode="auto">
          <a:xfrm>
            <a:off x="1974273" y="1711780"/>
            <a:ext cx="5424054" cy="3196316"/>
          </a:xfrm>
          <a:prstGeom prst="rect">
            <a:avLst/>
          </a:prstGeom>
          <a:noFill/>
          <a:ln>
            <a:solidFill>
              <a:schemeClr val="accent2"/>
            </a:solidFill>
          </a:ln>
        </p:spPr>
      </p:pic>
    </p:spTree>
  </p:cSld>
  <p:clrMapOvr>
    <a:masterClrMapping/>
  </p:clrMapOvr>
  <p:transition spd="slow" advClick="0" advTm="10000">
    <p:pull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533400" y="990600"/>
            <a:ext cx="8305800" cy="461665"/>
          </a:xfrm>
          <a:prstGeom prst="rect">
            <a:avLst/>
          </a:prstGeom>
          <a:noFill/>
          <a:ln w="9525">
            <a:noFill/>
            <a:miter lim="800000"/>
            <a:headEnd/>
            <a:tailEnd/>
          </a:ln>
        </p:spPr>
        <p:txBody>
          <a:bodyPr>
            <a:spAutoFit/>
          </a:bodyPr>
          <a:lstStyle/>
          <a:p>
            <a:pPr algn="ctr"/>
            <a:r>
              <a:rPr lang="en-US" sz="2400" b="1" dirty="0" err="1" smtClean="0">
                <a:solidFill>
                  <a:srgbClr val="FF0000"/>
                </a:solidFill>
                <a:latin typeface="Calibri" pitchFamily="34" charset="0"/>
              </a:rPr>
              <a:t>Hôtel</a:t>
            </a:r>
            <a:r>
              <a:rPr lang="en-US" sz="2400" b="1" dirty="0" smtClean="0">
                <a:solidFill>
                  <a:srgbClr val="FF0000"/>
                </a:solidFill>
                <a:latin typeface="Calibri" pitchFamily="34" charset="0"/>
              </a:rPr>
              <a:t> </a:t>
            </a:r>
            <a:r>
              <a:rPr lang="en-US" sz="2400" b="1" dirty="0" err="1" smtClean="0">
                <a:solidFill>
                  <a:srgbClr val="FF0000"/>
                </a:solidFill>
                <a:latin typeface="Calibri" pitchFamily="34" charset="0"/>
              </a:rPr>
              <a:t>Bougainvilliées</a:t>
            </a:r>
            <a:r>
              <a:rPr lang="en-US" sz="2400" b="1" dirty="0" smtClean="0">
                <a:solidFill>
                  <a:srgbClr val="FF0000"/>
                </a:solidFill>
                <a:latin typeface="Calibri" pitchFamily="34" charset="0"/>
              </a:rPr>
              <a:t> (1/2)</a:t>
            </a:r>
            <a:endParaRPr lang="en-US" sz="2400" b="1" dirty="0">
              <a:latin typeface="Calibri" pitchFamily="34" charset="0"/>
            </a:endParaRPr>
          </a:p>
        </p:txBody>
      </p:sp>
      <p:graphicFrame>
        <p:nvGraphicFramePr>
          <p:cNvPr id="4" name="Tableau 3"/>
          <p:cNvGraphicFramePr>
            <a:graphicFrameLocks noGrp="1"/>
          </p:cNvGraphicFramePr>
          <p:nvPr/>
        </p:nvGraphicFramePr>
        <p:xfrm>
          <a:off x="609600" y="1371600"/>
          <a:ext cx="7848598" cy="4511040"/>
        </p:xfrm>
        <a:graphic>
          <a:graphicData uri="http://schemas.openxmlformats.org/drawingml/2006/table">
            <a:tbl>
              <a:tblPr firstRow="1" bandRow="1">
                <a:tableStyleId>{5C22544A-7EE6-4342-B048-85BDC9FD1C3A}</a:tableStyleId>
              </a:tblPr>
              <a:tblGrid>
                <a:gridCol w="2514600"/>
                <a:gridCol w="2895599"/>
                <a:gridCol w="2438399"/>
              </a:tblGrid>
              <a:tr h="375994">
                <a:tc>
                  <a:txBody>
                    <a:bodyPr/>
                    <a:lstStyle/>
                    <a:p>
                      <a:pPr algn="ctr"/>
                      <a:r>
                        <a:rPr lang="fr-FR" sz="1000" dirty="0" smtClean="0"/>
                        <a:t>Actions réalisées avant </a:t>
                      </a:r>
                    </a:p>
                    <a:p>
                      <a:pPr algn="ctr"/>
                      <a:r>
                        <a:rPr lang="fr-FR" sz="1000" dirty="0" smtClean="0"/>
                        <a:t>novembre</a:t>
                      </a:r>
                      <a:r>
                        <a:rPr lang="fr-FR" sz="1000" baseline="0" dirty="0" smtClean="0"/>
                        <a:t> 2012</a:t>
                      </a:r>
                      <a:endParaRPr lang="fr-FR" sz="1000" dirty="0"/>
                    </a:p>
                  </a:txBody>
                  <a:tcPr/>
                </a:tc>
                <a:tc>
                  <a:txBody>
                    <a:bodyPr/>
                    <a:lstStyle/>
                    <a:p>
                      <a:pPr algn="ctr"/>
                      <a:r>
                        <a:rPr lang="fr-FR" sz="1000" dirty="0" smtClean="0"/>
                        <a:t>Actions</a:t>
                      </a:r>
                      <a:r>
                        <a:rPr lang="fr-FR" sz="1000" baseline="0" dirty="0" smtClean="0"/>
                        <a:t> menées </a:t>
                      </a:r>
                    </a:p>
                    <a:p>
                      <a:pPr algn="ctr"/>
                      <a:r>
                        <a:rPr lang="fr-FR" sz="1000" baseline="0" dirty="0" smtClean="0"/>
                        <a:t>de novembre 2012 à aujourd’hui</a:t>
                      </a:r>
                      <a:endParaRPr lang="fr-FR" sz="1000" dirty="0"/>
                    </a:p>
                  </a:txBody>
                  <a:tcPr/>
                </a:tc>
                <a:tc>
                  <a:txBody>
                    <a:bodyPr/>
                    <a:lstStyle/>
                    <a:p>
                      <a:pPr algn="ctr"/>
                      <a:r>
                        <a:rPr lang="fr-FR" sz="1000" dirty="0" smtClean="0"/>
                        <a:t>Actions planifiées pour 2013</a:t>
                      </a:r>
                      <a:endParaRPr lang="fr-FR" sz="1000" dirty="0"/>
                    </a:p>
                  </a:txBody>
                  <a:tcPr/>
                </a:tc>
              </a:tr>
              <a:tr h="35864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dirty="0" smtClean="0">
                          <a:latin typeface="Calibri" pitchFamily="34" charset="0"/>
                        </a:rPr>
                        <a:t>Externalisation du lavage du linge</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dirty="0" smtClean="0">
                          <a:latin typeface="Calibri" pitchFamily="34" charset="0"/>
                        </a:rPr>
                        <a:t>Changement des serviettes tous les deux jours</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dirty="0" smtClean="0">
                          <a:latin typeface="Calibri" pitchFamily="34" charset="0"/>
                        </a:rPr>
                        <a:t>Récupération</a:t>
                      </a:r>
                      <a:r>
                        <a:rPr lang="fr-FR" sz="1100" baseline="0" dirty="0" smtClean="0">
                          <a:latin typeface="Calibri" pitchFamily="34" charset="0"/>
                        </a:rPr>
                        <a:t> des bouteilles en plastique par le personnel</a:t>
                      </a:r>
                      <a:endParaRPr lang="fr-FR" sz="1100" dirty="0" smtClean="0">
                        <a:latin typeface="Calibri" pitchFamily="34" charset="0"/>
                      </a:endParaRPr>
                    </a:p>
                    <a:p>
                      <a:r>
                        <a:rPr lang="fr-FR" sz="1100" dirty="0" smtClean="0">
                          <a:latin typeface="Calibri" pitchFamily="34" charset="0"/>
                        </a:rPr>
                        <a:t/>
                      </a:r>
                      <a:br>
                        <a:rPr lang="fr-FR" sz="1100" dirty="0" smtClean="0">
                          <a:latin typeface="Calibri" pitchFamily="34" charset="0"/>
                        </a:rPr>
                      </a:br>
                      <a:endParaRPr lang="fr-FR" sz="1100" dirty="0" smtClean="0">
                        <a:latin typeface="Calibri" pitchFamily="34" charset="0"/>
                      </a:endParaRPr>
                    </a:p>
                    <a:p>
                      <a:endParaRPr lang="fr-FR" sz="1100" dirty="0" smtClean="0">
                        <a:latin typeface="Calibri" pitchFamily="34" charset="0"/>
                      </a:endParaRPr>
                    </a:p>
                    <a:p>
                      <a:endParaRPr lang="fr-FR" sz="1100" dirty="0" smtClean="0">
                        <a:latin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Composition de l’équipe SME et identification des responsabilités environnementales</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Réalisation d’un audit énergétique</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Inventaire des bonnes pratiques dans chaque hôtel</a:t>
                      </a:r>
                    </a:p>
                    <a:p>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Identification des textes légaux applicables</a:t>
                      </a:r>
                    </a:p>
                    <a:p>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Analyse environnementale</a:t>
                      </a:r>
                    </a:p>
                    <a:p>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Analyse quantitative et qualitative des déchets afin d’analyser le circuit des déchets en vue d’une réduction à la source et d’une amélioration de la valorisation des déchets</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Archivage</a:t>
                      </a:r>
                      <a:r>
                        <a:rPr kumimoji="0" lang="fr-FR" sz="1100" kern="1200" baseline="0" dirty="0" smtClean="0">
                          <a:solidFill>
                            <a:schemeClr val="dk1"/>
                          </a:solidFill>
                          <a:latin typeface="Calibri" pitchFamily="34" charset="0"/>
                          <a:ea typeface="+mn-ea"/>
                          <a:cs typeface="+mn-cs"/>
                        </a:rPr>
                        <a:t> des documents du Système de Management Environnemental</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baseline="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baseline="0" dirty="0" smtClean="0">
                          <a:solidFill>
                            <a:schemeClr val="dk1"/>
                          </a:solidFill>
                          <a:latin typeface="Calibri" pitchFamily="34" charset="0"/>
                          <a:ea typeface="+mn-ea"/>
                          <a:cs typeface="+mn-cs"/>
                        </a:rPr>
                        <a:t>Participation aux journées de l’environnement et à l’opération « Clean Up » organisées à </a:t>
                      </a:r>
                      <a:r>
                        <a:rPr kumimoji="0" lang="fr-FR" sz="1100" kern="1200" baseline="0" dirty="0" err="1" smtClean="0">
                          <a:solidFill>
                            <a:schemeClr val="dk1"/>
                          </a:solidFill>
                          <a:latin typeface="Calibri" pitchFamily="34" charset="0"/>
                          <a:ea typeface="+mn-ea"/>
                          <a:cs typeface="+mn-cs"/>
                        </a:rPr>
                        <a:t>Saly</a:t>
                      </a:r>
                      <a:r>
                        <a:rPr kumimoji="0" lang="fr-FR" sz="1100" kern="1200" baseline="0" dirty="0" smtClean="0">
                          <a:solidFill>
                            <a:schemeClr val="dk1"/>
                          </a:solidFill>
                          <a:latin typeface="Calibri" pitchFamily="34" charset="0"/>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endParaRPr lang="fr-FR" sz="1100" dirty="0">
                        <a:latin typeface="Calibri" pitchFamily="34" charset="0"/>
                      </a:endParaRPr>
                    </a:p>
                  </a:txBody>
                  <a:tcPr/>
                </a:tc>
                <a:tc>
                  <a:txBody>
                    <a:bodyPr/>
                    <a:lstStyle/>
                    <a:p>
                      <a:pPr algn="l"/>
                      <a:r>
                        <a:rPr lang="fr-FR" sz="1100" i="0" kern="1200" dirty="0" smtClean="0">
                          <a:solidFill>
                            <a:schemeClr val="dk1"/>
                          </a:solidFill>
                          <a:latin typeface="Calibri" pitchFamily="34" charset="0"/>
                          <a:ea typeface="+mn-ea"/>
                          <a:cs typeface="+mn-cs"/>
                        </a:rPr>
                        <a:t>Installer des compteurs divisionnaires pour mesurer avec précision la consommation chaque centre de coûts </a:t>
                      </a:r>
                    </a:p>
                    <a:p>
                      <a:pPr algn="l"/>
                      <a:endParaRPr lang="fr-FR" sz="1100" i="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Remplacement de l’ensemble des lampes à incandescence</a:t>
                      </a:r>
                      <a:r>
                        <a:rPr lang="fr-FR" sz="1100" i="0" baseline="0" dirty="0" smtClean="0">
                          <a:latin typeface="Calibri" pitchFamily="34" charset="0"/>
                          <a:ea typeface="Calibri"/>
                          <a:cs typeface="Times New Roman"/>
                        </a:rPr>
                        <a:t> par des LBC</a:t>
                      </a:r>
                      <a:endParaRPr lang="fr-FR" sz="1100" i="0" dirty="0" smtClean="0">
                        <a:latin typeface="Calibri" pitchFamily="34" charset="0"/>
                      </a:endParaRPr>
                    </a:p>
                    <a:p>
                      <a:pPr algn="l"/>
                      <a:endParaRPr lang="fr-FR" sz="1100" i="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Sensibiliser le personnel aux éco-gestes</a:t>
                      </a:r>
                    </a:p>
                    <a:p>
                      <a:pPr algn="l"/>
                      <a:endParaRPr lang="fr-FR" sz="1100" i="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Mettre des affichettes sur la préservation de l’environnement pour les clients </a:t>
                      </a:r>
                    </a:p>
                    <a:p>
                      <a:pPr algn="l"/>
                      <a:endParaRPr lang="fr-FR" sz="1100" i="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Composter les déchets verts</a:t>
                      </a:r>
                    </a:p>
                    <a:p>
                      <a:pPr algn="l"/>
                      <a:endParaRPr lang="fr-FR" sz="1100" i="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Vérifier l’exposition solaire des  congélateurs et chambres froides</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i="0" dirty="0" smtClean="0">
                        <a:latin typeface="Calibri" pitchFamily="34" charset="0"/>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Formation</a:t>
                      </a:r>
                      <a:r>
                        <a:rPr lang="fr-FR" sz="1100" i="0" baseline="0" dirty="0" smtClean="0">
                          <a:latin typeface="Calibri" pitchFamily="34" charset="0"/>
                          <a:ea typeface="Calibri"/>
                          <a:cs typeface="Times New Roman"/>
                        </a:rPr>
                        <a:t> d’</a:t>
                      </a:r>
                      <a:r>
                        <a:rPr lang="fr-FR" sz="1100" i="0" dirty="0" smtClean="0">
                          <a:latin typeface="Calibri" pitchFamily="34" charset="0"/>
                          <a:ea typeface="Calibri"/>
                          <a:cs typeface="Times New Roman"/>
                        </a:rPr>
                        <a:t>un homme-énergie</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i="0" dirty="0" smtClean="0">
                        <a:latin typeface="Calibri" pitchFamily="34" charset="0"/>
                        <a:ea typeface="Calibri"/>
                        <a:cs typeface="Times New Roman"/>
                      </a:endParaRPr>
                    </a:p>
                    <a:p>
                      <a:pPr algn="l"/>
                      <a:endParaRPr lang="fr-FR" sz="1100" i="0" dirty="0" smtClean="0">
                        <a:latin typeface="Calibri" pitchFamily="34" charset="0"/>
                      </a:endParaRPr>
                    </a:p>
                    <a:p>
                      <a:pPr algn="l"/>
                      <a:endParaRPr lang="fr-FR" sz="1100" i="0" dirty="0">
                        <a:latin typeface="Calibri" pitchFamily="34" charset="0"/>
                      </a:endParaRPr>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533400" y="990600"/>
            <a:ext cx="8305800" cy="461665"/>
          </a:xfrm>
          <a:prstGeom prst="rect">
            <a:avLst/>
          </a:prstGeom>
          <a:noFill/>
          <a:ln w="9525">
            <a:noFill/>
            <a:miter lim="800000"/>
            <a:headEnd/>
            <a:tailEnd/>
          </a:ln>
        </p:spPr>
        <p:txBody>
          <a:bodyPr>
            <a:spAutoFit/>
          </a:bodyPr>
          <a:lstStyle/>
          <a:p>
            <a:pPr algn="ctr"/>
            <a:r>
              <a:rPr lang="en-US" sz="2400" b="1" dirty="0" err="1" smtClean="0">
                <a:solidFill>
                  <a:srgbClr val="FF0000"/>
                </a:solidFill>
                <a:latin typeface="Calibri" pitchFamily="34" charset="0"/>
              </a:rPr>
              <a:t>Hôtel</a:t>
            </a:r>
            <a:r>
              <a:rPr lang="en-US" sz="2400" b="1" dirty="0" smtClean="0">
                <a:solidFill>
                  <a:srgbClr val="FF0000"/>
                </a:solidFill>
                <a:latin typeface="Calibri" pitchFamily="34" charset="0"/>
              </a:rPr>
              <a:t> </a:t>
            </a:r>
            <a:r>
              <a:rPr lang="en-US" sz="2400" b="1" dirty="0" err="1" smtClean="0">
                <a:solidFill>
                  <a:srgbClr val="FF0000"/>
                </a:solidFill>
                <a:latin typeface="Calibri" pitchFamily="34" charset="0"/>
              </a:rPr>
              <a:t>Bougainvilliées</a:t>
            </a:r>
            <a:r>
              <a:rPr lang="en-US" sz="2400" b="1" dirty="0" smtClean="0">
                <a:solidFill>
                  <a:srgbClr val="FF0000"/>
                </a:solidFill>
                <a:latin typeface="Calibri" pitchFamily="34" charset="0"/>
              </a:rPr>
              <a:t> (2/2)</a:t>
            </a:r>
            <a:endParaRPr lang="en-US" sz="2400" b="1" dirty="0">
              <a:latin typeface="Calibri" pitchFamily="34" charset="0"/>
            </a:endParaRPr>
          </a:p>
        </p:txBody>
      </p:sp>
      <p:graphicFrame>
        <p:nvGraphicFramePr>
          <p:cNvPr id="4" name="Tableau 3"/>
          <p:cNvGraphicFramePr>
            <a:graphicFrameLocks noGrp="1"/>
          </p:cNvGraphicFramePr>
          <p:nvPr/>
        </p:nvGraphicFramePr>
        <p:xfrm>
          <a:off x="609600" y="1828800"/>
          <a:ext cx="7543800" cy="3370654"/>
        </p:xfrm>
        <a:graphic>
          <a:graphicData uri="http://schemas.openxmlformats.org/drawingml/2006/table">
            <a:tbl>
              <a:tblPr firstRow="1" bandRow="1">
                <a:tableStyleId>{5C22544A-7EE6-4342-B048-85BDC9FD1C3A}</a:tableStyleId>
              </a:tblPr>
              <a:tblGrid>
                <a:gridCol w="7543800"/>
              </a:tblGrid>
              <a:tr h="375994">
                <a:tc>
                  <a:txBody>
                    <a:bodyPr/>
                    <a:lstStyle/>
                    <a:p>
                      <a:pPr algn="ctr"/>
                      <a:r>
                        <a:rPr lang="fr-FR" sz="1000" dirty="0" smtClean="0"/>
                        <a:t>Actions planifiées pour 2013</a:t>
                      </a:r>
                      <a:endParaRPr lang="fr-FR" sz="1000" dirty="0"/>
                    </a:p>
                  </a:txBody>
                  <a:tcPr/>
                </a:tc>
              </a:tr>
              <a:tr h="2672006">
                <a:tc>
                  <a:txBody>
                    <a:bodyPr/>
                    <a:lstStyle/>
                    <a:p>
                      <a:pPr lvl="0"/>
                      <a:r>
                        <a:rPr kumimoji="0" lang="fr-FR" sz="1050" kern="1200" dirty="0" smtClean="0">
                          <a:solidFill>
                            <a:schemeClr val="dk1"/>
                          </a:solidFill>
                          <a:latin typeface="+mn-lt"/>
                          <a:ea typeface="+mn-ea"/>
                          <a:cs typeface="+mn-cs"/>
                        </a:rPr>
                        <a:t>Elaborer le programme environnemental avec les objectifs SMART, les cibles, les actions à entreprendre, les moyens humains, techniques et financiers, les délais et les indicateurs associés </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Rédiger les procédures opérationnelles</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Elaborer des plans d'urgence </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Mettre en place et organiser un suivi réglementaire et législatif périodique</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Mettre en place un dispositif de suivi de la performance </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Traitement d'une partie des déchets fermentescibles des cinq hôtels grâce à un </a:t>
                      </a:r>
                      <a:r>
                        <a:rPr kumimoji="0" lang="fr-FR" sz="1050" kern="1200" dirty="0" err="1" smtClean="0">
                          <a:solidFill>
                            <a:schemeClr val="dk1"/>
                          </a:solidFill>
                          <a:latin typeface="+mn-lt"/>
                          <a:ea typeface="+mn-ea"/>
                          <a:cs typeface="+mn-cs"/>
                        </a:rPr>
                        <a:t>bio-réacteur</a:t>
                      </a:r>
                      <a:r>
                        <a:rPr kumimoji="0" lang="fr-FR" sz="1050" kern="1200" dirty="0" smtClean="0">
                          <a:solidFill>
                            <a:schemeClr val="dk1"/>
                          </a:solidFill>
                          <a:latin typeface="+mn-lt"/>
                          <a:ea typeface="+mn-ea"/>
                          <a:cs typeface="+mn-cs"/>
                        </a:rPr>
                        <a:t> géré par la mairie et les groupements féminins</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Formation au niveau du personnel de mairie et des groupements féminins sur la composante déchets </a:t>
                      </a:r>
                      <a:endParaRPr kumimoji="0" lang="fr-FR" sz="1800" kern="120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i="0" dirty="0" smtClean="0">
                        <a:latin typeface="Calibri" pitchFamily="34" charset="0"/>
                        <a:ea typeface="Calibri"/>
                        <a:cs typeface="Times New Roman"/>
                      </a:endParaRPr>
                    </a:p>
                    <a:p>
                      <a:pPr algn="l"/>
                      <a:endParaRPr lang="fr-FR" sz="1100" i="0" dirty="0" smtClean="0">
                        <a:latin typeface="Calibri" pitchFamily="34" charset="0"/>
                      </a:endParaRPr>
                    </a:p>
                    <a:p>
                      <a:pPr algn="l"/>
                      <a:endParaRPr lang="fr-FR" sz="1100" i="0" dirty="0">
                        <a:latin typeface="Calibri" pitchFamily="34" charset="0"/>
                      </a:endParaRPr>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81000" y="1752600"/>
          <a:ext cx="8424863" cy="3230880"/>
        </p:xfrm>
        <a:graphic>
          <a:graphicData uri="http://schemas.openxmlformats.org/drawingml/2006/table">
            <a:tbl>
              <a:tblPr/>
              <a:tblGrid>
                <a:gridCol w="1828800"/>
                <a:gridCol w="1738313"/>
                <a:gridCol w="1533525"/>
                <a:gridCol w="1308100"/>
                <a:gridCol w="2016125"/>
              </a:tblGrid>
              <a:tr h="838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CP Options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Investment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(USD)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Income or Savings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(USD/an)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Payback Period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Environmental Benefits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2"/>
                          </a:solidFill>
                          <a:effectLst/>
                          <a:latin typeface="Calibri" pitchFamily="34" charset="0"/>
                          <a:ea typeface="ＭＳ Ｐゴシック" pitchFamily="34" charset="-128"/>
                        </a:rPr>
                        <a:t>Water, materials, energy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2"/>
                          </a:solidFill>
                          <a:effectLst/>
                          <a:latin typeface="Calibri" pitchFamily="34" charset="0"/>
                          <a:ea typeface="ＭＳ Ｐゴシック" pitchFamily="34" charset="-128"/>
                        </a:rPr>
                        <a:t>(unit/year)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334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ＭＳ Ｐゴシック" pitchFamily="34" charset="-128"/>
                        </a:rPr>
                        <a:t>86 </a:t>
                      </a:r>
                      <a:r>
                        <a:rPr kumimoji="0" lang="en-US" sz="1600" b="0" i="0" u="none" strike="noStrike" cap="none" normalizeH="0" baseline="0" dirty="0" err="1" smtClean="0">
                          <a:ln>
                            <a:noFill/>
                          </a:ln>
                          <a:solidFill>
                            <a:schemeClr val="tx1"/>
                          </a:solidFill>
                          <a:effectLst/>
                          <a:latin typeface="Calibri" pitchFamily="34" charset="0"/>
                          <a:ea typeface="ＭＳ Ｐゴシック" pitchFamily="34" charset="-128"/>
                        </a:rPr>
                        <a:t>chauffe-eaux</a:t>
                      </a:r>
                      <a:r>
                        <a:rPr kumimoji="0" lang="en-US" sz="1600" b="0" i="0" u="none" strike="noStrike" cap="none" normalizeH="0" baseline="0" dirty="0" smtClean="0">
                          <a:ln>
                            <a:noFill/>
                          </a:ln>
                          <a:solidFill>
                            <a:schemeClr val="tx1"/>
                          </a:solidFill>
                          <a:effectLst/>
                          <a:latin typeface="Calibri" pitchFamily="34" charset="0"/>
                          <a:ea typeface="ＭＳ Ｐゴシック" pitchFamily="34" charset="-128"/>
                        </a:rPr>
                        <a:t> </a:t>
                      </a:r>
                      <a:r>
                        <a:rPr kumimoji="0" lang="en-US" sz="1600" b="0" i="0" u="none" strike="noStrike" cap="none" normalizeH="0" baseline="0" dirty="0" err="1" smtClean="0">
                          <a:ln>
                            <a:noFill/>
                          </a:ln>
                          <a:solidFill>
                            <a:schemeClr val="tx1"/>
                          </a:solidFill>
                          <a:effectLst/>
                          <a:latin typeface="Calibri" pitchFamily="34" charset="0"/>
                          <a:ea typeface="ＭＳ Ｐゴシック" pitchFamily="34" charset="-128"/>
                        </a:rPr>
                        <a:t>solaires</a:t>
                      </a:r>
                      <a:endParaRPr kumimoji="0" lang="en-US" sz="1600" b="0" i="0" u="none" strike="noStrike" cap="none" normalizeH="0" baseline="0" dirty="0" smtClean="0">
                        <a:ln>
                          <a:noFill/>
                        </a:ln>
                        <a:solidFill>
                          <a:schemeClr val="tx1"/>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ctr"/>
                      <a:r>
                        <a:rPr lang="fr-FR" sz="1800" b="0" i="0" u="none" strike="noStrike" dirty="0" smtClean="0">
                          <a:solidFill>
                            <a:srgbClr val="000000"/>
                          </a:solidFill>
                          <a:latin typeface="Calibri" pitchFamily="34" charset="0"/>
                        </a:rPr>
                        <a:t>87 432</a:t>
                      </a:r>
                      <a:endParaRPr lang="fr-FR" sz="1800" b="0" i="0" u="none" strike="noStrike" dirty="0">
                        <a:solidFill>
                          <a:srgbClr val="000000"/>
                        </a:solidFill>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Calibri" pitchFamily="34" charset="0"/>
                        <a:ea typeface="ＭＳ Ｐゴシック"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ＭＳ Ｐゴシック" pitchFamily="34" charset="-128"/>
                        </a:rPr>
                        <a:t>15 824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ＭＳ Ｐゴシック" pitchFamily="34" charset="-128"/>
                        </a:rPr>
                        <a:t>Court (</a:t>
                      </a:r>
                      <a:r>
                        <a:rPr kumimoji="0" lang="en-US" sz="1600" b="0" i="0" u="none" strike="noStrike" cap="none" normalizeH="0" baseline="0" dirty="0" err="1" smtClean="0">
                          <a:ln>
                            <a:noFill/>
                          </a:ln>
                          <a:solidFill>
                            <a:schemeClr val="tx1"/>
                          </a:solidFill>
                          <a:effectLst/>
                          <a:latin typeface="Calibri" pitchFamily="34" charset="0"/>
                          <a:ea typeface="ＭＳ Ｐゴシック" pitchFamily="34" charset="-128"/>
                        </a:rPr>
                        <a:t>inférieur</a:t>
                      </a:r>
                      <a:r>
                        <a:rPr kumimoji="0" lang="en-US" sz="1600" b="0" i="0" u="none" strike="noStrike" cap="none" normalizeH="0" baseline="0" dirty="0" smtClean="0">
                          <a:ln>
                            <a:noFill/>
                          </a:ln>
                          <a:solidFill>
                            <a:schemeClr val="tx1"/>
                          </a:solidFill>
                          <a:effectLst/>
                          <a:latin typeface="Calibri" pitchFamily="34" charset="0"/>
                          <a:ea typeface="ＭＳ Ｐゴシック" pitchFamily="34" charset="-128"/>
                        </a:rPr>
                        <a:t> à 10 </a:t>
                      </a:r>
                      <a:r>
                        <a:rPr kumimoji="0" lang="en-US" sz="1600" b="0" i="0" u="none" strike="noStrike" cap="none" normalizeH="0" baseline="0" dirty="0" err="1" smtClean="0">
                          <a:ln>
                            <a:noFill/>
                          </a:ln>
                          <a:solidFill>
                            <a:schemeClr val="tx1"/>
                          </a:solidFill>
                          <a:effectLst/>
                          <a:latin typeface="Calibri" pitchFamily="34" charset="0"/>
                          <a:ea typeface="ＭＳ Ｐゴシック" pitchFamily="34" charset="-128"/>
                        </a:rPr>
                        <a:t>mois</a:t>
                      </a:r>
                      <a:r>
                        <a:rPr kumimoji="0" lang="en-US" sz="1600" b="0" i="0" u="none" strike="noStrike" cap="none" normalizeH="0" baseline="0" dirty="0" smtClean="0">
                          <a:ln>
                            <a:noFill/>
                          </a:ln>
                          <a:solidFill>
                            <a:schemeClr val="tx1"/>
                          </a:solidFill>
                          <a:effectLst/>
                          <a:latin typeface="Calibri" pitchFamily="34" charset="0"/>
                          <a:ea typeface="ＭＳ Ｐゴシック" pitchFamily="34"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r>
                        <a:rPr lang="fr-FR" sz="1600" b="0" i="0" u="none" strike="noStrike" dirty="0">
                          <a:solidFill>
                            <a:srgbClr val="000000"/>
                          </a:solidFill>
                          <a:latin typeface="Calibri" pitchFamily="34" charset="0"/>
                        </a:rPr>
                        <a:t>181 837 kg de CO</a:t>
                      </a:r>
                      <a:r>
                        <a:rPr lang="fr-FR" sz="1600" b="0" i="0" u="none" strike="noStrike" baseline="-25000" dirty="0">
                          <a:solidFill>
                            <a:srgbClr val="000000"/>
                          </a:solidFill>
                          <a:latin typeface="Calibri" pitchFamily="34" charset="0"/>
                        </a:rPr>
                        <a:t>2</a:t>
                      </a:r>
                      <a:r>
                        <a:rPr lang="fr-FR" sz="1600" b="0" i="0" u="none" strike="noStrike" dirty="0">
                          <a:solidFill>
                            <a:srgbClr val="000000"/>
                          </a:solidFill>
                          <a:latin typeface="Calibri" pitchFamily="34" charset="0"/>
                        </a:rPr>
                        <a:t> par un an </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r>
              <a:tr h="396240">
                <a:tc>
                  <a:txBody>
                    <a:bodyPr/>
                    <a:lstStyle/>
                    <a:p>
                      <a:pPr algn="ctr" fontAlgn="b"/>
                      <a:r>
                        <a:rPr lang="fr-FR" sz="1600" b="0" i="0" u="none" strike="noStrike" dirty="0">
                          <a:solidFill>
                            <a:srgbClr val="000000"/>
                          </a:solidFill>
                          <a:latin typeface="Calibri" pitchFamily="34" charset="0"/>
                        </a:rPr>
                        <a:t>Lampadaires haut</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pPr algn="ctr" fontAlgn="b"/>
                      <a:r>
                        <a:rPr lang="fr-FR" sz="1600" b="0" i="0" u="none" strike="noStrike" dirty="0" smtClean="0">
                          <a:solidFill>
                            <a:srgbClr val="000000"/>
                          </a:solidFill>
                          <a:latin typeface="Calibri" pitchFamily="34" charset="0"/>
                        </a:rPr>
                        <a:t>1</a:t>
                      </a:r>
                      <a:r>
                        <a:rPr lang="fr-FR" sz="1600" b="0" i="0" u="none" strike="noStrike" baseline="0" dirty="0" smtClean="0">
                          <a:solidFill>
                            <a:srgbClr val="000000"/>
                          </a:solidFill>
                          <a:latin typeface="Calibri" pitchFamily="34" charset="0"/>
                        </a:rPr>
                        <a:t> 220</a:t>
                      </a:r>
                      <a:r>
                        <a:rPr lang="fr-FR" sz="1600" b="0" i="0" u="none" strike="noStrike" dirty="0" smtClean="0">
                          <a:solidFill>
                            <a:srgbClr val="000000"/>
                          </a:solidFill>
                          <a:latin typeface="Calibri" pitchFamily="34" charset="0"/>
                        </a:rPr>
                        <a:t>/luminaire</a:t>
                      </a:r>
                      <a:endParaRPr lang="fr-FR" sz="16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pPr algn="ctr" fontAlgn="b"/>
                      <a:r>
                        <a:rPr lang="fr-FR" sz="1600" b="0" i="0" u="none" strike="noStrike" dirty="0" smtClean="0">
                          <a:solidFill>
                            <a:srgbClr val="000000"/>
                          </a:solidFill>
                          <a:latin typeface="Calibri" pitchFamily="34" charset="0"/>
                        </a:rPr>
                        <a:t>37</a:t>
                      </a:r>
                      <a:r>
                        <a:rPr lang="fr-FR" sz="1600" b="0" i="0" u="none" strike="noStrike" baseline="0" dirty="0" smtClean="0">
                          <a:solidFill>
                            <a:srgbClr val="000000"/>
                          </a:solidFill>
                          <a:latin typeface="Calibri" pitchFamily="34" charset="0"/>
                        </a:rPr>
                        <a:t> 000 W/an</a:t>
                      </a:r>
                      <a:endParaRPr lang="fr-FR" sz="16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pPr algn="ctr" fontAlgn="b"/>
                      <a:r>
                        <a:rPr lang="fr-FR" sz="1600" b="0" i="0" u="none" strike="noStrike">
                          <a:solidFill>
                            <a:srgbClr val="000000"/>
                          </a:solidFill>
                          <a:latin typeface="Calibri" pitchFamily="34" charset="0"/>
                        </a:rPr>
                        <a:t>30 ans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rowSpan="2">
                  <a:txBody>
                    <a:bodyPr/>
                    <a:lstStyle/>
                    <a:p>
                      <a:pPr algn="ctr" fontAlgn="b"/>
                      <a:endParaRPr lang="fr-FR" sz="1600" b="0" i="0" u="none" strike="noStrike" dirty="0" smtClean="0">
                        <a:solidFill>
                          <a:srgbClr val="000000"/>
                        </a:solidFill>
                        <a:latin typeface="Calibri" pitchFamily="34" charset="0"/>
                      </a:endParaRPr>
                    </a:p>
                    <a:p>
                      <a:pPr algn="ctr" fontAlgn="b"/>
                      <a:r>
                        <a:rPr lang="fr-FR" sz="1600" b="0" i="0" u="none" strike="noStrike" dirty="0" smtClean="0">
                          <a:solidFill>
                            <a:srgbClr val="000000"/>
                          </a:solidFill>
                          <a:latin typeface="Calibri" pitchFamily="34" charset="0"/>
                        </a:rPr>
                        <a:t>32</a:t>
                      </a:r>
                      <a:r>
                        <a:rPr lang="fr-FR" sz="1600" b="0" i="0" u="none" strike="noStrike" dirty="0">
                          <a:solidFill>
                            <a:srgbClr val="000000"/>
                          </a:solidFill>
                          <a:latin typeface="Calibri" pitchFamily="34" charset="0"/>
                        </a:rPr>
                        <a:t> 859 kg de CO</a:t>
                      </a:r>
                      <a:r>
                        <a:rPr lang="fr-FR" sz="1600" b="0" i="0" u="none" strike="noStrike" baseline="-25000" dirty="0">
                          <a:solidFill>
                            <a:srgbClr val="000000"/>
                          </a:solidFill>
                          <a:latin typeface="Calibri" pitchFamily="34" charset="0"/>
                        </a:rPr>
                        <a:t>2</a:t>
                      </a:r>
                      <a:r>
                        <a:rPr lang="fr-FR" sz="1600" b="0" i="0" u="none" strike="noStrike" dirty="0">
                          <a:solidFill>
                            <a:srgbClr val="000000"/>
                          </a:solidFill>
                          <a:latin typeface="Calibri" pitchFamily="34" charset="0"/>
                        </a:rPr>
                        <a:t> </a:t>
                      </a:r>
                      <a:endParaRPr lang="fr-FR" sz="1600" b="0" i="0" u="none" strike="noStrike" dirty="0" smtClean="0">
                        <a:solidFill>
                          <a:srgbClr val="000000"/>
                        </a:solidFill>
                        <a:latin typeface="Calibri" pitchFamily="34" charset="0"/>
                      </a:endParaRPr>
                    </a:p>
                    <a:p>
                      <a:pPr algn="ctr" fontAlgn="b"/>
                      <a:endParaRPr lang="fr-FR" sz="1600" b="0" i="0" u="none" strike="noStrike" dirty="0" smtClean="0">
                        <a:solidFill>
                          <a:srgbClr val="000000"/>
                        </a:solidFill>
                        <a:latin typeface="Calibri" pitchFamily="34" charset="0"/>
                      </a:endParaRPr>
                    </a:p>
                    <a:p>
                      <a:pPr algn="ctr" fontAlgn="b"/>
                      <a:endParaRPr lang="fr-FR" sz="16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r>
              <a:tr h="508635">
                <a:tc>
                  <a:txBody>
                    <a:bodyPr/>
                    <a:lstStyle/>
                    <a:p>
                      <a:pPr algn="ctr" fontAlgn="b"/>
                      <a:r>
                        <a:rPr lang="fr-FR" sz="1600" b="0" i="0" u="none" strike="noStrike">
                          <a:solidFill>
                            <a:srgbClr val="000000"/>
                          </a:solidFill>
                          <a:latin typeface="Calibri" pitchFamily="34" charset="0"/>
                        </a:rPr>
                        <a:t>Lampadaires bas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r>
                        <a:rPr lang="fr-FR" sz="1600" b="0" i="0" u="none" strike="noStrike" dirty="0" smtClean="0">
                          <a:solidFill>
                            <a:srgbClr val="000000"/>
                          </a:solidFill>
                          <a:latin typeface="Calibri" pitchFamily="34" charset="0"/>
                        </a:rPr>
                        <a:t>244/luminaire</a:t>
                      </a:r>
                      <a:endParaRPr lang="fr-FR" sz="16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r>
                        <a:rPr lang="fr-FR" sz="1600" b="0" i="0" u="none" strike="noStrike" dirty="0">
                          <a:solidFill>
                            <a:srgbClr val="000000"/>
                          </a:solidFill>
                          <a:latin typeface="Calibri" pitchFamily="34" charset="0"/>
                        </a:rPr>
                        <a:t>63 </a:t>
                      </a:r>
                      <a:r>
                        <a:rPr lang="fr-FR" sz="1600" b="0" i="0" u="none" strike="noStrike" dirty="0" smtClean="0">
                          <a:solidFill>
                            <a:srgbClr val="000000"/>
                          </a:solidFill>
                          <a:latin typeface="Calibri" pitchFamily="34" charset="0"/>
                        </a:rPr>
                        <a:t>700 W/an</a:t>
                      </a:r>
                      <a:endParaRPr lang="fr-FR" sz="16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r>
                        <a:rPr lang="fr-FR" sz="1600" b="0" i="0" u="none" strike="noStrike" dirty="0">
                          <a:solidFill>
                            <a:srgbClr val="000000"/>
                          </a:solidFill>
                          <a:latin typeface="Calibri" pitchFamily="34" charset="0"/>
                        </a:rPr>
                        <a:t>27 ans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vMerge="1">
                  <a:txBody>
                    <a:bodyPr/>
                    <a:lstStyle/>
                    <a:p>
                      <a:endParaRPr lang="fr-F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r>
              <a:tr h="508635">
                <a:tc>
                  <a:txBody>
                    <a:bodyPr/>
                    <a:lstStyle/>
                    <a:p>
                      <a:pPr algn="ctr" fontAlgn="b"/>
                      <a:r>
                        <a:rPr lang="fr-FR" sz="1600" b="0" i="0" u="none" strike="noStrike" dirty="0">
                          <a:solidFill>
                            <a:srgbClr val="000000"/>
                          </a:solidFill>
                          <a:latin typeface="Calibri" pitchFamily="34" charset="0"/>
                        </a:rPr>
                        <a:t>Lampes Basse Consommation (LBC)</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endParaRPr lang="fr-FR" sz="16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endParaRPr lang="fr-FR" sz="16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endParaRPr lang="fr-FR" sz="16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r>
                        <a:rPr lang="fr-FR" sz="1600" b="0" i="0" u="none" strike="noStrike" dirty="0" smtClean="0">
                          <a:solidFill>
                            <a:srgbClr val="000000"/>
                          </a:solidFill>
                          <a:latin typeface="Calibri" pitchFamily="34" charset="0"/>
                        </a:rPr>
                        <a:t>62</a:t>
                      </a:r>
                      <a:r>
                        <a:rPr lang="fr-FR" sz="1600" b="0" i="0" u="none" strike="noStrike" dirty="0">
                          <a:solidFill>
                            <a:srgbClr val="000000"/>
                          </a:solidFill>
                          <a:latin typeface="Calibri" pitchFamily="34" charset="0"/>
                        </a:rPr>
                        <a:t> 274 kg de CO</a:t>
                      </a:r>
                      <a:r>
                        <a:rPr lang="fr-FR" sz="1600" b="0" i="0" u="none" strike="noStrike" baseline="-25000" dirty="0">
                          <a:solidFill>
                            <a:srgbClr val="000000"/>
                          </a:solidFill>
                          <a:latin typeface="Calibri" pitchFamily="34" charset="0"/>
                        </a:rPr>
                        <a:t>2</a:t>
                      </a:r>
                      <a:r>
                        <a:rPr lang="fr-FR" sz="1600" b="0" i="0" u="none" strike="noStrike" dirty="0">
                          <a:solidFill>
                            <a:srgbClr val="000000"/>
                          </a:solidFill>
                          <a:latin typeface="Calibri" pitchFamily="34" charset="0"/>
                        </a:rPr>
                        <a:t> </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r>
            </a:tbl>
          </a:graphicData>
        </a:graphic>
      </p:graphicFrame>
      <p:sp>
        <p:nvSpPr>
          <p:cNvPr id="16423" name="Rectangle 6"/>
          <p:cNvSpPr>
            <a:spLocks noChangeArrowheads="1"/>
          </p:cNvSpPr>
          <p:nvPr/>
        </p:nvSpPr>
        <p:spPr bwMode="auto">
          <a:xfrm>
            <a:off x="533400" y="1143000"/>
            <a:ext cx="8305800" cy="369888"/>
          </a:xfrm>
          <a:prstGeom prst="rect">
            <a:avLst/>
          </a:prstGeom>
          <a:noFill/>
          <a:ln w="9525">
            <a:noFill/>
            <a:miter lim="800000"/>
            <a:headEnd/>
            <a:tailEnd/>
          </a:ln>
        </p:spPr>
        <p:txBody>
          <a:bodyPr>
            <a:spAutoFit/>
          </a:bodyPr>
          <a:lstStyle/>
          <a:p>
            <a:pPr algn="ctr"/>
            <a:r>
              <a:rPr lang="en-US" b="1" dirty="0" err="1" smtClean="0">
                <a:solidFill>
                  <a:schemeClr val="tx2"/>
                </a:solidFill>
              </a:rPr>
              <a:t>Recommandations</a:t>
            </a:r>
            <a:r>
              <a:rPr lang="en-US" b="1" dirty="0" smtClean="0">
                <a:solidFill>
                  <a:schemeClr val="tx2"/>
                </a:solidFill>
              </a:rPr>
              <a:t> de </a:t>
            </a:r>
            <a:r>
              <a:rPr lang="en-US" b="1" dirty="0" err="1" smtClean="0">
                <a:solidFill>
                  <a:schemeClr val="tx2"/>
                </a:solidFill>
              </a:rPr>
              <a:t>l’audit</a:t>
            </a:r>
            <a:r>
              <a:rPr lang="en-US" b="1" dirty="0" smtClean="0">
                <a:solidFill>
                  <a:schemeClr val="tx2"/>
                </a:solidFill>
              </a:rPr>
              <a:t> </a:t>
            </a:r>
            <a:r>
              <a:rPr lang="en-US" b="1" dirty="0" err="1" smtClean="0">
                <a:solidFill>
                  <a:schemeClr val="tx2"/>
                </a:solidFill>
              </a:rPr>
              <a:t>énergétique</a:t>
            </a:r>
            <a:endParaRPr lang="en-US" b="1" dirty="0">
              <a:solidFill>
                <a:schemeClr val="tx2"/>
              </a:solidFill>
            </a:endParaRPr>
          </a:p>
        </p:txBody>
      </p:sp>
    </p:spTree>
  </p:cSld>
  <p:clrMapOvr>
    <a:masterClrMapping/>
  </p:clrMapOvr>
  <p:transition spd="slow" advClick="0" advTm="10000">
    <p:pull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65" name="Rectangle 7"/>
          <p:cNvSpPr>
            <a:spLocks noChangeArrowheads="1"/>
          </p:cNvSpPr>
          <p:nvPr/>
        </p:nvSpPr>
        <p:spPr bwMode="auto">
          <a:xfrm>
            <a:off x="533400" y="1143000"/>
            <a:ext cx="8305800" cy="461665"/>
          </a:xfrm>
          <a:prstGeom prst="rect">
            <a:avLst/>
          </a:prstGeom>
          <a:noFill/>
          <a:ln w="9525">
            <a:noFill/>
            <a:miter lim="800000"/>
            <a:headEnd/>
            <a:tailEnd/>
          </a:ln>
        </p:spPr>
        <p:txBody>
          <a:bodyPr>
            <a:spAutoFit/>
          </a:bodyPr>
          <a:lstStyle/>
          <a:p>
            <a:pPr algn="ctr"/>
            <a:r>
              <a:rPr lang="en-US" sz="2400" b="1" dirty="0" err="1" smtClean="0">
                <a:solidFill>
                  <a:schemeClr val="accent6"/>
                </a:solidFill>
                <a:effectLst>
                  <a:outerShdw blurRad="38100" dist="38100" dir="2700000" algn="tl">
                    <a:srgbClr val="000000">
                      <a:alpha val="43137"/>
                    </a:srgbClr>
                  </a:outerShdw>
                </a:effectLst>
                <a:latin typeface="Calibri" pitchFamily="34" charset="0"/>
              </a:rPr>
              <a:t>Téranga</a:t>
            </a:r>
            <a:r>
              <a:rPr lang="en-US" sz="2400" b="1" dirty="0" smtClean="0">
                <a:solidFill>
                  <a:schemeClr val="accent6"/>
                </a:solidFill>
                <a:effectLst>
                  <a:outerShdw blurRad="38100" dist="38100" dir="2700000" algn="tl">
                    <a:srgbClr val="000000">
                      <a:alpha val="43137"/>
                    </a:srgbClr>
                  </a:outerShdw>
                </a:effectLst>
                <a:latin typeface="Calibri" pitchFamily="34" charset="0"/>
              </a:rPr>
              <a:t> Hotel</a:t>
            </a:r>
            <a:endParaRPr lang="en-US" sz="2400" b="1" dirty="0">
              <a:solidFill>
                <a:schemeClr val="accent6"/>
              </a:solidFill>
              <a:effectLst>
                <a:outerShdw blurRad="38100" dist="38100" dir="2700000" algn="tl">
                  <a:srgbClr val="000000">
                    <a:alpha val="43137"/>
                  </a:srgbClr>
                </a:outerShdw>
              </a:effectLst>
              <a:latin typeface="Calibri" pitchFamily="34" charset="0"/>
            </a:endParaRPr>
          </a:p>
        </p:txBody>
      </p:sp>
      <p:pic>
        <p:nvPicPr>
          <p:cNvPr id="18434" name="Picture 2" descr="http://www.leroutard.com/image/50/3/0000010401.1179503.jpg"/>
          <p:cNvPicPr>
            <a:picLocks noChangeAspect="1" noChangeArrowheads="1"/>
          </p:cNvPicPr>
          <p:nvPr/>
        </p:nvPicPr>
        <p:blipFill>
          <a:blip r:embed="rId2" cstate="print"/>
          <a:srcRect/>
          <a:stretch>
            <a:fillRect/>
          </a:stretch>
        </p:blipFill>
        <p:spPr bwMode="auto">
          <a:xfrm>
            <a:off x="2590800" y="1828800"/>
            <a:ext cx="4286250" cy="3209926"/>
          </a:xfrm>
          <a:prstGeom prst="rect">
            <a:avLst/>
          </a:prstGeom>
          <a:noFill/>
          <a:ln>
            <a:solidFill>
              <a:srgbClr val="FF0000"/>
            </a:solidFill>
          </a:ln>
        </p:spPr>
      </p:pic>
    </p:spTree>
  </p:cSld>
  <p:clrMapOvr>
    <a:masterClrMapping/>
  </p:clrMapOvr>
  <p:transition spd="slow" advClick="0" advTm="10000">
    <p:pull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533400" y="990600"/>
            <a:ext cx="8305800" cy="461665"/>
          </a:xfrm>
          <a:prstGeom prst="rect">
            <a:avLst/>
          </a:prstGeom>
          <a:noFill/>
          <a:ln w="9525">
            <a:noFill/>
            <a:miter lim="800000"/>
            <a:headEnd/>
            <a:tailEnd/>
          </a:ln>
        </p:spPr>
        <p:txBody>
          <a:bodyPr>
            <a:spAutoFit/>
          </a:bodyPr>
          <a:lstStyle/>
          <a:p>
            <a:pPr algn="ctr"/>
            <a:r>
              <a:rPr lang="en-US" sz="2400" b="1" dirty="0" err="1" smtClean="0">
                <a:solidFill>
                  <a:srgbClr val="FF0000"/>
                </a:solidFill>
                <a:latin typeface="Calibri" pitchFamily="34" charset="0"/>
              </a:rPr>
              <a:t>Hôtel</a:t>
            </a:r>
            <a:r>
              <a:rPr lang="en-US" sz="2400" b="1" dirty="0" smtClean="0">
                <a:solidFill>
                  <a:srgbClr val="FF0000"/>
                </a:solidFill>
                <a:latin typeface="Calibri" pitchFamily="34" charset="0"/>
              </a:rPr>
              <a:t> </a:t>
            </a:r>
            <a:r>
              <a:rPr lang="en-US" sz="2400" b="1" dirty="0" err="1" smtClean="0">
                <a:solidFill>
                  <a:srgbClr val="FF0000"/>
                </a:solidFill>
                <a:latin typeface="Calibri" pitchFamily="34" charset="0"/>
              </a:rPr>
              <a:t>Téranga</a:t>
            </a:r>
            <a:r>
              <a:rPr lang="en-US" sz="2400" b="1" dirty="0" smtClean="0">
                <a:solidFill>
                  <a:srgbClr val="FF0000"/>
                </a:solidFill>
                <a:latin typeface="Calibri" pitchFamily="34" charset="0"/>
              </a:rPr>
              <a:t> (1/2)</a:t>
            </a:r>
            <a:endParaRPr lang="en-US" sz="2400" b="1" dirty="0">
              <a:latin typeface="Calibri" pitchFamily="34" charset="0"/>
            </a:endParaRPr>
          </a:p>
        </p:txBody>
      </p:sp>
      <p:graphicFrame>
        <p:nvGraphicFramePr>
          <p:cNvPr id="4" name="Tableau 3"/>
          <p:cNvGraphicFramePr>
            <a:graphicFrameLocks noGrp="1"/>
          </p:cNvGraphicFramePr>
          <p:nvPr/>
        </p:nvGraphicFramePr>
        <p:xfrm>
          <a:off x="609600" y="1371600"/>
          <a:ext cx="7848598" cy="4511040"/>
        </p:xfrm>
        <a:graphic>
          <a:graphicData uri="http://schemas.openxmlformats.org/drawingml/2006/table">
            <a:tbl>
              <a:tblPr firstRow="1" bandRow="1">
                <a:tableStyleId>{5C22544A-7EE6-4342-B048-85BDC9FD1C3A}</a:tableStyleId>
              </a:tblPr>
              <a:tblGrid>
                <a:gridCol w="2514600"/>
                <a:gridCol w="2895599"/>
                <a:gridCol w="2438399"/>
              </a:tblGrid>
              <a:tr h="375994">
                <a:tc>
                  <a:txBody>
                    <a:bodyPr/>
                    <a:lstStyle/>
                    <a:p>
                      <a:pPr algn="ctr"/>
                      <a:r>
                        <a:rPr lang="fr-FR" sz="1000" dirty="0" smtClean="0"/>
                        <a:t>Actions réalisées avant </a:t>
                      </a:r>
                    </a:p>
                    <a:p>
                      <a:pPr algn="ctr"/>
                      <a:r>
                        <a:rPr lang="fr-FR" sz="1000" dirty="0" smtClean="0"/>
                        <a:t>novembre</a:t>
                      </a:r>
                      <a:r>
                        <a:rPr lang="fr-FR" sz="1000" baseline="0" dirty="0" smtClean="0"/>
                        <a:t> 2012</a:t>
                      </a:r>
                      <a:endParaRPr lang="fr-FR" sz="1000" dirty="0"/>
                    </a:p>
                  </a:txBody>
                  <a:tcPr/>
                </a:tc>
                <a:tc>
                  <a:txBody>
                    <a:bodyPr/>
                    <a:lstStyle/>
                    <a:p>
                      <a:pPr algn="ctr"/>
                      <a:r>
                        <a:rPr lang="fr-FR" sz="1000" dirty="0" smtClean="0"/>
                        <a:t>Actions</a:t>
                      </a:r>
                      <a:r>
                        <a:rPr lang="fr-FR" sz="1000" baseline="0" dirty="0" smtClean="0"/>
                        <a:t> menées </a:t>
                      </a:r>
                    </a:p>
                    <a:p>
                      <a:pPr algn="ctr"/>
                      <a:r>
                        <a:rPr lang="fr-FR" sz="1000" baseline="0" dirty="0" smtClean="0"/>
                        <a:t>de novembre 2012 à aujourd’hui</a:t>
                      </a:r>
                      <a:endParaRPr lang="fr-FR" sz="1000" dirty="0"/>
                    </a:p>
                  </a:txBody>
                  <a:tcPr/>
                </a:tc>
                <a:tc>
                  <a:txBody>
                    <a:bodyPr/>
                    <a:lstStyle/>
                    <a:p>
                      <a:pPr algn="ctr"/>
                      <a:r>
                        <a:rPr lang="fr-FR" sz="1000" dirty="0" smtClean="0"/>
                        <a:t>Actions planifiées pour 2013</a:t>
                      </a:r>
                      <a:endParaRPr lang="fr-FR" sz="1000" dirty="0"/>
                    </a:p>
                  </a:txBody>
                  <a:tcPr/>
                </a:tc>
              </a:tr>
              <a:tr h="35864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dirty="0" smtClean="0">
                          <a:latin typeface="Calibri" pitchFamily="34" charset="0"/>
                        </a:rPr>
                        <a:t>Installation de toilettes à double décharge</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dirty="0" smtClean="0">
                          <a:latin typeface="Calibri" pitchFamily="34" charset="0"/>
                        </a:rPr>
                        <a:t>Récupération des restes alimentaires et distribution aux plus démunis</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dirty="0" smtClean="0">
                          <a:latin typeface="Calibri" pitchFamily="34" charset="0"/>
                        </a:rPr>
                        <a:t>Soutien en don de la pouponnière de Mbour </a:t>
                      </a:r>
                    </a:p>
                    <a:p>
                      <a:r>
                        <a:rPr lang="fr-FR" sz="1100" dirty="0" smtClean="0">
                          <a:latin typeface="Calibri" pitchFamily="34" charset="0"/>
                        </a:rPr>
                        <a:t/>
                      </a:r>
                      <a:br>
                        <a:rPr lang="fr-FR" sz="1100" dirty="0" smtClean="0">
                          <a:latin typeface="Calibri" pitchFamily="34" charset="0"/>
                        </a:rPr>
                      </a:br>
                      <a:r>
                        <a:rPr lang="fr-FR" sz="1100" dirty="0" smtClean="0">
                          <a:latin typeface="Calibri" pitchFamily="34" charset="0"/>
                        </a:rPr>
                        <a:t>Don au personnel de riz et de sucre pendant le mois de Ramadan par la Direction Générale</a:t>
                      </a:r>
                    </a:p>
                    <a:p>
                      <a:endParaRPr lang="fr-FR" sz="1100" dirty="0" smtClean="0">
                        <a:latin typeface="Calibri" pitchFamily="34" charset="0"/>
                      </a:endParaRPr>
                    </a:p>
                    <a:p>
                      <a:r>
                        <a:rPr lang="fr-FR" sz="1100" dirty="0" smtClean="0">
                          <a:latin typeface="Calibri" pitchFamily="34" charset="0"/>
                        </a:rPr>
                        <a:t>Campagne de vaccination pour l'hépatite B offert par la Direction au personnel de l'hôtel</a:t>
                      </a:r>
                    </a:p>
                    <a:p>
                      <a:endParaRPr lang="fr-FR" sz="1100" dirty="0" smtClean="0">
                        <a:latin typeface="Calibri" pitchFamily="34" charset="0"/>
                      </a:endParaRPr>
                    </a:p>
                    <a:p>
                      <a:r>
                        <a:rPr lang="fr-FR" sz="1100" dirty="0" smtClean="0">
                          <a:latin typeface="Calibri" pitchFamily="34" charset="0"/>
                        </a:rPr>
                        <a:t>Soutien à l'Amicale du personnel par la Direction Générale lors des cérémonies (mariage, baptême décès </a:t>
                      </a:r>
                      <a:r>
                        <a:rPr lang="fr-FR" sz="1100" dirty="0" err="1" smtClean="0">
                          <a:latin typeface="Calibri" pitchFamily="34" charset="0"/>
                        </a:rPr>
                        <a:t>etc</a:t>
                      </a:r>
                      <a:r>
                        <a:rPr lang="fr-FR" sz="1100" dirty="0" smtClean="0">
                          <a:latin typeface="Calibri" pitchFamily="34" charset="0"/>
                        </a:rPr>
                        <a:t>)</a:t>
                      </a:r>
                    </a:p>
                    <a:p>
                      <a:endParaRPr lang="fr-FR" sz="1100" dirty="0" smtClean="0">
                        <a:latin typeface="Calibri" pitchFamily="34" charset="0"/>
                      </a:endParaRPr>
                    </a:p>
                    <a:p>
                      <a:r>
                        <a:rPr lang="fr-FR" sz="1100" dirty="0" smtClean="0">
                          <a:latin typeface="Calibri" pitchFamily="34" charset="0"/>
                        </a:rPr>
                        <a:t>Arrosage</a:t>
                      </a:r>
                      <a:r>
                        <a:rPr lang="fr-FR" sz="1100" baseline="0" dirty="0" smtClean="0">
                          <a:latin typeface="Calibri" pitchFamily="34" charset="0"/>
                        </a:rPr>
                        <a:t> des espaces verts avec l’eau de puits</a:t>
                      </a:r>
                      <a:endParaRPr lang="fr-FR" sz="1100" dirty="0">
                        <a:latin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Composition de l’équipe SME et identification des responsabilités environnementales</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Réalisation d’un audit énergétique</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Inventaire des bonnes pratiques dans chaque hôtel</a:t>
                      </a:r>
                    </a:p>
                    <a:p>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Identification des textes légaux applicables</a:t>
                      </a:r>
                    </a:p>
                    <a:p>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Analyse environnementale</a:t>
                      </a:r>
                    </a:p>
                    <a:p>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Analyse quantitative et qualitative des déchets afin d’analyser le circuit des déchets en vue d’une réduction à la source et d’une amélioration de la valorisation des déchets</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Archivage</a:t>
                      </a:r>
                      <a:r>
                        <a:rPr kumimoji="0" lang="fr-FR" sz="1100" kern="1200" baseline="0" dirty="0" smtClean="0">
                          <a:solidFill>
                            <a:schemeClr val="dk1"/>
                          </a:solidFill>
                          <a:latin typeface="Calibri" pitchFamily="34" charset="0"/>
                          <a:ea typeface="+mn-ea"/>
                          <a:cs typeface="+mn-cs"/>
                        </a:rPr>
                        <a:t> des documents du Système de Management Environnemental</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baseline="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baseline="0" dirty="0" smtClean="0">
                          <a:solidFill>
                            <a:schemeClr val="dk1"/>
                          </a:solidFill>
                          <a:latin typeface="Calibri" pitchFamily="34" charset="0"/>
                          <a:ea typeface="+mn-ea"/>
                          <a:cs typeface="+mn-cs"/>
                        </a:rPr>
                        <a:t>Participation aux journées de l’environnement et à l’opération « Clean Up » organisées à </a:t>
                      </a:r>
                      <a:r>
                        <a:rPr kumimoji="0" lang="fr-FR" sz="1100" kern="1200" baseline="0" dirty="0" err="1" smtClean="0">
                          <a:solidFill>
                            <a:schemeClr val="dk1"/>
                          </a:solidFill>
                          <a:latin typeface="Calibri" pitchFamily="34" charset="0"/>
                          <a:ea typeface="+mn-ea"/>
                          <a:cs typeface="+mn-cs"/>
                        </a:rPr>
                        <a:t>Saly</a:t>
                      </a:r>
                      <a:r>
                        <a:rPr kumimoji="0" lang="fr-FR" sz="1100" kern="1200" baseline="0" dirty="0" smtClean="0">
                          <a:solidFill>
                            <a:schemeClr val="dk1"/>
                          </a:solidFill>
                          <a:latin typeface="Calibri" pitchFamily="34" charset="0"/>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endParaRPr lang="fr-FR" sz="1100" dirty="0">
                        <a:latin typeface="Calibri" pitchFamily="34" charset="0"/>
                      </a:endParaRPr>
                    </a:p>
                  </a:txBody>
                  <a:tcPr/>
                </a:tc>
                <a:tc>
                  <a:txBody>
                    <a:bodyPr/>
                    <a:lstStyle/>
                    <a:p>
                      <a:pPr algn="l"/>
                      <a:r>
                        <a:rPr lang="fr-FR" sz="1100" i="0" kern="1200" dirty="0" smtClean="0">
                          <a:solidFill>
                            <a:schemeClr val="dk1"/>
                          </a:solidFill>
                          <a:latin typeface="Calibri" pitchFamily="34" charset="0"/>
                          <a:ea typeface="+mn-ea"/>
                          <a:cs typeface="+mn-cs"/>
                        </a:rPr>
                        <a:t>Installer des compteurs divisionnaires pour mesurer avec précision la consommation chaque centre de coûts </a:t>
                      </a:r>
                    </a:p>
                    <a:p>
                      <a:pPr algn="l"/>
                      <a:endParaRPr lang="fr-FR" sz="1100" i="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Remplacement de l’ensemble des lampes à incandescence</a:t>
                      </a:r>
                      <a:r>
                        <a:rPr lang="fr-FR" sz="1100" i="0" baseline="0" dirty="0" smtClean="0">
                          <a:latin typeface="Calibri" pitchFamily="34" charset="0"/>
                          <a:ea typeface="Calibri"/>
                          <a:cs typeface="Times New Roman"/>
                        </a:rPr>
                        <a:t> par des LBC</a:t>
                      </a:r>
                      <a:endParaRPr lang="fr-FR" sz="1100" i="0" dirty="0" smtClean="0">
                        <a:latin typeface="Calibri" pitchFamily="34" charset="0"/>
                      </a:endParaRPr>
                    </a:p>
                    <a:p>
                      <a:pPr algn="l"/>
                      <a:endParaRPr lang="fr-FR" sz="1100" i="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Sensibiliser le personnel aux éco-gestes</a:t>
                      </a:r>
                    </a:p>
                    <a:p>
                      <a:pPr algn="l"/>
                      <a:endParaRPr lang="fr-FR" sz="1100" i="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Mettre des affichettes sur la préservation de l’environnement pour les clients </a:t>
                      </a:r>
                    </a:p>
                    <a:p>
                      <a:pPr algn="l"/>
                      <a:endParaRPr lang="fr-FR" sz="1100" i="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Composter les déchets verts</a:t>
                      </a:r>
                    </a:p>
                    <a:p>
                      <a:pPr algn="l"/>
                      <a:endParaRPr lang="fr-FR" sz="1100" i="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Vérifier l’exposition solaire des  congélateurs et chambres froides</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i="0" dirty="0" smtClean="0">
                        <a:latin typeface="Calibri" pitchFamily="34" charset="0"/>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Formation</a:t>
                      </a:r>
                      <a:r>
                        <a:rPr lang="fr-FR" sz="1100" i="0" baseline="0" dirty="0" smtClean="0">
                          <a:latin typeface="Calibri" pitchFamily="34" charset="0"/>
                          <a:ea typeface="Calibri"/>
                          <a:cs typeface="Times New Roman"/>
                        </a:rPr>
                        <a:t> d’</a:t>
                      </a:r>
                      <a:r>
                        <a:rPr lang="fr-FR" sz="1100" i="0" dirty="0" smtClean="0">
                          <a:latin typeface="Calibri" pitchFamily="34" charset="0"/>
                          <a:ea typeface="Calibri"/>
                          <a:cs typeface="Times New Roman"/>
                        </a:rPr>
                        <a:t>un homme-énergie</a:t>
                      </a:r>
                    </a:p>
                    <a:p>
                      <a:pPr algn="l"/>
                      <a:endParaRPr lang="fr-FR" sz="1100" i="0" dirty="0">
                        <a:latin typeface="Calibri" pitchFamily="34" charset="0"/>
                      </a:endParaRPr>
                    </a:p>
                  </a:txBody>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533400" y="990600"/>
            <a:ext cx="8305800" cy="461665"/>
          </a:xfrm>
          <a:prstGeom prst="rect">
            <a:avLst/>
          </a:prstGeom>
          <a:noFill/>
          <a:ln w="9525">
            <a:noFill/>
            <a:miter lim="800000"/>
            <a:headEnd/>
            <a:tailEnd/>
          </a:ln>
        </p:spPr>
        <p:txBody>
          <a:bodyPr>
            <a:spAutoFit/>
          </a:bodyPr>
          <a:lstStyle/>
          <a:p>
            <a:pPr algn="ctr"/>
            <a:r>
              <a:rPr lang="en-US" sz="2400" b="1" dirty="0" err="1" smtClean="0">
                <a:solidFill>
                  <a:srgbClr val="FF0000"/>
                </a:solidFill>
                <a:latin typeface="Calibri" pitchFamily="34" charset="0"/>
              </a:rPr>
              <a:t>Hôtel</a:t>
            </a:r>
            <a:r>
              <a:rPr lang="en-US" sz="2400" b="1" dirty="0" smtClean="0">
                <a:solidFill>
                  <a:srgbClr val="FF0000"/>
                </a:solidFill>
                <a:latin typeface="Calibri" pitchFamily="34" charset="0"/>
              </a:rPr>
              <a:t> </a:t>
            </a:r>
            <a:r>
              <a:rPr lang="en-US" sz="2400" b="1" dirty="0" err="1" smtClean="0">
                <a:solidFill>
                  <a:srgbClr val="FF0000"/>
                </a:solidFill>
                <a:latin typeface="Calibri" pitchFamily="34" charset="0"/>
              </a:rPr>
              <a:t>Téranga</a:t>
            </a:r>
            <a:r>
              <a:rPr lang="en-US" sz="2400" b="1" dirty="0" smtClean="0">
                <a:solidFill>
                  <a:srgbClr val="FF0000"/>
                </a:solidFill>
                <a:latin typeface="Calibri" pitchFamily="34" charset="0"/>
              </a:rPr>
              <a:t> (2/2)</a:t>
            </a:r>
            <a:endParaRPr lang="en-US" sz="2400" b="1" dirty="0">
              <a:latin typeface="Calibri" pitchFamily="34" charset="0"/>
            </a:endParaRPr>
          </a:p>
        </p:txBody>
      </p:sp>
      <p:graphicFrame>
        <p:nvGraphicFramePr>
          <p:cNvPr id="4" name="Tableau 3"/>
          <p:cNvGraphicFramePr>
            <a:graphicFrameLocks noGrp="1"/>
          </p:cNvGraphicFramePr>
          <p:nvPr/>
        </p:nvGraphicFramePr>
        <p:xfrm>
          <a:off x="609600" y="1828800"/>
          <a:ext cx="7543800" cy="3370654"/>
        </p:xfrm>
        <a:graphic>
          <a:graphicData uri="http://schemas.openxmlformats.org/drawingml/2006/table">
            <a:tbl>
              <a:tblPr firstRow="1" bandRow="1">
                <a:tableStyleId>{5C22544A-7EE6-4342-B048-85BDC9FD1C3A}</a:tableStyleId>
              </a:tblPr>
              <a:tblGrid>
                <a:gridCol w="7543800"/>
              </a:tblGrid>
              <a:tr h="375994">
                <a:tc>
                  <a:txBody>
                    <a:bodyPr/>
                    <a:lstStyle/>
                    <a:p>
                      <a:pPr algn="ctr"/>
                      <a:r>
                        <a:rPr lang="fr-FR" sz="1000" dirty="0" smtClean="0"/>
                        <a:t>Actions planifiées pour 2013</a:t>
                      </a:r>
                      <a:endParaRPr lang="fr-FR" sz="1000" dirty="0"/>
                    </a:p>
                  </a:txBody>
                  <a:tcPr/>
                </a:tc>
              </a:tr>
              <a:tr h="2672006">
                <a:tc>
                  <a:txBody>
                    <a:bodyPr/>
                    <a:lstStyle/>
                    <a:p>
                      <a:pPr lvl="0"/>
                      <a:r>
                        <a:rPr kumimoji="0" lang="fr-FR" sz="1050" kern="1200" dirty="0" smtClean="0">
                          <a:solidFill>
                            <a:schemeClr val="dk1"/>
                          </a:solidFill>
                          <a:latin typeface="+mn-lt"/>
                          <a:ea typeface="+mn-ea"/>
                          <a:cs typeface="+mn-cs"/>
                        </a:rPr>
                        <a:t>Elaborer le programme environnemental avec les objectifs SMART, les cibles, les actions à entreprendre, les moyens humains, techniques et financiers, les délais et les indicateurs associés </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Rédiger les procédures opérationnelles</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Elaborer des plans d'urgence </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Mettre en place et organiser un suivi réglementaire et législatif périodique</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Mettre en place un dispositif de suivi de la performance </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Traitement d'une partie des déchets fermentescibles des cinq hôtels grâce à un </a:t>
                      </a:r>
                      <a:r>
                        <a:rPr kumimoji="0" lang="fr-FR" sz="1050" kern="1200" dirty="0" err="1" smtClean="0">
                          <a:solidFill>
                            <a:schemeClr val="dk1"/>
                          </a:solidFill>
                          <a:latin typeface="+mn-lt"/>
                          <a:ea typeface="+mn-ea"/>
                          <a:cs typeface="+mn-cs"/>
                        </a:rPr>
                        <a:t>bio-réacteur</a:t>
                      </a:r>
                      <a:r>
                        <a:rPr kumimoji="0" lang="fr-FR" sz="1050" kern="1200" dirty="0" smtClean="0">
                          <a:solidFill>
                            <a:schemeClr val="dk1"/>
                          </a:solidFill>
                          <a:latin typeface="+mn-lt"/>
                          <a:ea typeface="+mn-ea"/>
                          <a:cs typeface="+mn-cs"/>
                        </a:rPr>
                        <a:t> géré par la mairie et les groupements féminins</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Formation au niveau du personnel de mairie et des groupements féminins sur la composante déchets </a:t>
                      </a:r>
                      <a:endParaRPr kumimoji="0" lang="fr-FR" sz="1800" kern="120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i="0" dirty="0" smtClean="0">
                        <a:latin typeface="Calibri" pitchFamily="34" charset="0"/>
                        <a:ea typeface="Calibri"/>
                        <a:cs typeface="Times New Roman"/>
                      </a:endParaRPr>
                    </a:p>
                    <a:p>
                      <a:pPr algn="l"/>
                      <a:endParaRPr lang="fr-FR" sz="1100" i="0" dirty="0" smtClean="0">
                        <a:latin typeface="Calibri" pitchFamily="34" charset="0"/>
                      </a:endParaRPr>
                    </a:p>
                    <a:p>
                      <a:pPr algn="l"/>
                      <a:endParaRPr lang="fr-FR" sz="1100" i="0" dirty="0">
                        <a:latin typeface="Calibri" pitchFamily="34" charset="0"/>
                      </a:endParaRPr>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381000" y="1752600"/>
          <a:ext cx="8424863" cy="4511040"/>
        </p:xfrm>
        <a:graphic>
          <a:graphicData uri="http://schemas.openxmlformats.org/drawingml/2006/table">
            <a:tbl>
              <a:tblPr/>
              <a:tblGrid>
                <a:gridCol w="2095500"/>
                <a:gridCol w="1471613"/>
                <a:gridCol w="1157287"/>
                <a:gridCol w="1684338"/>
                <a:gridCol w="2016125"/>
              </a:tblGrid>
              <a:tr h="768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mn-lt"/>
                          <a:ea typeface="ＭＳ Ｐゴシック" pitchFamily="34" charset="-128"/>
                        </a:rPr>
                        <a:t>CP Options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mn-lt"/>
                          <a:ea typeface="ＭＳ Ｐゴシック" pitchFamily="34" charset="-128"/>
                        </a:rPr>
                        <a:t>Investment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mn-lt"/>
                          <a:ea typeface="ＭＳ Ｐゴシック" pitchFamily="34" charset="-128"/>
                        </a:rPr>
                        <a:t>(USD)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bg2"/>
                          </a:solidFill>
                          <a:effectLst/>
                          <a:latin typeface="+mn-lt"/>
                          <a:ea typeface="ＭＳ Ｐゴシック" pitchFamily="34" charset="-128"/>
                        </a:rPr>
                        <a:t>Income or Savings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bg2"/>
                          </a:solidFill>
                          <a:effectLst/>
                          <a:latin typeface="+mn-lt"/>
                          <a:ea typeface="ＭＳ Ｐゴシック" pitchFamily="34" charset="-128"/>
                        </a:rPr>
                        <a:t>(USD/Yr)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mn-lt"/>
                          <a:ea typeface="ＭＳ Ｐゴシック" pitchFamily="34" charset="-128"/>
                        </a:rPr>
                        <a:t>Payback Period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mn-lt"/>
                          <a:ea typeface="ＭＳ Ｐゴシック" pitchFamily="34" charset="-128"/>
                        </a:rPr>
                        <a:t>Environmental Benefits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2"/>
                          </a:solidFill>
                          <a:effectLst/>
                          <a:latin typeface="+mn-lt"/>
                          <a:ea typeface="ＭＳ Ｐゴシック" pitchFamily="34" charset="-128"/>
                        </a:rPr>
                        <a:t>Water, materials, energy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2"/>
                          </a:solidFill>
                          <a:effectLst/>
                          <a:latin typeface="+mn-lt"/>
                          <a:ea typeface="ＭＳ Ｐゴシック" pitchFamily="34" charset="-128"/>
                        </a:rPr>
                        <a:t>(unit/year)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1237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mn-lt"/>
                          <a:ea typeface="ＭＳ Ｐゴシック" pitchFamily="34" charset="-128"/>
                        </a:rPr>
                        <a:t>Installation de 66 </a:t>
                      </a:r>
                      <a:r>
                        <a:rPr kumimoji="0" lang="en-US" sz="1300" b="0" i="0" u="none" strike="noStrike" cap="none" normalizeH="0" baseline="0" dirty="0" err="1" smtClean="0">
                          <a:ln>
                            <a:noFill/>
                          </a:ln>
                          <a:solidFill>
                            <a:schemeClr val="tx1"/>
                          </a:solidFill>
                          <a:effectLst/>
                          <a:latin typeface="+mn-lt"/>
                          <a:ea typeface="ＭＳ Ｐゴシック" pitchFamily="34" charset="-128"/>
                        </a:rPr>
                        <a:t>chauffe</a:t>
                      </a:r>
                      <a:r>
                        <a:rPr kumimoji="0" lang="en-US" sz="1300" b="0" i="0" u="none" strike="noStrike" cap="none" normalizeH="0" baseline="0" dirty="0" smtClean="0">
                          <a:ln>
                            <a:noFill/>
                          </a:ln>
                          <a:solidFill>
                            <a:schemeClr val="tx1"/>
                          </a:solidFill>
                          <a:effectLst/>
                          <a:latin typeface="+mn-lt"/>
                          <a:ea typeface="ＭＳ Ｐゴシック" pitchFamily="34" charset="-128"/>
                        </a:rPr>
                        <a:t>-eau </a:t>
                      </a:r>
                      <a:r>
                        <a:rPr kumimoji="0" lang="en-US" sz="1300" b="0" i="0" u="none" strike="noStrike" cap="none" normalizeH="0" baseline="0" dirty="0" err="1" smtClean="0">
                          <a:ln>
                            <a:noFill/>
                          </a:ln>
                          <a:solidFill>
                            <a:schemeClr val="tx1"/>
                          </a:solidFill>
                          <a:effectLst/>
                          <a:latin typeface="+mn-lt"/>
                          <a:ea typeface="ＭＳ Ｐゴシック" pitchFamily="34" charset="-128"/>
                        </a:rPr>
                        <a:t>solaires</a:t>
                      </a:r>
                      <a:r>
                        <a:rPr kumimoji="0" lang="en-US" sz="1300" b="0" i="0" u="none" strike="noStrike" cap="none" normalizeH="0" baseline="0" dirty="0" smtClean="0">
                          <a:ln>
                            <a:noFill/>
                          </a:ln>
                          <a:solidFill>
                            <a:schemeClr val="tx1"/>
                          </a:solidFill>
                          <a:effectLst/>
                          <a:latin typeface="+mn-lt"/>
                          <a:ea typeface="ＭＳ Ｐゴシック" pitchFamily="34" charset="-128"/>
                        </a:rPr>
                        <a:t> de 80,20 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mn-lt"/>
                          <a:ea typeface="ＭＳ Ｐゴシック" pitchFamily="34" charset="-128"/>
                        </a:rPr>
                        <a:t>43 716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FR" sz="1300" kern="1200" dirty="0" smtClean="0">
                          <a:solidFill>
                            <a:schemeClr val="tx1"/>
                          </a:solidFill>
                          <a:latin typeface="+mn-lt"/>
                          <a:ea typeface="+mn-ea"/>
                          <a:cs typeface="+mn-cs"/>
                        </a:rPr>
                        <a:t>8 748</a:t>
                      </a:r>
                      <a:endParaRPr kumimoji="0" lang="en-US" sz="1300" b="0" i="0" u="none" strike="noStrike" cap="none" normalizeH="0" baseline="0" dirty="0" smtClean="0">
                        <a:ln>
                          <a:noFill/>
                        </a:ln>
                        <a:solidFill>
                          <a:schemeClr val="tx1"/>
                        </a:solidFill>
                        <a:effectLst/>
                        <a:latin typeface="+mn-lt"/>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mn-lt"/>
                          <a:ea typeface="ＭＳ Ｐゴシック" pitchFamily="34" charset="-128"/>
                        </a:rPr>
                        <a:t>Court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mn-lt"/>
                          <a:ea typeface="ＭＳ Ｐゴシック" pitchFamily="34" charset="-128"/>
                        </a:rPr>
                        <a:t>(</a:t>
                      </a:r>
                      <a:r>
                        <a:rPr kumimoji="0" lang="en-US" sz="1300" b="0" i="0" u="none" strike="noStrike" cap="none" normalizeH="0" baseline="0" dirty="0" err="1" smtClean="0">
                          <a:ln>
                            <a:noFill/>
                          </a:ln>
                          <a:solidFill>
                            <a:schemeClr val="tx1"/>
                          </a:solidFill>
                          <a:effectLst/>
                          <a:latin typeface="+mn-lt"/>
                          <a:ea typeface="ＭＳ Ｐゴシック" pitchFamily="34" charset="-128"/>
                        </a:rPr>
                        <a:t>inférieur</a:t>
                      </a:r>
                      <a:r>
                        <a:rPr kumimoji="0" lang="en-US" sz="1300" b="0" i="0" u="none" strike="noStrike" cap="none" normalizeH="0" baseline="0" dirty="0" smtClean="0">
                          <a:ln>
                            <a:noFill/>
                          </a:ln>
                          <a:solidFill>
                            <a:schemeClr val="tx1"/>
                          </a:solidFill>
                          <a:effectLst/>
                          <a:latin typeface="+mn-lt"/>
                          <a:ea typeface="ＭＳ Ｐゴシック" pitchFamily="34" charset="-128"/>
                        </a:rPr>
                        <a:t> à 10 </a:t>
                      </a:r>
                      <a:r>
                        <a:rPr kumimoji="0" lang="en-US" sz="1300" b="0" i="0" u="none" strike="noStrike" cap="none" normalizeH="0" baseline="0" dirty="0" err="1" smtClean="0">
                          <a:ln>
                            <a:noFill/>
                          </a:ln>
                          <a:solidFill>
                            <a:schemeClr val="tx1"/>
                          </a:solidFill>
                          <a:effectLst/>
                          <a:latin typeface="+mn-lt"/>
                          <a:ea typeface="ＭＳ Ｐゴシック" pitchFamily="34" charset="-128"/>
                        </a:rPr>
                        <a:t>mois</a:t>
                      </a:r>
                      <a:r>
                        <a:rPr kumimoji="0" lang="en-US" sz="1300" b="0" i="0" u="none" strike="noStrike" cap="none" normalizeH="0" baseline="0" dirty="0" smtClean="0">
                          <a:ln>
                            <a:noFill/>
                          </a:ln>
                          <a:solidFill>
                            <a:schemeClr val="tx1"/>
                          </a:solidFill>
                          <a:effectLst/>
                          <a:latin typeface="+mn-lt"/>
                          <a:ea typeface="ＭＳ Ｐゴシック" pitchFamily="34"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sz="1300" kern="1200" dirty="0" smtClean="0">
                          <a:solidFill>
                            <a:schemeClr val="tx1"/>
                          </a:solidFill>
                          <a:latin typeface="+mn-lt"/>
                          <a:ea typeface="+mn-ea"/>
                          <a:cs typeface="+mn-cs"/>
                        </a:rPr>
                        <a:t>213 890 KWh/an économisés</a:t>
                      </a:r>
                      <a:r>
                        <a:rPr lang="fr-FR" sz="1300" kern="1200" baseline="0" dirty="0" smtClean="0">
                          <a:solidFill>
                            <a:schemeClr val="tx1"/>
                          </a:solidFill>
                          <a:latin typeface="+mn-lt"/>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pPr>
                      <a:r>
                        <a:rPr lang="fr-FR" sz="1300" kern="1200" dirty="0" smtClean="0">
                          <a:solidFill>
                            <a:schemeClr val="tx1"/>
                          </a:solidFill>
                          <a:latin typeface="+mn-lt"/>
                          <a:ea typeface="+mn-ea"/>
                          <a:cs typeface="+mn-cs"/>
                        </a:rPr>
                        <a:t>95 480 Kg</a:t>
                      </a:r>
                      <a:r>
                        <a:rPr lang="fr-FR" sz="1300" kern="1200" baseline="0" dirty="0" smtClean="0">
                          <a:solidFill>
                            <a:schemeClr val="tx1"/>
                          </a:solidFill>
                          <a:latin typeface="+mn-lt"/>
                          <a:ea typeface="+mn-ea"/>
                          <a:cs typeface="+mn-cs"/>
                        </a:rPr>
                        <a:t> d’émissions de CO</a:t>
                      </a:r>
                      <a:r>
                        <a:rPr lang="fr-FR" sz="1300" kern="1200" baseline="-25000" dirty="0" smtClean="0">
                          <a:solidFill>
                            <a:schemeClr val="tx1"/>
                          </a:solidFill>
                          <a:latin typeface="+mn-lt"/>
                          <a:ea typeface="+mn-ea"/>
                          <a:cs typeface="+mn-cs"/>
                        </a:rPr>
                        <a:t>2</a:t>
                      </a:r>
                      <a:r>
                        <a:rPr lang="fr-FR" sz="1300" kern="1200" baseline="0" dirty="0" smtClean="0">
                          <a:solidFill>
                            <a:schemeClr val="tx1"/>
                          </a:solidFill>
                          <a:latin typeface="+mn-lt"/>
                          <a:ea typeface="+mn-ea"/>
                          <a:cs typeface="+mn-cs"/>
                        </a:rPr>
                        <a:t> évitées/an</a:t>
                      </a:r>
                      <a:endParaRPr kumimoji="0" lang="en-US" sz="1300" b="0" i="0" u="none" strike="noStrike" cap="none" normalizeH="0" baseline="0" dirty="0" smtClean="0">
                        <a:ln>
                          <a:noFill/>
                        </a:ln>
                        <a:solidFill>
                          <a:schemeClr val="tx1"/>
                        </a:solidFill>
                        <a:effectLst/>
                        <a:latin typeface="+mn-lt"/>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r>
              <a:tr h="6404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mn-lt"/>
                          <a:ea typeface="ＭＳ Ｐゴシック" pitchFamily="34" charset="-128"/>
                        </a:rPr>
                        <a:t>Installation de 100 </a:t>
                      </a:r>
                      <a:r>
                        <a:rPr kumimoji="0" lang="en-US" sz="1300" b="0" i="0" u="none" strike="noStrike" cap="none" normalizeH="0" baseline="0" dirty="0" err="1" smtClean="0">
                          <a:ln>
                            <a:noFill/>
                          </a:ln>
                          <a:solidFill>
                            <a:schemeClr val="tx1"/>
                          </a:solidFill>
                          <a:effectLst/>
                          <a:latin typeface="+mn-lt"/>
                          <a:ea typeface="ＭＳ Ｐゴシック" pitchFamily="34" charset="-128"/>
                        </a:rPr>
                        <a:t>lampadaires</a:t>
                      </a:r>
                      <a:r>
                        <a:rPr kumimoji="0" lang="en-US" sz="1300" b="0" i="0" u="none" strike="noStrike" cap="none" normalizeH="0" baseline="0" dirty="0" smtClean="0">
                          <a:ln>
                            <a:noFill/>
                          </a:ln>
                          <a:solidFill>
                            <a:schemeClr val="tx1"/>
                          </a:solidFill>
                          <a:effectLst/>
                          <a:latin typeface="+mn-lt"/>
                          <a:ea typeface="ＭＳ Ｐゴシック" pitchFamily="34" charset="-128"/>
                        </a:rPr>
                        <a:t> </a:t>
                      </a:r>
                      <a:r>
                        <a:rPr kumimoji="0" lang="en-US" sz="1300" b="0" i="0" u="none" strike="noStrike" cap="none" normalizeH="0" baseline="0" dirty="0" err="1" smtClean="0">
                          <a:ln>
                            <a:noFill/>
                          </a:ln>
                          <a:solidFill>
                            <a:schemeClr val="tx1"/>
                          </a:solidFill>
                          <a:effectLst/>
                          <a:latin typeface="+mn-lt"/>
                          <a:ea typeface="ＭＳ Ｐゴシック" pitchFamily="34" charset="-128"/>
                        </a:rPr>
                        <a:t>solaires</a:t>
                      </a:r>
                      <a:endParaRPr kumimoji="0" lang="en-US" sz="1300" b="0" i="0" u="none" strike="noStrike" cap="none" normalizeH="0" baseline="0" dirty="0" smtClean="0">
                        <a:ln>
                          <a:noFill/>
                        </a:ln>
                        <a:solidFill>
                          <a:schemeClr val="tx1"/>
                        </a:solidFill>
                        <a:effectLst/>
                        <a:latin typeface="+mn-lt"/>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mn-lt"/>
                          <a:ea typeface="ＭＳ Ｐゴシック" pitchFamily="34" charset="-128"/>
                        </a:rPr>
                        <a:t>73 200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pPr algn="ctr" fontAlgn="b"/>
                      <a:r>
                        <a:rPr lang="fr-FR" sz="1300" b="0" i="0" u="none" strike="noStrike" dirty="0" smtClean="0">
                          <a:solidFill>
                            <a:srgbClr val="000000"/>
                          </a:solidFill>
                          <a:latin typeface="+mn-lt"/>
                        </a:rPr>
                        <a:t>4 276 843</a:t>
                      </a:r>
                      <a:endParaRPr lang="fr-FR" sz="1300" b="0" i="0" u="none" strike="noStrike" dirty="0">
                        <a:solidFill>
                          <a:srgbClr val="000000"/>
                        </a:solidFill>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err="1" smtClean="0">
                          <a:ln>
                            <a:noFill/>
                          </a:ln>
                          <a:solidFill>
                            <a:schemeClr val="tx1"/>
                          </a:solidFill>
                          <a:effectLst/>
                          <a:latin typeface="+mn-lt"/>
                          <a:ea typeface="ＭＳ Ｐゴシック" pitchFamily="34" charset="-128"/>
                        </a:rPr>
                        <a:t>Moyen</a:t>
                      </a:r>
                      <a:r>
                        <a:rPr kumimoji="0" lang="en-US" sz="1300" b="0" i="0" u="none" strike="noStrike" cap="none" normalizeH="0" baseline="0" dirty="0" smtClean="0">
                          <a:ln>
                            <a:noFill/>
                          </a:ln>
                          <a:solidFill>
                            <a:schemeClr val="tx1"/>
                          </a:solidFill>
                          <a:effectLst/>
                          <a:latin typeface="+mn-lt"/>
                          <a:ea typeface="ＭＳ Ｐゴシック" pitchFamily="34" charset="-128"/>
                        </a:rPr>
                        <a:t> (</a:t>
                      </a:r>
                      <a:r>
                        <a:rPr kumimoji="0" lang="en-US" sz="1300" b="0" i="0" u="none" strike="noStrike" cap="none" normalizeH="0" baseline="0" dirty="0" err="1" smtClean="0">
                          <a:ln>
                            <a:noFill/>
                          </a:ln>
                          <a:solidFill>
                            <a:schemeClr val="tx1"/>
                          </a:solidFill>
                          <a:effectLst/>
                          <a:latin typeface="+mn-lt"/>
                          <a:ea typeface="ＭＳ Ｐゴシック" pitchFamily="34" charset="-128"/>
                        </a:rPr>
                        <a:t>moins</a:t>
                      </a:r>
                      <a:r>
                        <a:rPr kumimoji="0" lang="en-US" sz="1300" b="0" i="0" u="none" strike="noStrike" cap="none" normalizeH="0" baseline="0" dirty="0" smtClean="0">
                          <a:ln>
                            <a:noFill/>
                          </a:ln>
                          <a:solidFill>
                            <a:schemeClr val="tx1"/>
                          </a:solidFill>
                          <a:effectLst/>
                          <a:latin typeface="+mn-lt"/>
                          <a:ea typeface="ＭＳ Ｐゴシック" pitchFamily="34" charset="-128"/>
                        </a:rPr>
                        <a:t> de 2 </a:t>
                      </a:r>
                      <a:r>
                        <a:rPr kumimoji="0" lang="en-US" sz="1300" b="0" i="0" u="none" strike="noStrike" cap="none" normalizeH="0" baseline="0" dirty="0" err="1" smtClean="0">
                          <a:ln>
                            <a:noFill/>
                          </a:ln>
                          <a:solidFill>
                            <a:schemeClr val="tx1"/>
                          </a:solidFill>
                          <a:effectLst/>
                          <a:latin typeface="+mn-lt"/>
                          <a:ea typeface="ＭＳ Ｐゴシック" pitchFamily="34" charset="-128"/>
                        </a:rPr>
                        <a:t>ans</a:t>
                      </a:r>
                      <a:r>
                        <a:rPr kumimoji="0" lang="en-US" sz="1300" b="0" i="0" u="none" strike="noStrike" cap="none" normalizeH="0" baseline="0" dirty="0" smtClean="0">
                          <a:ln>
                            <a:noFill/>
                          </a:ln>
                          <a:solidFill>
                            <a:schemeClr val="tx1"/>
                          </a:solidFill>
                          <a:effectLst/>
                          <a:latin typeface="+mn-lt"/>
                          <a:ea typeface="ＭＳ Ｐゴシック" pitchFamily="34" charset="-128"/>
                        </a:rPr>
                        <a:t>) pour le </a:t>
                      </a:r>
                      <a:r>
                        <a:rPr kumimoji="0" lang="en-US" sz="1300" b="0" i="0" u="none" strike="noStrike" cap="none" normalizeH="0" baseline="0" dirty="0" err="1" smtClean="0">
                          <a:ln>
                            <a:noFill/>
                          </a:ln>
                          <a:solidFill>
                            <a:schemeClr val="tx1"/>
                          </a:solidFill>
                          <a:effectLst/>
                          <a:latin typeface="+mn-lt"/>
                          <a:ea typeface="ＭＳ Ｐゴシック" pitchFamily="34" charset="-128"/>
                        </a:rPr>
                        <a:t>luminaire</a:t>
                      </a:r>
                      <a:r>
                        <a:rPr kumimoji="0" lang="en-US" sz="1300" b="0" i="0" u="none" strike="noStrike" cap="none" normalizeH="0" baseline="0" dirty="0" smtClean="0">
                          <a:ln>
                            <a:noFill/>
                          </a:ln>
                          <a:solidFill>
                            <a:schemeClr val="tx1"/>
                          </a:solidFill>
                          <a:effectLst/>
                          <a:latin typeface="+mn-lt"/>
                          <a:ea typeface="ＭＳ Ｐゴシック" pitchFamily="34" charset="-128"/>
                        </a:rPr>
                        <a:t> bas, Long (</a:t>
                      </a:r>
                      <a:r>
                        <a:rPr kumimoji="0" lang="en-US" sz="1300" b="0" i="0" u="none" strike="noStrike" cap="none" normalizeH="0" baseline="0" dirty="0" err="1" smtClean="0">
                          <a:ln>
                            <a:noFill/>
                          </a:ln>
                          <a:solidFill>
                            <a:schemeClr val="tx1"/>
                          </a:solidFill>
                          <a:effectLst/>
                          <a:latin typeface="+mn-lt"/>
                          <a:ea typeface="ＭＳ Ｐゴシック" pitchFamily="34" charset="-128"/>
                        </a:rPr>
                        <a:t>moins</a:t>
                      </a:r>
                      <a:r>
                        <a:rPr kumimoji="0" lang="en-US" sz="1300" b="0" i="0" u="none" strike="noStrike" cap="none" normalizeH="0" baseline="0" dirty="0" smtClean="0">
                          <a:ln>
                            <a:noFill/>
                          </a:ln>
                          <a:solidFill>
                            <a:schemeClr val="tx1"/>
                          </a:solidFill>
                          <a:effectLst/>
                          <a:latin typeface="+mn-lt"/>
                          <a:ea typeface="ＭＳ Ｐゴシック" pitchFamily="34" charset="-128"/>
                        </a:rPr>
                        <a:t> de 6 </a:t>
                      </a:r>
                      <a:r>
                        <a:rPr kumimoji="0" lang="en-US" sz="1300" b="0" i="0" u="none" strike="noStrike" cap="none" normalizeH="0" baseline="0" dirty="0" err="1" smtClean="0">
                          <a:ln>
                            <a:noFill/>
                          </a:ln>
                          <a:solidFill>
                            <a:schemeClr val="tx1"/>
                          </a:solidFill>
                          <a:effectLst/>
                          <a:latin typeface="+mn-lt"/>
                          <a:ea typeface="ＭＳ Ｐゴシック" pitchFamily="34" charset="-128"/>
                        </a:rPr>
                        <a:t>ans</a:t>
                      </a:r>
                      <a:r>
                        <a:rPr kumimoji="0" lang="en-US" sz="1300" b="0" i="0" u="none" strike="noStrike" cap="none" normalizeH="0" baseline="0" dirty="0" smtClean="0">
                          <a:ln>
                            <a:noFill/>
                          </a:ln>
                          <a:solidFill>
                            <a:schemeClr val="tx1"/>
                          </a:solidFill>
                          <a:effectLst/>
                          <a:latin typeface="+mn-lt"/>
                          <a:ea typeface="ＭＳ Ｐゴシック" pitchFamily="34" charset="-128"/>
                        </a:rPr>
                        <a:t>) pour le </a:t>
                      </a:r>
                      <a:r>
                        <a:rPr kumimoji="0" lang="en-US" sz="1300" b="0" i="0" u="none" strike="noStrike" cap="none" normalizeH="0" baseline="0" dirty="0" err="1" smtClean="0">
                          <a:ln>
                            <a:noFill/>
                          </a:ln>
                          <a:solidFill>
                            <a:schemeClr val="tx1"/>
                          </a:solidFill>
                          <a:effectLst/>
                          <a:latin typeface="+mn-lt"/>
                          <a:ea typeface="ＭＳ Ｐゴシック" pitchFamily="34" charset="-128"/>
                        </a:rPr>
                        <a:t>luminaire</a:t>
                      </a:r>
                      <a:r>
                        <a:rPr kumimoji="0" lang="en-US" sz="1300" b="0" i="0" u="none" strike="noStrike" cap="none" normalizeH="0" baseline="0" dirty="0" smtClean="0">
                          <a:ln>
                            <a:noFill/>
                          </a:ln>
                          <a:solidFill>
                            <a:schemeClr val="tx1"/>
                          </a:solidFill>
                          <a:effectLst/>
                          <a:latin typeface="+mn-lt"/>
                          <a:ea typeface="ＭＳ Ｐゴシック" pitchFamily="34" charset="-128"/>
                        </a:rPr>
                        <a:t> haut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r>
                        <a:rPr lang="fr-FR" sz="1300" kern="1200" dirty="0" smtClean="0">
                          <a:solidFill>
                            <a:schemeClr val="tx1"/>
                          </a:solidFill>
                          <a:latin typeface="+mn-lt"/>
                          <a:ea typeface="+mn-ea"/>
                          <a:cs typeface="+mn-cs"/>
                        </a:rPr>
                        <a:t>De 108 400 à </a:t>
                      </a:r>
                    </a:p>
                    <a:p>
                      <a:r>
                        <a:rPr lang="fr-FR" sz="1300" kern="1200" dirty="0" smtClean="0">
                          <a:solidFill>
                            <a:schemeClr val="tx1"/>
                          </a:solidFill>
                          <a:latin typeface="+mn-lt"/>
                          <a:ea typeface="+mn-ea"/>
                          <a:cs typeface="+mn-cs"/>
                        </a:rPr>
                        <a:t>120 450 KWh/an</a:t>
                      </a:r>
                    </a:p>
                    <a:p>
                      <a:r>
                        <a:rPr lang="fr-FR" sz="1300" kern="1200" dirty="0" smtClean="0">
                          <a:solidFill>
                            <a:schemeClr val="tx1"/>
                          </a:solidFill>
                          <a:latin typeface="+mn-lt"/>
                          <a:ea typeface="+mn-ea"/>
                          <a:cs typeface="+mn-cs"/>
                        </a:rPr>
                        <a:t>De 48 400 à</a:t>
                      </a:r>
                    </a:p>
                    <a:p>
                      <a:r>
                        <a:rPr lang="fr-FR" sz="1300" kern="1200" dirty="0" smtClean="0">
                          <a:solidFill>
                            <a:schemeClr val="tx1"/>
                          </a:solidFill>
                          <a:latin typeface="+mn-lt"/>
                          <a:ea typeface="+mn-ea"/>
                          <a:cs typeface="+mn-cs"/>
                        </a:rPr>
                        <a:t>53 800 Kg d’émissions de CO</a:t>
                      </a:r>
                      <a:r>
                        <a:rPr lang="fr-FR" sz="1300" kern="1200" baseline="-25000" dirty="0" smtClean="0">
                          <a:solidFill>
                            <a:schemeClr val="tx1"/>
                          </a:solidFill>
                          <a:latin typeface="+mn-lt"/>
                          <a:ea typeface="+mn-ea"/>
                          <a:cs typeface="+mn-cs"/>
                        </a:rPr>
                        <a:t>2 </a:t>
                      </a:r>
                      <a:r>
                        <a:rPr lang="fr-FR" sz="1300" kern="1200" baseline="0" dirty="0" smtClean="0">
                          <a:solidFill>
                            <a:schemeClr val="tx1"/>
                          </a:solidFill>
                          <a:latin typeface="+mn-lt"/>
                          <a:ea typeface="+mn-ea"/>
                          <a:cs typeface="+mn-cs"/>
                        </a:rPr>
                        <a:t>évitées par an</a:t>
                      </a:r>
                      <a:endParaRPr kumimoji="0" lang="en-US" sz="1300" b="0" i="0" u="none" strike="noStrike" cap="none" normalizeH="0" baseline="0" dirty="0" smtClean="0">
                        <a:ln>
                          <a:noFill/>
                        </a:ln>
                        <a:solidFill>
                          <a:schemeClr val="tx1"/>
                        </a:solidFill>
                        <a:effectLst/>
                        <a:latin typeface="+mn-lt"/>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r>
              <a:tr h="89799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mn-lt"/>
                          <a:ea typeface="ＭＳ Ｐゴシック" pitchFamily="34" charset="-128"/>
                        </a:rPr>
                        <a:t>Installation de 700 LBC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mn-lt"/>
                          <a:ea typeface="ＭＳ Ｐゴシック" pitchFamily="34" charset="-128"/>
                        </a:rPr>
                        <a:t>242 665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300" b="0" i="0" u="none" strike="noStrike" cap="none" normalizeH="0" baseline="0" dirty="0" smtClean="0">
                          <a:ln>
                            <a:noFill/>
                          </a:ln>
                          <a:solidFill>
                            <a:schemeClr val="tx1"/>
                          </a:solidFill>
                          <a:effectLst/>
                          <a:latin typeface="+mn-lt"/>
                          <a:ea typeface="ＭＳ Ｐゴシック" pitchFamily="34" charset="-128"/>
                        </a:rPr>
                        <a:t>242 665</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chemeClr val="tx1"/>
                        </a:solidFill>
                        <a:effectLst/>
                        <a:latin typeface="+mn-lt"/>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chemeClr val="tx1"/>
                        </a:solidFill>
                        <a:effectLst/>
                        <a:latin typeface="+mn-lt"/>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r>
                        <a:rPr lang="fr-FR" sz="1300" kern="1200" dirty="0" smtClean="0">
                          <a:solidFill>
                            <a:schemeClr val="tx1"/>
                          </a:solidFill>
                          <a:latin typeface="+mn-lt"/>
                          <a:ea typeface="+mn-ea"/>
                          <a:cs typeface="+mn-cs"/>
                        </a:rPr>
                        <a:t>De</a:t>
                      </a:r>
                      <a:r>
                        <a:rPr lang="fr-FR" sz="1300" kern="1200" baseline="0" dirty="0" smtClean="0">
                          <a:solidFill>
                            <a:schemeClr val="tx1"/>
                          </a:solidFill>
                          <a:latin typeface="+mn-lt"/>
                          <a:ea typeface="+mn-ea"/>
                          <a:cs typeface="+mn-cs"/>
                        </a:rPr>
                        <a:t> </a:t>
                      </a:r>
                      <a:r>
                        <a:rPr lang="fr-FR" sz="1300" kern="1200" dirty="0" smtClean="0">
                          <a:solidFill>
                            <a:schemeClr val="tx1"/>
                          </a:solidFill>
                          <a:latin typeface="+mn-lt"/>
                          <a:ea typeface="+mn-ea"/>
                          <a:cs typeface="+mn-cs"/>
                        </a:rPr>
                        <a:t>20,3 à 34,3</a:t>
                      </a:r>
                      <a:r>
                        <a:rPr lang="fr-FR" sz="1300" kern="1200" baseline="0" dirty="0" smtClean="0">
                          <a:solidFill>
                            <a:schemeClr val="tx1"/>
                          </a:solidFill>
                          <a:latin typeface="+mn-lt"/>
                          <a:ea typeface="+mn-ea"/>
                          <a:cs typeface="+mn-cs"/>
                        </a:rPr>
                        <a:t> K</a:t>
                      </a:r>
                      <a:r>
                        <a:rPr lang="fr-FR" sz="1300" kern="1200" dirty="0" smtClean="0">
                          <a:solidFill>
                            <a:schemeClr val="tx1"/>
                          </a:solidFill>
                          <a:latin typeface="+mn-lt"/>
                          <a:ea typeface="+mn-ea"/>
                          <a:cs typeface="+mn-cs"/>
                        </a:rPr>
                        <a:t>Wh</a:t>
                      </a:r>
                      <a:r>
                        <a:rPr lang="fr-FR" sz="1300" kern="1200" baseline="0" dirty="0" smtClean="0">
                          <a:solidFill>
                            <a:schemeClr val="tx1"/>
                          </a:solidFill>
                          <a:latin typeface="+mn-lt"/>
                          <a:ea typeface="+mn-ea"/>
                          <a:cs typeface="+mn-cs"/>
                        </a:rPr>
                        <a:t>/an économisés</a:t>
                      </a:r>
                    </a:p>
                    <a:p>
                      <a:r>
                        <a:rPr kumimoji="0" lang="fr-FR" sz="1300" b="0" i="0" u="none" strike="noStrike" kern="1200" cap="none" normalizeH="0" baseline="0" dirty="0" smtClean="0">
                          <a:ln>
                            <a:noFill/>
                          </a:ln>
                          <a:solidFill>
                            <a:schemeClr val="tx1"/>
                          </a:solidFill>
                          <a:effectLst/>
                          <a:latin typeface="+mn-lt"/>
                          <a:ea typeface="+mn-ea"/>
                          <a:cs typeface="+mn-cs"/>
                        </a:rPr>
                        <a:t>De </a:t>
                      </a:r>
                      <a:r>
                        <a:rPr lang="fr-FR" sz="1300" kern="1200" dirty="0" smtClean="0">
                          <a:solidFill>
                            <a:schemeClr val="tx1"/>
                          </a:solidFill>
                          <a:latin typeface="+mn-lt"/>
                          <a:ea typeface="+mn-ea"/>
                          <a:cs typeface="+mn-cs"/>
                        </a:rPr>
                        <a:t>19 846 à 33 532 Kg d’émissions de CO</a:t>
                      </a:r>
                      <a:r>
                        <a:rPr lang="fr-FR" sz="1300" kern="1200" baseline="-25000" dirty="0" smtClean="0">
                          <a:solidFill>
                            <a:schemeClr val="tx1"/>
                          </a:solidFill>
                          <a:latin typeface="+mn-lt"/>
                          <a:ea typeface="+mn-ea"/>
                          <a:cs typeface="+mn-cs"/>
                        </a:rPr>
                        <a:t>2</a:t>
                      </a:r>
                      <a:r>
                        <a:rPr lang="fr-FR" sz="1300" kern="1200" baseline="0" dirty="0" smtClean="0">
                          <a:solidFill>
                            <a:schemeClr val="tx1"/>
                          </a:solidFill>
                          <a:latin typeface="+mn-lt"/>
                          <a:ea typeface="+mn-ea"/>
                          <a:cs typeface="+mn-cs"/>
                        </a:rPr>
                        <a:t> évitées par an</a:t>
                      </a:r>
                      <a:endParaRPr kumimoji="0" lang="en-US" sz="1300" b="0" i="0" u="none" strike="noStrike" cap="none" normalizeH="0" baseline="0" dirty="0" smtClean="0">
                        <a:ln>
                          <a:noFill/>
                        </a:ln>
                        <a:solidFill>
                          <a:schemeClr val="tx1"/>
                        </a:solidFill>
                        <a:effectLst/>
                        <a:latin typeface="+mn-lt"/>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r>
            </a:tbl>
          </a:graphicData>
        </a:graphic>
      </p:graphicFrame>
      <p:sp>
        <p:nvSpPr>
          <p:cNvPr id="17442" name="Rectangle 7"/>
          <p:cNvSpPr>
            <a:spLocks noChangeArrowheads="1"/>
          </p:cNvSpPr>
          <p:nvPr/>
        </p:nvSpPr>
        <p:spPr bwMode="auto">
          <a:xfrm>
            <a:off x="533400" y="1143000"/>
            <a:ext cx="8305800" cy="369888"/>
          </a:xfrm>
          <a:prstGeom prst="rect">
            <a:avLst/>
          </a:prstGeom>
          <a:noFill/>
          <a:ln w="9525">
            <a:noFill/>
            <a:miter lim="800000"/>
            <a:headEnd/>
            <a:tailEnd/>
          </a:ln>
        </p:spPr>
        <p:txBody>
          <a:bodyPr>
            <a:spAutoFit/>
          </a:bodyPr>
          <a:lstStyle/>
          <a:p>
            <a:pPr algn="ctr"/>
            <a:r>
              <a:rPr lang="en-US" b="1" dirty="0" err="1" smtClean="0">
                <a:solidFill>
                  <a:schemeClr val="tx2"/>
                </a:solidFill>
              </a:rPr>
              <a:t>Recommandations</a:t>
            </a:r>
            <a:r>
              <a:rPr lang="en-US" b="1" dirty="0" smtClean="0">
                <a:solidFill>
                  <a:schemeClr val="tx2"/>
                </a:solidFill>
              </a:rPr>
              <a:t> de </a:t>
            </a:r>
            <a:r>
              <a:rPr lang="en-US" b="1" dirty="0" err="1" smtClean="0">
                <a:solidFill>
                  <a:schemeClr val="tx2"/>
                </a:solidFill>
              </a:rPr>
              <a:t>l’audit</a:t>
            </a:r>
            <a:r>
              <a:rPr lang="en-US" b="1" dirty="0" smtClean="0">
                <a:solidFill>
                  <a:schemeClr val="tx2"/>
                </a:solidFill>
              </a:rPr>
              <a:t> </a:t>
            </a:r>
            <a:r>
              <a:rPr lang="en-US" b="1" dirty="0" err="1" smtClean="0">
                <a:solidFill>
                  <a:schemeClr val="tx2"/>
                </a:solidFill>
              </a:rPr>
              <a:t>énergétique</a:t>
            </a:r>
            <a:endParaRPr lang="en-US" b="1" dirty="0">
              <a:solidFill>
                <a:schemeClr val="tx2"/>
              </a:solidFill>
            </a:endParaRPr>
          </a:p>
        </p:txBody>
      </p:sp>
    </p:spTree>
  </p:cSld>
  <p:clrMapOvr>
    <a:masterClrMapping/>
  </p:clrMapOvr>
  <p:transition spd="slow" advClick="0" advTm="10000">
    <p:pull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65" name="Rectangle 7"/>
          <p:cNvSpPr>
            <a:spLocks noChangeArrowheads="1"/>
          </p:cNvSpPr>
          <p:nvPr/>
        </p:nvSpPr>
        <p:spPr bwMode="auto">
          <a:xfrm>
            <a:off x="533400" y="1143000"/>
            <a:ext cx="8305800" cy="523220"/>
          </a:xfrm>
          <a:prstGeom prst="rect">
            <a:avLst/>
          </a:prstGeom>
          <a:noFill/>
          <a:ln w="9525">
            <a:noFill/>
            <a:miter lim="800000"/>
            <a:headEnd/>
            <a:tailEnd/>
          </a:ln>
        </p:spPr>
        <p:txBody>
          <a:bodyPr>
            <a:spAutoFit/>
          </a:bodyPr>
          <a:lstStyle/>
          <a:p>
            <a:pPr algn="ctr"/>
            <a:r>
              <a:rPr lang="en-US" sz="2800" b="1" dirty="0" err="1" smtClean="0">
                <a:solidFill>
                  <a:srgbClr val="FF0000"/>
                </a:solidFill>
                <a:latin typeface="Calibri" pitchFamily="34" charset="0"/>
              </a:rPr>
              <a:t>Hôtel</a:t>
            </a:r>
            <a:r>
              <a:rPr lang="en-US" sz="2800" b="1" dirty="0" smtClean="0">
                <a:solidFill>
                  <a:srgbClr val="FF0000"/>
                </a:solidFill>
                <a:latin typeface="Calibri" pitchFamily="34" charset="0"/>
              </a:rPr>
              <a:t> </a:t>
            </a:r>
            <a:r>
              <a:rPr lang="en-US" sz="2800" b="1" dirty="0" err="1" smtClean="0">
                <a:solidFill>
                  <a:srgbClr val="FF0000"/>
                </a:solidFill>
                <a:latin typeface="Calibri" pitchFamily="34" charset="0"/>
              </a:rPr>
              <a:t>Lamantin</a:t>
            </a:r>
            <a:r>
              <a:rPr lang="en-US" sz="2800" b="1" dirty="0" smtClean="0">
                <a:solidFill>
                  <a:srgbClr val="FF0000"/>
                </a:solidFill>
                <a:latin typeface="Calibri" pitchFamily="34" charset="0"/>
              </a:rPr>
              <a:t> Beach</a:t>
            </a:r>
            <a:endParaRPr lang="en-US" sz="2800" b="1" dirty="0">
              <a:latin typeface="Calibri" pitchFamily="34" charset="0"/>
            </a:endParaRPr>
          </a:p>
        </p:txBody>
      </p:sp>
      <p:pic>
        <p:nvPicPr>
          <p:cNvPr id="53252" name="Picture 4" descr="http://www.guisma.sn/image/1372848449.jpeg"/>
          <p:cNvPicPr>
            <a:picLocks noChangeAspect="1" noChangeArrowheads="1"/>
          </p:cNvPicPr>
          <p:nvPr/>
        </p:nvPicPr>
        <p:blipFill>
          <a:blip r:embed="rId2" cstate="print"/>
          <a:srcRect/>
          <a:stretch>
            <a:fillRect/>
          </a:stretch>
        </p:blipFill>
        <p:spPr bwMode="auto">
          <a:xfrm>
            <a:off x="1828800" y="1752600"/>
            <a:ext cx="5818910" cy="3394364"/>
          </a:xfrm>
          <a:prstGeom prst="rect">
            <a:avLst/>
          </a:prstGeom>
          <a:noFill/>
          <a:ln>
            <a:solidFill>
              <a:srgbClr val="FF0000"/>
            </a:solidFill>
          </a:ln>
        </p:spPr>
      </p:pic>
    </p:spTree>
  </p:cSld>
  <p:clrMapOvr>
    <a:masterClrMapping/>
  </p:clrMapOvr>
  <p:transition spd="slow" advClick="0" advTm="10000">
    <p:pull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533400" y="990600"/>
            <a:ext cx="8305800" cy="461665"/>
          </a:xfrm>
          <a:prstGeom prst="rect">
            <a:avLst/>
          </a:prstGeom>
          <a:noFill/>
          <a:ln w="9525">
            <a:noFill/>
            <a:miter lim="800000"/>
            <a:headEnd/>
            <a:tailEnd/>
          </a:ln>
        </p:spPr>
        <p:txBody>
          <a:bodyPr>
            <a:spAutoFit/>
          </a:bodyPr>
          <a:lstStyle/>
          <a:p>
            <a:pPr algn="ctr"/>
            <a:r>
              <a:rPr lang="en-US" sz="2400" b="1" dirty="0" err="1" smtClean="0">
                <a:solidFill>
                  <a:srgbClr val="FF0000"/>
                </a:solidFill>
                <a:latin typeface="Calibri" pitchFamily="34" charset="0"/>
              </a:rPr>
              <a:t>Hôtel</a:t>
            </a:r>
            <a:r>
              <a:rPr lang="en-US" sz="2400" b="1" dirty="0" smtClean="0">
                <a:solidFill>
                  <a:srgbClr val="FF0000"/>
                </a:solidFill>
                <a:latin typeface="Calibri" pitchFamily="34" charset="0"/>
              </a:rPr>
              <a:t> </a:t>
            </a:r>
            <a:r>
              <a:rPr lang="en-US" sz="2400" b="1" dirty="0" err="1" smtClean="0">
                <a:solidFill>
                  <a:srgbClr val="FF0000"/>
                </a:solidFill>
                <a:latin typeface="Calibri" pitchFamily="34" charset="0"/>
              </a:rPr>
              <a:t>Lamantin</a:t>
            </a:r>
            <a:r>
              <a:rPr lang="en-US" sz="2400" b="1" dirty="0" smtClean="0">
                <a:solidFill>
                  <a:srgbClr val="FF0000"/>
                </a:solidFill>
                <a:latin typeface="Calibri" pitchFamily="34" charset="0"/>
              </a:rPr>
              <a:t> Beach (1/3)</a:t>
            </a:r>
            <a:endParaRPr lang="en-US" sz="2400" b="1" dirty="0">
              <a:latin typeface="Calibri" pitchFamily="34" charset="0"/>
            </a:endParaRPr>
          </a:p>
        </p:txBody>
      </p:sp>
      <p:graphicFrame>
        <p:nvGraphicFramePr>
          <p:cNvPr id="4" name="Tableau 3"/>
          <p:cNvGraphicFramePr>
            <a:graphicFrameLocks noGrp="1"/>
          </p:cNvGraphicFramePr>
          <p:nvPr/>
        </p:nvGraphicFramePr>
        <p:xfrm>
          <a:off x="304799" y="1371600"/>
          <a:ext cx="8534399" cy="4678680"/>
        </p:xfrm>
        <a:graphic>
          <a:graphicData uri="http://schemas.openxmlformats.org/drawingml/2006/table">
            <a:tbl>
              <a:tblPr firstRow="1" bandRow="1">
                <a:tableStyleId>{5C22544A-7EE6-4342-B048-85BDC9FD1C3A}</a:tableStyleId>
              </a:tblPr>
              <a:tblGrid>
                <a:gridCol w="3148614"/>
                <a:gridCol w="3148614"/>
                <a:gridCol w="2237171"/>
              </a:tblGrid>
              <a:tr h="349269">
                <a:tc>
                  <a:txBody>
                    <a:bodyPr/>
                    <a:lstStyle/>
                    <a:p>
                      <a:pPr algn="just"/>
                      <a:r>
                        <a:rPr lang="fr-FR" sz="1000" dirty="0" smtClean="0">
                          <a:latin typeface="Calibri" pitchFamily="34" charset="0"/>
                        </a:rPr>
                        <a:t>Actions réalisées avant </a:t>
                      </a:r>
                    </a:p>
                    <a:p>
                      <a:pPr algn="just"/>
                      <a:r>
                        <a:rPr lang="fr-FR" sz="1000" dirty="0" smtClean="0">
                          <a:latin typeface="Calibri" pitchFamily="34" charset="0"/>
                        </a:rPr>
                        <a:t>novembre</a:t>
                      </a:r>
                      <a:r>
                        <a:rPr lang="fr-FR" sz="1000" baseline="0" dirty="0" smtClean="0">
                          <a:latin typeface="Calibri" pitchFamily="34" charset="0"/>
                        </a:rPr>
                        <a:t> 2012</a:t>
                      </a:r>
                      <a:endParaRPr lang="fr-FR" sz="1000" dirty="0">
                        <a:latin typeface="Calibri" pitchFamily="34" charset="0"/>
                      </a:endParaRPr>
                    </a:p>
                  </a:txBody>
                  <a:tcPr/>
                </a:tc>
                <a:tc>
                  <a:txBody>
                    <a:bodyPr/>
                    <a:lstStyle/>
                    <a:p>
                      <a:pPr algn="ctr"/>
                      <a:r>
                        <a:rPr lang="fr-FR" sz="1000" dirty="0" smtClean="0"/>
                        <a:t>Actions</a:t>
                      </a:r>
                      <a:r>
                        <a:rPr lang="fr-FR" sz="1000" baseline="0" dirty="0" smtClean="0"/>
                        <a:t> menées </a:t>
                      </a:r>
                    </a:p>
                    <a:p>
                      <a:pPr algn="ctr"/>
                      <a:r>
                        <a:rPr lang="fr-FR" sz="1000" baseline="0" dirty="0" smtClean="0"/>
                        <a:t>de novembre 2012 à aujourd’hui</a:t>
                      </a:r>
                      <a:endParaRPr lang="fr-FR" sz="1000" dirty="0"/>
                    </a:p>
                  </a:txBody>
                  <a:tcPr/>
                </a:tc>
                <a:tc>
                  <a:txBody>
                    <a:bodyPr/>
                    <a:lstStyle/>
                    <a:p>
                      <a:pPr algn="ctr"/>
                      <a:r>
                        <a:rPr lang="fr-FR" sz="1000" dirty="0" smtClean="0"/>
                        <a:t>Actions planifiées pour 2013</a:t>
                      </a:r>
                      <a:endParaRPr lang="fr-FR" sz="1000" dirty="0"/>
                    </a:p>
                  </a:txBody>
                  <a:tcPr/>
                </a:tc>
              </a:tr>
              <a:tr h="4070331">
                <a:tc>
                  <a:txBody>
                    <a:bodyPr/>
                    <a:lstStyle/>
                    <a:p>
                      <a:pPr lvl="0" algn="just">
                        <a:buFont typeface="Wingdings" pitchFamily="2" charset="2"/>
                        <a:buNone/>
                      </a:pPr>
                      <a:r>
                        <a:rPr lang="fr-FR" sz="1100" kern="1200" dirty="0" smtClean="0">
                          <a:solidFill>
                            <a:schemeClr val="dk1"/>
                          </a:solidFill>
                          <a:latin typeface="Calibri" pitchFamily="34" charset="0"/>
                          <a:ea typeface="+mn-ea"/>
                          <a:cs typeface="+mn-cs"/>
                        </a:rPr>
                        <a:t>Organisation d'une journée de solidarité pour les enfants démunis</a:t>
                      </a:r>
                    </a:p>
                    <a:p>
                      <a:pPr lvl="0" algn="just">
                        <a:buFont typeface="Wingdings" pitchFamily="2" charset="2"/>
                        <a:buNone/>
                      </a:pPr>
                      <a:endParaRPr lang="fr-FR" sz="1100" kern="1200" dirty="0" smtClean="0">
                        <a:solidFill>
                          <a:schemeClr val="dk1"/>
                        </a:solidFill>
                        <a:latin typeface="Calibri" pitchFamily="34" charset="0"/>
                        <a:ea typeface="+mn-ea"/>
                        <a:cs typeface="+mn-cs"/>
                      </a:endParaRPr>
                    </a:p>
                    <a:p>
                      <a:pPr lvl="0" algn="just">
                        <a:buFont typeface="Wingdings" pitchFamily="2" charset="2"/>
                        <a:buNone/>
                      </a:pPr>
                      <a:r>
                        <a:rPr lang="fr-FR" sz="1100" kern="1200" dirty="0" smtClean="0">
                          <a:solidFill>
                            <a:schemeClr val="dk1"/>
                          </a:solidFill>
                          <a:latin typeface="Calibri" pitchFamily="34" charset="0"/>
                          <a:ea typeface="+mn-ea"/>
                          <a:cs typeface="+mn-cs"/>
                        </a:rPr>
                        <a:t>Accueil des meilleurs élèves d'une école chaque année,</a:t>
                      </a:r>
                      <a:r>
                        <a:rPr lang="fr-FR" sz="1100" kern="1200" baseline="0" dirty="0" smtClean="0">
                          <a:solidFill>
                            <a:schemeClr val="dk1"/>
                          </a:solidFill>
                          <a:latin typeface="Calibri" pitchFamily="34" charset="0"/>
                          <a:ea typeface="+mn-ea"/>
                          <a:cs typeface="+mn-cs"/>
                        </a:rPr>
                        <a:t> et présentation des métiers de l’hôtellerie</a:t>
                      </a:r>
                      <a:endParaRPr lang="fr-FR" sz="1100" kern="1200" dirty="0" smtClean="0">
                        <a:solidFill>
                          <a:schemeClr val="dk1"/>
                        </a:solidFill>
                        <a:latin typeface="Calibri" pitchFamily="34" charset="0"/>
                        <a:ea typeface="+mn-ea"/>
                        <a:cs typeface="+mn-cs"/>
                      </a:endParaRPr>
                    </a:p>
                    <a:p>
                      <a:pPr lvl="0" algn="just">
                        <a:buFont typeface="Wingdings" pitchFamily="2" charset="2"/>
                        <a:buNone/>
                      </a:pPr>
                      <a:endParaRPr lang="fr-FR" sz="1100" kern="1200" dirty="0" smtClean="0">
                        <a:solidFill>
                          <a:schemeClr val="dk1"/>
                        </a:solidFill>
                        <a:latin typeface="Calibri" pitchFamily="34" charset="0"/>
                        <a:ea typeface="+mn-ea"/>
                        <a:cs typeface="+mn-cs"/>
                      </a:endParaRPr>
                    </a:p>
                    <a:p>
                      <a:pPr lvl="0" algn="just">
                        <a:buFont typeface="Wingdings" pitchFamily="2" charset="2"/>
                        <a:buNone/>
                      </a:pPr>
                      <a:r>
                        <a:rPr lang="fr-FR" sz="1100" kern="1200" dirty="0" smtClean="0">
                          <a:solidFill>
                            <a:schemeClr val="dk1"/>
                          </a:solidFill>
                          <a:latin typeface="Calibri" pitchFamily="34" charset="0"/>
                          <a:ea typeface="+mn-ea"/>
                          <a:cs typeface="+mn-cs"/>
                        </a:rPr>
                        <a:t>Dîner de gala avec l’ensemble des employés et de leur famille suivi d’une grande tombola</a:t>
                      </a:r>
                    </a:p>
                    <a:p>
                      <a:pPr lvl="0" algn="just">
                        <a:buFont typeface="Wingdings" pitchFamily="2" charset="2"/>
                        <a:buNone/>
                      </a:pPr>
                      <a:endParaRPr lang="fr-FR" sz="1100" kern="1200" dirty="0" smtClean="0">
                        <a:solidFill>
                          <a:schemeClr val="dk1"/>
                        </a:solidFill>
                        <a:latin typeface="Calibri" pitchFamily="34" charset="0"/>
                        <a:ea typeface="+mn-ea"/>
                        <a:cs typeface="+mn-cs"/>
                      </a:endParaRPr>
                    </a:p>
                    <a:p>
                      <a:pPr lvl="0" algn="just">
                        <a:buFont typeface="Wingdings" pitchFamily="2" charset="2"/>
                        <a:buNone/>
                      </a:pPr>
                      <a:r>
                        <a:rPr lang="fr-FR" sz="1100" kern="1200" dirty="0" smtClean="0">
                          <a:solidFill>
                            <a:schemeClr val="dk1"/>
                          </a:solidFill>
                          <a:latin typeface="Calibri" pitchFamily="34" charset="0"/>
                          <a:ea typeface="+mn-ea"/>
                          <a:cs typeface="+mn-cs"/>
                        </a:rPr>
                        <a:t>Organisation de l'Arbre de Noël pour les enfants des employés suivi d’un gouter</a:t>
                      </a:r>
                    </a:p>
                    <a:p>
                      <a:pPr lvl="0" algn="just">
                        <a:buFont typeface="Wingdings" pitchFamily="2" charset="2"/>
                        <a:buNone/>
                      </a:pPr>
                      <a:endParaRPr lang="fr-FR" sz="1100" kern="1200" dirty="0" smtClean="0">
                        <a:solidFill>
                          <a:schemeClr val="dk1"/>
                        </a:solidFill>
                        <a:latin typeface="Calibri" pitchFamily="34" charset="0"/>
                        <a:ea typeface="+mn-ea"/>
                        <a:cs typeface="+mn-cs"/>
                      </a:endParaRPr>
                    </a:p>
                    <a:p>
                      <a:pPr lvl="0" algn="just">
                        <a:buFont typeface="Wingdings" pitchFamily="2" charset="2"/>
                        <a:buNone/>
                      </a:pPr>
                      <a:r>
                        <a:rPr lang="fr-FR" sz="1100" kern="1200" dirty="0" smtClean="0">
                          <a:solidFill>
                            <a:schemeClr val="dk1"/>
                          </a:solidFill>
                          <a:latin typeface="Calibri" pitchFamily="34" charset="0"/>
                          <a:ea typeface="+mn-ea"/>
                          <a:cs typeface="+mn-cs"/>
                        </a:rPr>
                        <a:t>Don de vêtements à la pépinière de Mbour</a:t>
                      </a:r>
                    </a:p>
                    <a:p>
                      <a:pPr lvl="0" algn="just">
                        <a:buFont typeface="Wingdings" pitchFamily="2" charset="2"/>
                        <a:buNone/>
                      </a:pPr>
                      <a:endParaRPr lang="fr-FR" sz="1100" kern="1200" dirty="0" smtClean="0">
                        <a:solidFill>
                          <a:schemeClr val="dk1"/>
                        </a:solidFill>
                        <a:latin typeface="Calibri" pitchFamily="34" charset="0"/>
                        <a:ea typeface="+mn-ea"/>
                        <a:cs typeface="+mn-cs"/>
                      </a:endParaRPr>
                    </a:p>
                    <a:p>
                      <a:pPr lvl="0" algn="just">
                        <a:buFont typeface="Wingdings" pitchFamily="2" charset="2"/>
                        <a:buNone/>
                      </a:pPr>
                      <a:r>
                        <a:rPr lang="fr-FR" sz="1100" kern="1200" dirty="0" smtClean="0">
                          <a:solidFill>
                            <a:schemeClr val="dk1"/>
                          </a:solidFill>
                          <a:latin typeface="Calibri" pitchFamily="34" charset="0"/>
                          <a:ea typeface="+mn-ea"/>
                          <a:cs typeface="+mn-cs"/>
                        </a:rPr>
                        <a:t>Primes aux employés</a:t>
                      </a:r>
                    </a:p>
                    <a:p>
                      <a:pPr lvl="0" algn="just">
                        <a:buFont typeface="Wingdings" pitchFamily="2" charset="2"/>
                        <a:buNone/>
                      </a:pPr>
                      <a:endParaRPr lang="fr-FR" sz="1100" kern="1200" dirty="0" smtClean="0">
                        <a:solidFill>
                          <a:schemeClr val="dk1"/>
                        </a:solidFill>
                        <a:latin typeface="Calibri" pitchFamily="34" charset="0"/>
                        <a:ea typeface="+mn-ea"/>
                        <a:cs typeface="+mn-cs"/>
                      </a:endParaRPr>
                    </a:p>
                    <a:p>
                      <a:pPr lvl="0" algn="just">
                        <a:buFont typeface="Wingdings" pitchFamily="2" charset="2"/>
                        <a:buNone/>
                      </a:pPr>
                      <a:r>
                        <a:rPr lang="fr-FR" sz="1100" kern="1200" dirty="0" smtClean="0">
                          <a:solidFill>
                            <a:schemeClr val="dk1"/>
                          </a:solidFill>
                          <a:latin typeface="Calibri" pitchFamily="34" charset="0"/>
                          <a:ea typeface="+mn-ea"/>
                          <a:cs typeface="+mn-cs"/>
                        </a:rPr>
                        <a:t>Actions solidaires en faveurs des employés en cas de décès ou</a:t>
                      </a:r>
                      <a:r>
                        <a:rPr lang="fr-FR" sz="1100" kern="1200" baseline="0" dirty="0" smtClean="0">
                          <a:solidFill>
                            <a:schemeClr val="dk1"/>
                          </a:solidFill>
                          <a:latin typeface="Calibri" pitchFamily="34" charset="0"/>
                          <a:ea typeface="+mn-ea"/>
                          <a:cs typeface="+mn-cs"/>
                        </a:rPr>
                        <a:t> de maladie</a:t>
                      </a:r>
                    </a:p>
                    <a:p>
                      <a:pPr lvl="0" algn="just">
                        <a:buFont typeface="Wingdings" pitchFamily="2" charset="2"/>
                        <a:buNone/>
                      </a:pPr>
                      <a:endParaRPr lang="fr-FR" sz="1100" kern="1200" baseline="0" dirty="0" smtClean="0">
                        <a:solidFill>
                          <a:schemeClr val="dk1"/>
                        </a:solidFill>
                        <a:latin typeface="Calibri" pitchFamily="34" charset="0"/>
                        <a:ea typeface="+mn-ea"/>
                        <a:cs typeface="+mn-cs"/>
                      </a:endParaRPr>
                    </a:p>
                    <a:p>
                      <a:pPr lvl="0" algn="just">
                        <a:buFont typeface="Wingdings" pitchFamily="2" charset="2"/>
                        <a:buNone/>
                      </a:pPr>
                      <a:r>
                        <a:rPr lang="fr-FR" sz="1100" kern="1200" baseline="0" dirty="0" smtClean="0">
                          <a:solidFill>
                            <a:schemeClr val="dk1"/>
                          </a:solidFill>
                          <a:latin typeface="Calibri" pitchFamily="34" charset="0"/>
                          <a:ea typeface="+mn-ea"/>
                          <a:cs typeface="+mn-cs"/>
                        </a:rPr>
                        <a:t>Promotion du tourisme local à travers la mise en place d’un village artisanal</a:t>
                      </a:r>
                    </a:p>
                    <a:p>
                      <a:pPr lvl="0" algn="just">
                        <a:buFont typeface="Wingdings" pitchFamily="2" charset="2"/>
                        <a:buNone/>
                      </a:pPr>
                      <a:endParaRPr lang="fr-FR" sz="1100" kern="1200" baseline="0" dirty="0" smtClean="0">
                        <a:solidFill>
                          <a:schemeClr val="dk1"/>
                        </a:solidFill>
                        <a:latin typeface="Calibri" pitchFamily="34" charset="0"/>
                        <a:ea typeface="+mn-ea"/>
                        <a:cs typeface="+mn-cs"/>
                      </a:endParaRPr>
                    </a:p>
                    <a:p>
                      <a:pPr lvl="0" algn="just">
                        <a:buFont typeface="Wingdings" pitchFamily="2" charset="2"/>
                        <a:buNone/>
                      </a:pPr>
                      <a:r>
                        <a:rPr lang="fr-FR" sz="1100" kern="1200" baseline="0" dirty="0" smtClean="0">
                          <a:solidFill>
                            <a:schemeClr val="dk1"/>
                          </a:solidFill>
                          <a:latin typeface="Calibri" pitchFamily="34" charset="0"/>
                          <a:ea typeface="+mn-ea"/>
                          <a:cs typeface="+mn-cs"/>
                        </a:rPr>
                        <a:t>Construction des bâtiments avec de la paille et de la terre, à la fois source renouvelable et bonne isolation</a:t>
                      </a:r>
                      <a:endParaRPr lang="fr-FR" sz="1100" kern="1200" dirty="0" smtClean="0">
                        <a:solidFill>
                          <a:schemeClr val="dk1"/>
                        </a:solidFill>
                        <a:latin typeface="Calibri" pitchFamily="34" charset="0"/>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Composition de l’équipe SME et identification des responsabilités environnementales</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Réalisation d’un audit énergétique</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Inventaire des bonnes pratiques dans chaque hôtel</a:t>
                      </a:r>
                    </a:p>
                    <a:p>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Identification des textes légaux applicables</a:t>
                      </a:r>
                    </a:p>
                    <a:p>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Analyse environnementale</a:t>
                      </a:r>
                    </a:p>
                    <a:p>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Analyse quantitative et qualitative des déchets afin d’analyser le circuit des déchets en vue d’une réduction à la source et d’une amélioration de la valorisation des déchets</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Archivage</a:t>
                      </a:r>
                      <a:r>
                        <a:rPr kumimoji="0" lang="fr-FR" sz="1100" kern="1200" baseline="0" dirty="0" smtClean="0">
                          <a:solidFill>
                            <a:schemeClr val="dk1"/>
                          </a:solidFill>
                          <a:latin typeface="Calibri" pitchFamily="34" charset="0"/>
                          <a:ea typeface="+mn-ea"/>
                          <a:cs typeface="+mn-cs"/>
                        </a:rPr>
                        <a:t> des documents du Système de Management Environnemental</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baseline="0" dirty="0" smtClean="0">
                        <a:solidFill>
                          <a:schemeClr val="dk1"/>
                        </a:solidFill>
                        <a:latin typeface="Calibri"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kern="1200" baseline="0" dirty="0" smtClean="0">
                          <a:solidFill>
                            <a:schemeClr val="dk1"/>
                          </a:solidFill>
                          <a:latin typeface="Calibri" pitchFamily="34" charset="0"/>
                          <a:ea typeface="+mn-ea"/>
                          <a:cs typeface="+mn-cs"/>
                        </a:rPr>
                        <a:t>Participation aux journées de l’environnement et </a:t>
                      </a:r>
                      <a:r>
                        <a:rPr lang="fr-FR" sz="1100" kern="1200" dirty="0" smtClean="0">
                          <a:solidFill>
                            <a:schemeClr val="dk1"/>
                          </a:solidFill>
                          <a:latin typeface="Calibri" pitchFamily="34" charset="0"/>
                          <a:ea typeface="+mn-ea"/>
                          <a:cs typeface="+mn-cs"/>
                        </a:rPr>
                        <a:t>l’opération "Clean</a:t>
                      </a:r>
                      <a:r>
                        <a:rPr lang="fr-FR" sz="1100" kern="1200" baseline="0" dirty="0" smtClean="0">
                          <a:solidFill>
                            <a:schemeClr val="dk1"/>
                          </a:solidFill>
                          <a:latin typeface="Calibri" pitchFamily="34" charset="0"/>
                          <a:ea typeface="+mn-ea"/>
                          <a:cs typeface="+mn-cs"/>
                        </a:rPr>
                        <a:t> </a:t>
                      </a:r>
                      <a:r>
                        <a:rPr lang="fr-FR" sz="1100" kern="1200" dirty="0" smtClean="0">
                          <a:solidFill>
                            <a:schemeClr val="dk1"/>
                          </a:solidFill>
                          <a:latin typeface="Calibri" pitchFamily="34" charset="0"/>
                          <a:ea typeface="+mn-ea"/>
                          <a:cs typeface="+mn-cs"/>
                        </a:rPr>
                        <a:t>Up", nettoyage des rues dans la station balnéaire aux côtés de la société civile</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baseline="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endParaRPr lang="fr-FR" sz="1100" dirty="0">
                        <a:latin typeface="Calibri" pitchFamily="34" charset="0"/>
                      </a:endParaRPr>
                    </a:p>
                  </a:txBody>
                  <a:tcPr/>
                </a:tc>
                <a:tc>
                  <a:txBody>
                    <a:bodyPr/>
                    <a:lstStyle/>
                    <a:p>
                      <a:pPr algn="l"/>
                      <a:r>
                        <a:rPr lang="fr-FR" sz="1100" i="0" kern="1200" dirty="0" smtClean="0">
                          <a:solidFill>
                            <a:schemeClr val="dk1"/>
                          </a:solidFill>
                          <a:latin typeface="Calibri" pitchFamily="34" charset="0"/>
                          <a:ea typeface="+mn-ea"/>
                          <a:cs typeface="+mn-cs"/>
                        </a:rPr>
                        <a:t>Réduction</a:t>
                      </a:r>
                      <a:r>
                        <a:rPr lang="fr-FR" sz="1100" i="0" kern="1200" baseline="0" dirty="0" smtClean="0">
                          <a:solidFill>
                            <a:schemeClr val="dk1"/>
                          </a:solidFill>
                          <a:latin typeface="Calibri" pitchFamily="34" charset="0"/>
                          <a:ea typeface="+mn-ea"/>
                          <a:cs typeface="+mn-cs"/>
                        </a:rPr>
                        <a:t> du gaspillage alimentaire en réduisant la taille des assiettes et en sensibilisant les clients</a:t>
                      </a:r>
                      <a:endParaRPr lang="fr-FR" sz="1100" i="0" kern="1200" dirty="0" smtClean="0">
                        <a:solidFill>
                          <a:schemeClr val="dk1"/>
                        </a:solidFill>
                        <a:latin typeface="Calibri" pitchFamily="34" charset="0"/>
                        <a:ea typeface="+mn-ea"/>
                        <a:cs typeface="+mn-cs"/>
                      </a:endParaRPr>
                    </a:p>
                    <a:p>
                      <a:pPr algn="l"/>
                      <a:endParaRPr lang="fr-FR" sz="1100" i="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Sensibiliser le personnel aux éco-gestes</a:t>
                      </a:r>
                      <a:endParaRPr lang="fr-FR" sz="1100" i="0" dirty="0" smtClean="0">
                        <a:latin typeface="Calibri" pitchFamily="34" charset="0"/>
                      </a:endParaRPr>
                    </a:p>
                    <a:p>
                      <a:pPr algn="l"/>
                      <a:endParaRPr lang="fr-FR" sz="1100" i="0" dirty="0" smtClean="0">
                        <a:latin typeface="Calibri" pitchFamily="34" charset="0"/>
                      </a:endParaRPr>
                    </a:p>
                    <a:p>
                      <a:pPr algn="l"/>
                      <a:r>
                        <a:rPr lang="fr-FR" sz="1100" i="0" dirty="0" smtClean="0">
                          <a:latin typeface="Calibri" pitchFamily="34" charset="0"/>
                        </a:rPr>
                        <a:t>Procéder à des achats responsables (produits d’entretien éco-labellisés et en gros)</a:t>
                      </a:r>
                    </a:p>
                    <a:p>
                      <a:pPr algn="l"/>
                      <a:endParaRPr lang="fr-FR" sz="1100" i="0" dirty="0" smtClean="0">
                        <a:latin typeface="Calibri" pitchFamily="34" charset="0"/>
                      </a:endParaRPr>
                    </a:p>
                    <a:p>
                      <a:pPr algn="l"/>
                      <a:r>
                        <a:rPr lang="fr-FR" sz="1100" i="0" dirty="0" smtClean="0">
                          <a:latin typeface="Calibri" pitchFamily="34" charset="0"/>
                        </a:rPr>
                        <a:t>Installer</a:t>
                      </a:r>
                      <a:r>
                        <a:rPr lang="fr-FR" sz="1100" i="0" baseline="0" dirty="0" smtClean="0">
                          <a:latin typeface="Calibri" pitchFamily="34" charset="0"/>
                        </a:rPr>
                        <a:t> des distributeurs de gel douche à la place des produits d’accueil individuels</a:t>
                      </a:r>
                      <a:endParaRPr lang="fr-FR" sz="1100" i="0" dirty="0" smtClean="0">
                        <a:latin typeface="Calibri" pitchFamily="34" charset="0"/>
                      </a:endParaRPr>
                    </a:p>
                    <a:p>
                      <a:pPr algn="l"/>
                      <a:endParaRPr lang="fr-FR" sz="1100" i="0" dirty="0" smtClean="0">
                        <a:latin typeface="Calibri" pitchFamily="34" charset="0"/>
                      </a:endParaRPr>
                    </a:p>
                    <a:p>
                      <a:pPr algn="l"/>
                      <a:r>
                        <a:rPr lang="fr-FR" sz="1100" i="0" dirty="0" smtClean="0">
                          <a:latin typeface="Calibri" pitchFamily="34" charset="0"/>
                        </a:rPr>
                        <a:t>Installer des pommes de</a:t>
                      </a:r>
                      <a:r>
                        <a:rPr lang="fr-FR" sz="1100" i="0" baseline="0" dirty="0" smtClean="0">
                          <a:latin typeface="Calibri" pitchFamily="34" charset="0"/>
                        </a:rPr>
                        <a:t> douches et des robinets économiseurs d’eau</a:t>
                      </a:r>
                    </a:p>
                    <a:p>
                      <a:pPr algn="l"/>
                      <a:endParaRPr lang="fr-FR" sz="1100" i="0" baseline="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Formation</a:t>
                      </a:r>
                      <a:r>
                        <a:rPr lang="fr-FR" sz="1100" i="0" baseline="0" dirty="0" smtClean="0">
                          <a:latin typeface="Calibri" pitchFamily="34" charset="0"/>
                          <a:ea typeface="Calibri"/>
                          <a:cs typeface="Times New Roman"/>
                        </a:rPr>
                        <a:t> d’</a:t>
                      </a:r>
                      <a:r>
                        <a:rPr lang="fr-FR" sz="1100" i="0" dirty="0" smtClean="0">
                          <a:latin typeface="Calibri" pitchFamily="34" charset="0"/>
                          <a:ea typeface="Calibri"/>
                          <a:cs typeface="Times New Roman"/>
                        </a:rPr>
                        <a:t>un homme-énergie</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i="0" dirty="0" smtClean="0">
                        <a:latin typeface="Calibri" pitchFamily="34" charset="0"/>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Formalisation du compostage des déchets verts déjà instauré</a:t>
                      </a:r>
                    </a:p>
                    <a:p>
                      <a:pPr algn="l"/>
                      <a:endParaRPr lang="fr-FR" sz="1100" i="0" dirty="0">
                        <a:latin typeface="Calibri" pitchFamily="34" charset="0"/>
                      </a:endParaRPr>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143000"/>
            <a:ext cx="7772400" cy="381000"/>
          </a:xfrm>
        </p:spPr>
        <p:txBody>
          <a:bodyPr>
            <a:noAutofit/>
          </a:bodyPr>
          <a:lstStyle/>
          <a:p>
            <a:pPr algn="ctr"/>
            <a:r>
              <a:rPr lang="fr-FR" sz="3200" dirty="0" err="1" smtClean="0">
                <a:solidFill>
                  <a:schemeClr val="accent6"/>
                </a:solidFill>
                <a:effectLst>
                  <a:outerShdw blurRad="38100" dist="38100" dir="2700000" algn="tl">
                    <a:srgbClr val="000000">
                      <a:alpha val="43137"/>
                    </a:srgbClr>
                  </a:outerShdw>
                </a:effectLst>
                <a:latin typeface="Calibri" pitchFamily="34" charset="0"/>
              </a:rPr>
              <a:t>Outline</a:t>
            </a:r>
            <a:endParaRPr lang="fr-FR" sz="3200" dirty="0">
              <a:solidFill>
                <a:schemeClr val="accent6"/>
              </a:solidFill>
              <a:effectLst>
                <a:outerShdw blurRad="38100" dist="38100" dir="2700000" algn="tl">
                  <a:srgbClr val="000000">
                    <a:alpha val="43137"/>
                  </a:srgbClr>
                </a:outerShdw>
              </a:effectLst>
              <a:latin typeface="Calibri" pitchFamily="34" charset="0"/>
            </a:endParaRPr>
          </a:p>
        </p:txBody>
      </p:sp>
      <p:graphicFrame>
        <p:nvGraphicFramePr>
          <p:cNvPr id="4" name="Tableau 3"/>
          <p:cNvGraphicFramePr>
            <a:graphicFrameLocks noGrp="1"/>
          </p:cNvGraphicFramePr>
          <p:nvPr/>
        </p:nvGraphicFramePr>
        <p:xfrm>
          <a:off x="990600" y="1600200"/>
          <a:ext cx="7315200" cy="3978402"/>
        </p:xfrm>
        <a:graphic>
          <a:graphicData uri="http://schemas.openxmlformats.org/drawingml/2006/table">
            <a:tbl>
              <a:tblPr/>
              <a:tblGrid>
                <a:gridCol w="6648184"/>
                <a:gridCol w="667016"/>
              </a:tblGrid>
              <a:tr h="0">
                <a:tc>
                  <a:txBody>
                    <a:bodyPr/>
                    <a:lstStyle/>
                    <a:p>
                      <a:pPr>
                        <a:lnSpc>
                          <a:spcPct val="115000"/>
                        </a:lnSpc>
                        <a:spcAft>
                          <a:spcPts val="0"/>
                        </a:spcAft>
                      </a:pPr>
                      <a:r>
                        <a:rPr lang="en-US" sz="1800" dirty="0" smtClean="0">
                          <a:latin typeface="Calibri"/>
                          <a:ea typeface="Calibri"/>
                          <a:cs typeface="Times New Roman"/>
                        </a:rPr>
                        <a:t>Introduction               </a:t>
                      </a:r>
                      <a:endParaRPr lang="fr-FR" sz="1100" dirty="0">
                        <a:latin typeface="Calibri"/>
                        <a:ea typeface="Calibri"/>
                        <a:cs typeface="Times New Roman"/>
                      </a:endParaRPr>
                    </a:p>
                  </a:txBody>
                  <a:tcPr marL="68580" marR="68580" marT="0" marB="0">
                    <a:lnL>
                      <a:noFill/>
                    </a:lnL>
                    <a:lnR>
                      <a:noFill/>
                    </a:lnR>
                    <a:lnT>
                      <a:noFill/>
                    </a:lnT>
                    <a:lnB>
                      <a:noFill/>
                    </a:lnB>
                  </a:tcPr>
                </a:tc>
                <a:tc>
                  <a:txBody>
                    <a:bodyPr/>
                    <a:lstStyle/>
                    <a:p>
                      <a:pPr>
                        <a:lnSpc>
                          <a:spcPct val="115000"/>
                        </a:lnSpc>
                        <a:spcAft>
                          <a:spcPts val="0"/>
                        </a:spcAft>
                      </a:pPr>
                      <a:r>
                        <a:rPr lang="fr-FR" sz="1800">
                          <a:latin typeface="Calibri"/>
                          <a:ea typeface="Calibri"/>
                          <a:cs typeface="Times New Roman"/>
                        </a:rPr>
                        <a:t>3</a:t>
                      </a:r>
                      <a:endParaRPr lang="fr-FR" sz="1100">
                        <a:latin typeface="Calibri"/>
                        <a:ea typeface="Calibri"/>
                        <a:cs typeface="Times New Roman"/>
                      </a:endParaRPr>
                    </a:p>
                  </a:txBody>
                  <a:tcPr marL="68580" marR="68580" marT="0" marB="0">
                    <a:lnL>
                      <a:noFill/>
                    </a:lnL>
                    <a:lnR>
                      <a:noFill/>
                    </a:lnR>
                    <a:lnT>
                      <a:noFill/>
                    </a:lnT>
                    <a:lnB>
                      <a:noFill/>
                    </a:lnB>
                  </a:tcPr>
                </a:tc>
              </a:tr>
              <a:tr h="0">
                <a:tc>
                  <a:txBody>
                    <a:bodyPr/>
                    <a:lstStyle/>
                    <a:p>
                      <a:pPr>
                        <a:lnSpc>
                          <a:spcPct val="115000"/>
                        </a:lnSpc>
                        <a:spcAft>
                          <a:spcPts val="0"/>
                        </a:spcAft>
                      </a:pPr>
                      <a:r>
                        <a:rPr lang="en-US" sz="1800" dirty="0" err="1" smtClean="0">
                          <a:latin typeface="Calibri"/>
                          <a:ea typeface="Calibri"/>
                          <a:cs typeface="Times New Roman"/>
                        </a:rPr>
                        <a:t>Chiffres</a:t>
                      </a:r>
                      <a:r>
                        <a:rPr lang="en-US" sz="1800" dirty="0" smtClean="0">
                          <a:latin typeface="Calibri"/>
                          <a:ea typeface="Calibri"/>
                          <a:cs typeface="Times New Roman"/>
                        </a:rPr>
                        <a:t> </a:t>
                      </a:r>
                      <a:r>
                        <a:rPr lang="en-US" sz="1800" dirty="0" err="1" smtClean="0">
                          <a:latin typeface="Calibri"/>
                          <a:ea typeface="Calibri"/>
                          <a:cs typeface="Times New Roman"/>
                        </a:rPr>
                        <a:t>sur</a:t>
                      </a:r>
                      <a:r>
                        <a:rPr lang="en-US" sz="1800" dirty="0" smtClean="0">
                          <a:latin typeface="Calibri"/>
                          <a:ea typeface="Calibri"/>
                          <a:cs typeface="Times New Roman"/>
                        </a:rPr>
                        <a:t> le </a:t>
                      </a:r>
                      <a:r>
                        <a:rPr lang="en-US" sz="1800" dirty="0" err="1" smtClean="0">
                          <a:latin typeface="Calibri"/>
                          <a:ea typeface="Calibri"/>
                          <a:cs typeface="Times New Roman"/>
                        </a:rPr>
                        <a:t>tourisme</a:t>
                      </a:r>
                      <a:r>
                        <a:rPr lang="en-US" sz="1800" dirty="0" smtClean="0">
                          <a:latin typeface="Calibri"/>
                          <a:ea typeface="Calibri"/>
                          <a:cs typeface="Times New Roman"/>
                        </a:rPr>
                        <a:t> à </a:t>
                      </a:r>
                      <a:r>
                        <a:rPr lang="en-US" sz="1800" dirty="0" err="1" smtClean="0">
                          <a:latin typeface="Calibri"/>
                          <a:ea typeface="Calibri"/>
                          <a:cs typeface="Times New Roman"/>
                        </a:rPr>
                        <a:t>Saly</a:t>
                      </a:r>
                      <a:endParaRPr lang="fr-FR" sz="1100" dirty="0">
                        <a:latin typeface="Calibri"/>
                        <a:ea typeface="Calibri"/>
                        <a:cs typeface="Times New Roman"/>
                      </a:endParaRPr>
                    </a:p>
                  </a:txBody>
                  <a:tcPr marL="68580" marR="68580" marT="0" marB="0">
                    <a:lnL>
                      <a:noFill/>
                    </a:lnL>
                    <a:lnR>
                      <a:noFill/>
                    </a:lnR>
                    <a:lnT>
                      <a:noFill/>
                    </a:lnT>
                    <a:lnB>
                      <a:noFill/>
                    </a:lnB>
                  </a:tcPr>
                </a:tc>
                <a:tc>
                  <a:txBody>
                    <a:bodyPr/>
                    <a:lstStyle/>
                    <a:p>
                      <a:pPr>
                        <a:lnSpc>
                          <a:spcPct val="115000"/>
                        </a:lnSpc>
                        <a:spcAft>
                          <a:spcPts val="0"/>
                        </a:spcAft>
                      </a:pPr>
                      <a:r>
                        <a:rPr lang="fr-FR" sz="1800">
                          <a:latin typeface="Calibri"/>
                          <a:ea typeface="Calibri"/>
                          <a:cs typeface="Times New Roman"/>
                        </a:rPr>
                        <a:t>5</a:t>
                      </a:r>
                      <a:endParaRPr lang="fr-FR" sz="1100">
                        <a:latin typeface="Calibri"/>
                        <a:ea typeface="Calibri"/>
                        <a:cs typeface="Times New Roman"/>
                      </a:endParaRPr>
                    </a:p>
                  </a:txBody>
                  <a:tcPr marL="68580" marR="68580" marT="0" marB="0">
                    <a:lnL>
                      <a:noFill/>
                    </a:lnL>
                    <a:lnR>
                      <a:noFill/>
                    </a:lnR>
                    <a:lnT>
                      <a:noFill/>
                    </a:lnT>
                    <a:lnB>
                      <a:noFill/>
                    </a:lnB>
                  </a:tcPr>
                </a:tc>
              </a:tr>
              <a:tr h="0">
                <a:tc>
                  <a:txBody>
                    <a:bodyPr/>
                    <a:lstStyle/>
                    <a:p>
                      <a:pPr>
                        <a:lnSpc>
                          <a:spcPct val="115000"/>
                        </a:lnSpc>
                        <a:spcAft>
                          <a:spcPts val="0"/>
                        </a:spcAft>
                      </a:pPr>
                      <a:r>
                        <a:rPr lang="en-US" sz="1800" dirty="0" err="1" smtClean="0">
                          <a:latin typeface="Calibri"/>
                          <a:ea typeface="Calibri"/>
                          <a:cs typeface="Times New Roman"/>
                        </a:rPr>
                        <a:t>Hôtels</a:t>
                      </a:r>
                      <a:r>
                        <a:rPr lang="en-US" sz="1800" dirty="0" smtClean="0">
                          <a:latin typeface="Calibri"/>
                          <a:ea typeface="Calibri"/>
                          <a:cs typeface="Times New Roman"/>
                        </a:rPr>
                        <a:t> participants</a:t>
                      </a:r>
                      <a:endParaRPr lang="fr-FR" sz="1100" dirty="0">
                        <a:latin typeface="Calibri"/>
                        <a:ea typeface="Calibri"/>
                        <a:cs typeface="Times New Roman"/>
                      </a:endParaRPr>
                    </a:p>
                  </a:txBody>
                  <a:tcPr marL="68580" marR="68580" marT="0" marB="0">
                    <a:lnL>
                      <a:noFill/>
                    </a:lnL>
                    <a:lnR>
                      <a:noFill/>
                    </a:lnR>
                    <a:lnT>
                      <a:noFill/>
                    </a:lnT>
                    <a:lnB>
                      <a:noFill/>
                    </a:lnB>
                  </a:tcPr>
                </a:tc>
                <a:tc>
                  <a:txBody>
                    <a:bodyPr/>
                    <a:lstStyle/>
                    <a:p>
                      <a:pPr>
                        <a:lnSpc>
                          <a:spcPct val="115000"/>
                        </a:lnSpc>
                        <a:spcAft>
                          <a:spcPts val="0"/>
                        </a:spcAft>
                      </a:pPr>
                      <a:r>
                        <a:rPr lang="fr-FR" sz="1800">
                          <a:latin typeface="Calibri"/>
                          <a:ea typeface="Calibri"/>
                          <a:cs typeface="Times New Roman"/>
                        </a:rPr>
                        <a:t>6</a:t>
                      </a:r>
                      <a:endParaRPr lang="fr-FR" sz="1100">
                        <a:latin typeface="Calibri"/>
                        <a:ea typeface="Calibri"/>
                        <a:cs typeface="Times New Roman"/>
                      </a:endParaRPr>
                    </a:p>
                  </a:txBody>
                  <a:tcPr marL="68580" marR="68580" marT="0" marB="0">
                    <a:lnL>
                      <a:noFill/>
                    </a:lnL>
                    <a:lnR>
                      <a:noFill/>
                    </a:lnR>
                    <a:lnT>
                      <a:noFill/>
                    </a:lnT>
                    <a:lnB>
                      <a:noFill/>
                    </a:lnB>
                  </a:tcPr>
                </a:tc>
              </a:tr>
              <a:tr h="0">
                <a:tc>
                  <a:txBody>
                    <a:bodyPr/>
                    <a:lstStyle/>
                    <a:p>
                      <a:pPr>
                        <a:lnSpc>
                          <a:spcPct val="115000"/>
                        </a:lnSpc>
                        <a:spcAft>
                          <a:spcPts val="0"/>
                        </a:spcAft>
                      </a:pPr>
                      <a:r>
                        <a:rPr lang="en-US" sz="1800" dirty="0" err="1" smtClean="0">
                          <a:latin typeface="Calibri"/>
                          <a:ea typeface="Calibri"/>
                          <a:cs typeface="Times New Roman"/>
                        </a:rPr>
                        <a:t>Démarrage</a:t>
                      </a:r>
                      <a:r>
                        <a:rPr lang="en-US" sz="1800" baseline="0" dirty="0" smtClean="0">
                          <a:latin typeface="Calibri"/>
                          <a:ea typeface="Calibri"/>
                          <a:cs typeface="Times New Roman"/>
                        </a:rPr>
                        <a:t> de </a:t>
                      </a:r>
                      <a:r>
                        <a:rPr lang="en-US" sz="1800" baseline="0" dirty="0" err="1" smtClean="0">
                          <a:latin typeface="Calibri"/>
                          <a:ea typeface="Calibri"/>
                          <a:cs typeface="Times New Roman"/>
                        </a:rPr>
                        <a:t>l’implémentation</a:t>
                      </a:r>
                      <a:r>
                        <a:rPr lang="en-US" sz="1800" baseline="0" dirty="0" smtClean="0">
                          <a:latin typeface="Calibri"/>
                          <a:ea typeface="Calibri"/>
                          <a:cs typeface="Times New Roman"/>
                        </a:rPr>
                        <a:t> de la </a:t>
                      </a:r>
                      <a:r>
                        <a:rPr lang="en-US" sz="1800" baseline="0" dirty="0" err="1" smtClean="0">
                          <a:latin typeface="Calibri"/>
                          <a:ea typeface="Calibri"/>
                          <a:cs typeface="Times New Roman"/>
                        </a:rPr>
                        <a:t>méthodologie</a:t>
                      </a:r>
                      <a:r>
                        <a:rPr lang="en-US" sz="1800" baseline="0" dirty="0" smtClean="0">
                          <a:latin typeface="Calibri"/>
                          <a:ea typeface="Calibri"/>
                          <a:cs typeface="Times New Roman"/>
                        </a:rPr>
                        <a:t> TEST</a:t>
                      </a:r>
                      <a:endParaRPr lang="fr-FR" sz="1100" dirty="0">
                        <a:latin typeface="Calibri"/>
                        <a:ea typeface="Calibri"/>
                        <a:cs typeface="Times New Roman"/>
                      </a:endParaRPr>
                    </a:p>
                  </a:txBody>
                  <a:tcPr marL="68580" marR="68580" marT="0" marB="0">
                    <a:lnL>
                      <a:noFill/>
                    </a:lnL>
                    <a:lnR>
                      <a:noFill/>
                    </a:lnR>
                    <a:lnT>
                      <a:noFill/>
                    </a:lnT>
                    <a:lnB>
                      <a:noFill/>
                    </a:lnB>
                  </a:tcPr>
                </a:tc>
                <a:tc>
                  <a:txBody>
                    <a:bodyPr/>
                    <a:lstStyle/>
                    <a:p>
                      <a:pPr>
                        <a:lnSpc>
                          <a:spcPct val="115000"/>
                        </a:lnSpc>
                        <a:spcAft>
                          <a:spcPts val="0"/>
                        </a:spcAft>
                      </a:pPr>
                      <a:r>
                        <a:rPr lang="fr-FR" sz="1800">
                          <a:latin typeface="Calibri"/>
                          <a:ea typeface="Calibri"/>
                          <a:cs typeface="Times New Roman"/>
                        </a:rPr>
                        <a:t>8</a:t>
                      </a:r>
                      <a:endParaRPr lang="fr-FR" sz="1100">
                        <a:latin typeface="Calibri"/>
                        <a:ea typeface="Calibri"/>
                        <a:cs typeface="Times New Roman"/>
                      </a:endParaRPr>
                    </a:p>
                  </a:txBody>
                  <a:tcPr marL="68580" marR="68580" marT="0" marB="0">
                    <a:lnL>
                      <a:noFill/>
                    </a:lnL>
                    <a:lnR>
                      <a:noFill/>
                    </a:lnR>
                    <a:lnT>
                      <a:noFill/>
                    </a:lnT>
                    <a:lnB>
                      <a:noFill/>
                    </a:lnB>
                  </a:tcPr>
                </a:tc>
              </a:tr>
              <a:tr h="0">
                <a:tc>
                  <a:txBody>
                    <a:bodyPr/>
                    <a:lstStyle/>
                    <a:p>
                      <a:pPr>
                        <a:lnSpc>
                          <a:spcPct val="115000"/>
                        </a:lnSpc>
                        <a:spcAft>
                          <a:spcPts val="0"/>
                        </a:spcAft>
                      </a:pPr>
                      <a:r>
                        <a:rPr lang="en-US" sz="1800" dirty="0" err="1" smtClean="0">
                          <a:latin typeface="Calibri"/>
                          <a:ea typeface="Calibri"/>
                          <a:cs typeface="Times New Roman"/>
                        </a:rPr>
                        <a:t>Résultats</a:t>
                      </a:r>
                      <a:r>
                        <a:rPr lang="en-US" sz="1800" dirty="0" smtClean="0">
                          <a:latin typeface="Calibri"/>
                          <a:ea typeface="Calibri"/>
                          <a:cs typeface="Times New Roman"/>
                        </a:rPr>
                        <a:t> de </a:t>
                      </a:r>
                      <a:r>
                        <a:rPr lang="en-US" sz="1800" dirty="0" err="1" smtClean="0">
                          <a:latin typeface="Calibri"/>
                          <a:ea typeface="Calibri"/>
                          <a:cs typeface="Times New Roman"/>
                        </a:rPr>
                        <a:t>l’hôtel</a:t>
                      </a:r>
                      <a:r>
                        <a:rPr lang="en-US" sz="1800" dirty="0" smtClean="0">
                          <a:latin typeface="Calibri"/>
                          <a:ea typeface="Calibri"/>
                          <a:cs typeface="Times New Roman"/>
                        </a:rPr>
                        <a:t> </a:t>
                      </a:r>
                      <a:r>
                        <a:rPr lang="en-US" sz="1800" dirty="0" err="1" smtClean="0">
                          <a:latin typeface="Calibri"/>
                          <a:ea typeface="Calibri"/>
                          <a:cs typeface="Times New Roman"/>
                        </a:rPr>
                        <a:t>Bougainvillées</a:t>
                      </a:r>
                      <a:endParaRPr lang="fr-FR" sz="1100" dirty="0">
                        <a:latin typeface="Calibri"/>
                        <a:ea typeface="Calibri"/>
                        <a:cs typeface="Times New Roman"/>
                      </a:endParaRPr>
                    </a:p>
                  </a:txBody>
                  <a:tcPr marL="68580" marR="68580" marT="0" marB="0">
                    <a:lnL>
                      <a:noFill/>
                    </a:lnL>
                    <a:lnR>
                      <a:noFill/>
                    </a:lnR>
                    <a:lnT>
                      <a:noFill/>
                    </a:lnT>
                    <a:lnB>
                      <a:noFill/>
                    </a:lnB>
                  </a:tcPr>
                </a:tc>
                <a:tc>
                  <a:txBody>
                    <a:bodyPr/>
                    <a:lstStyle/>
                    <a:p>
                      <a:pPr>
                        <a:lnSpc>
                          <a:spcPct val="115000"/>
                        </a:lnSpc>
                        <a:spcAft>
                          <a:spcPts val="0"/>
                        </a:spcAft>
                      </a:pPr>
                      <a:r>
                        <a:rPr lang="fr-FR" sz="1800">
                          <a:latin typeface="Calibri"/>
                          <a:ea typeface="Calibri"/>
                          <a:cs typeface="Times New Roman"/>
                        </a:rPr>
                        <a:t>11</a:t>
                      </a:r>
                      <a:endParaRPr lang="fr-FR" sz="1100">
                        <a:latin typeface="Calibri"/>
                        <a:ea typeface="Calibri"/>
                        <a:cs typeface="Times New Roman"/>
                      </a:endParaRPr>
                    </a:p>
                  </a:txBody>
                  <a:tcPr marL="68580" marR="68580" marT="0" marB="0">
                    <a:lnL>
                      <a:noFill/>
                    </a:lnL>
                    <a:lnR>
                      <a:noFill/>
                    </a:lnR>
                    <a:lnT>
                      <a:noFill/>
                    </a:lnT>
                    <a:lnB>
                      <a:noFill/>
                    </a:lnB>
                  </a:tcPr>
                </a:tc>
              </a:tr>
              <a:tr h="0">
                <a:tc>
                  <a:txBody>
                    <a:bodyPr/>
                    <a:lstStyle/>
                    <a:p>
                      <a:pPr>
                        <a:lnSpc>
                          <a:spcPct val="115000"/>
                        </a:lnSpc>
                        <a:spcAft>
                          <a:spcPts val="0"/>
                        </a:spcAft>
                      </a:pPr>
                      <a:r>
                        <a:rPr lang="en-US" sz="1800" dirty="0" err="1" smtClean="0">
                          <a:latin typeface="Calibri"/>
                          <a:ea typeface="Calibri"/>
                          <a:cs typeface="Times New Roman"/>
                        </a:rPr>
                        <a:t>Résultats</a:t>
                      </a:r>
                      <a:r>
                        <a:rPr lang="en-US" sz="1800" dirty="0" smtClean="0">
                          <a:latin typeface="Calibri"/>
                          <a:ea typeface="Calibri"/>
                          <a:cs typeface="Times New Roman"/>
                        </a:rPr>
                        <a:t> de </a:t>
                      </a:r>
                      <a:r>
                        <a:rPr lang="en-US" sz="1800" dirty="0" err="1" smtClean="0">
                          <a:latin typeface="Calibri"/>
                          <a:ea typeface="Calibri"/>
                          <a:cs typeface="Times New Roman"/>
                        </a:rPr>
                        <a:t>l’hôtel</a:t>
                      </a:r>
                      <a:r>
                        <a:rPr lang="en-US" sz="1800" dirty="0" smtClean="0">
                          <a:latin typeface="Calibri"/>
                          <a:ea typeface="Calibri"/>
                          <a:cs typeface="Times New Roman"/>
                        </a:rPr>
                        <a:t> </a:t>
                      </a:r>
                      <a:r>
                        <a:rPr lang="en-US" sz="1800" dirty="0" err="1" smtClean="0">
                          <a:latin typeface="Calibri"/>
                          <a:ea typeface="Calibri"/>
                          <a:cs typeface="Times New Roman"/>
                        </a:rPr>
                        <a:t>Téranga</a:t>
                      </a:r>
                      <a:endParaRPr lang="fr-FR" sz="1100" dirty="0">
                        <a:latin typeface="Calibri"/>
                        <a:ea typeface="Calibri"/>
                        <a:cs typeface="Times New Roman"/>
                      </a:endParaRPr>
                    </a:p>
                  </a:txBody>
                  <a:tcPr marL="68580" marR="68580" marT="0" marB="0">
                    <a:lnL>
                      <a:noFill/>
                    </a:lnL>
                    <a:lnR>
                      <a:noFill/>
                    </a:lnR>
                    <a:lnT>
                      <a:noFill/>
                    </a:lnT>
                    <a:lnB>
                      <a:noFill/>
                    </a:lnB>
                  </a:tcPr>
                </a:tc>
                <a:tc>
                  <a:txBody>
                    <a:bodyPr/>
                    <a:lstStyle/>
                    <a:p>
                      <a:pPr>
                        <a:lnSpc>
                          <a:spcPct val="115000"/>
                        </a:lnSpc>
                        <a:spcAft>
                          <a:spcPts val="0"/>
                        </a:spcAft>
                      </a:pPr>
                      <a:r>
                        <a:rPr lang="fr-FR" sz="1800">
                          <a:latin typeface="Calibri"/>
                          <a:ea typeface="Calibri"/>
                          <a:cs typeface="Times New Roman"/>
                        </a:rPr>
                        <a:t>14</a:t>
                      </a:r>
                      <a:endParaRPr lang="fr-FR" sz="1100">
                        <a:latin typeface="Calibri"/>
                        <a:ea typeface="Calibri"/>
                        <a:cs typeface="Times New Roman"/>
                      </a:endParaRPr>
                    </a:p>
                  </a:txBody>
                  <a:tcPr marL="68580" marR="68580" marT="0" marB="0">
                    <a:lnL>
                      <a:noFill/>
                    </a:lnL>
                    <a:lnR>
                      <a:noFill/>
                    </a:lnR>
                    <a:lnT>
                      <a:noFill/>
                    </a:lnT>
                    <a:lnB>
                      <a:noFill/>
                    </a:lnB>
                  </a:tcPr>
                </a:tc>
              </a:tr>
              <a:tr h="0">
                <a:tc>
                  <a:txBody>
                    <a:bodyPr/>
                    <a:lstStyle/>
                    <a:p>
                      <a:pPr>
                        <a:lnSpc>
                          <a:spcPct val="115000"/>
                        </a:lnSpc>
                        <a:spcAft>
                          <a:spcPts val="0"/>
                        </a:spcAft>
                      </a:pPr>
                      <a:r>
                        <a:rPr lang="en-US" sz="1800" dirty="0" err="1" smtClean="0">
                          <a:latin typeface="Calibri"/>
                          <a:ea typeface="Calibri"/>
                          <a:cs typeface="Times New Roman"/>
                        </a:rPr>
                        <a:t>Résultats</a:t>
                      </a:r>
                      <a:r>
                        <a:rPr lang="en-US" sz="1800" dirty="0" smtClean="0">
                          <a:latin typeface="Calibri"/>
                          <a:ea typeface="Calibri"/>
                          <a:cs typeface="Times New Roman"/>
                        </a:rPr>
                        <a:t> de </a:t>
                      </a:r>
                      <a:r>
                        <a:rPr lang="en-US" sz="1800" dirty="0" err="1" smtClean="0">
                          <a:latin typeface="Calibri"/>
                          <a:ea typeface="Calibri"/>
                          <a:cs typeface="Times New Roman"/>
                        </a:rPr>
                        <a:t>l’hôtel</a:t>
                      </a:r>
                      <a:r>
                        <a:rPr lang="en-US" sz="1800" dirty="0" smtClean="0">
                          <a:latin typeface="Calibri"/>
                          <a:ea typeface="Calibri"/>
                          <a:cs typeface="Times New Roman"/>
                        </a:rPr>
                        <a:t> </a:t>
                      </a:r>
                      <a:r>
                        <a:rPr lang="en-US" sz="1800" dirty="0" err="1" smtClean="0">
                          <a:latin typeface="Calibri"/>
                          <a:ea typeface="Calibri"/>
                          <a:cs typeface="Times New Roman"/>
                        </a:rPr>
                        <a:t>Lamantin</a:t>
                      </a:r>
                      <a:r>
                        <a:rPr lang="en-US" sz="1800" dirty="0" smtClean="0">
                          <a:latin typeface="Calibri"/>
                          <a:ea typeface="Calibri"/>
                          <a:cs typeface="Times New Roman"/>
                        </a:rPr>
                        <a:t> Beach</a:t>
                      </a:r>
                      <a:endParaRPr lang="fr-FR" sz="1100" dirty="0">
                        <a:latin typeface="Calibri"/>
                        <a:ea typeface="Calibri"/>
                        <a:cs typeface="Times New Roman"/>
                      </a:endParaRPr>
                    </a:p>
                  </a:txBody>
                  <a:tcPr marL="68580" marR="68580" marT="0" marB="0">
                    <a:lnL>
                      <a:noFill/>
                    </a:lnL>
                    <a:lnR>
                      <a:noFill/>
                    </a:lnR>
                    <a:lnT>
                      <a:noFill/>
                    </a:lnT>
                    <a:lnB>
                      <a:noFill/>
                    </a:lnB>
                  </a:tcPr>
                </a:tc>
                <a:tc>
                  <a:txBody>
                    <a:bodyPr/>
                    <a:lstStyle/>
                    <a:p>
                      <a:pPr>
                        <a:lnSpc>
                          <a:spcPct val="115000"/>
                        </a:lnSpc>
                        <a:spcAft>
                          <a:spcPts val="0"/>
                        </a:spcAft>
                      </a:pPr>
                      <a:r>
                        <a:rPr lang="fr-FR" sz="1800" dirty="0">
                          <a:latin typeface="Calibri"/>
                          <a:ea typeface="Calibri"/>
                          <a:cs typeface="Times New Roman"/>
                        </a:rPr>
                        <a:t>18</a:t>
                      </a:r>
                      <a:endParaRPr lang="fr-FR" sz="1100" dirty="0">
                        <a:latin typeface="Calibri"/>
                        <a:ea typeface="Calibri"/>
                        <a:cs typeface="Times New Roman"/>
                      </a:endParaRPr>
                    </a:p>
                  </a:txBody>
                  <a:tcPr marL="68580" marR="68580" marT="0" marB="0">
                    <a:lnL>
                      <a:noFill/>
                    </a:lnL>
                    <a:lnR>
                      <a:noFill/>
                    </a:lnR>
                    <a:lnT>
                      <a:noFill/>
                    </a:lnT>
                    <a:lnB>
                      <a:noFill/>
                    </a:lnB>
                  </a:tcPr>
                </a:tc>
              </a:tr>
              <a:tr h="0">
                <a:tc>
                  <a:txBody>
                    <a:bodyPr/>
                    <a:lstStyle/>
                    <a:p>
                      <a:pPr>
                        <a:lnSpc>
                          <a:spcPct val="115000"/>
                        </a:lnSpc>
                        <a:spcAft>
                          <a:spcPts val="0"/>
                        </a:spcAft>
                      </a:pPr>
                      <a:r>
                        <a:rPr lang="en-US" sz="1800" dirty="0" err="1" smtClean="0">
                          <a:latin typeface="Calibri"/>
                          <a:ea typeface="Calibri"/>
                          <a:cs typeface="Times New Roman"/>
                        </a:rPr>
                        <a:t>Résultats</a:t>
                      </a:r>
                      <a:r>
                        <a:rPr lang="en-US" sz="1800" dirty="0" smtClean="0">
                          <a:latin typeface="Calibri"/>
                          <a:ea typeface="Calibri"/>
                          <a:cs typeface="Times New Roman"/>
                        </a:rPr>
                        <a:t> de </a:t>
                      </a:r>
                      <a:r>
                        <a:rPr lang="en-US" sz="1800" dirty="0" err="1" smtClean="0">
                          <a:latin typeface="Calibri"/>
                          <a:ea typeface="Calibri"/>
                          <a:cs typeface="Times New Roman"/>
                        </a:rPr>
                        <a:t>l’hôtel</a:t>
                      </a:r>
                      <a:r>
                        <a:rPr lang="en-US" sz="1800" dirty="0" smtClean="0">
                          <a:latin typeface="Calibri"/>
                          <a:ea typeface="Calibri"/>
                          <a:cs typeface="Times New Roman"/>
                        </a:rPr>
                        <a:t> </a:t>
                      </a:r>
                      <a:r>
                        <a:rPr lang="en-US" sz="1800" dirty="0" err="1" smtClean="0">
                          <a:latin typeface="Calibri"/>
                          <a:ea typeface="Calibri"/>
                          <a:cs typeface="Times New Roman"/>
                        </a:rPr>
                        <a:t>Framissima</a:t>
                      </a:r>
                      <a:endParaRPr lang="fr-FR" sz="1100" dirty="0">
                        <a:latin typeface="Calibri"/>
                        <a:ea typeface="Calibri"/>
                        <a:cs typeface="Times New Roman"/>
                      </a:endParaRPr>
                    </a:p>
                  </a:txBody>
                  <a:tcPr marL="68580" marR="68580" marT="0" marB="0">
                    <a:lnL>
                      <a:noFill/>
                    </a:lnL>
                    <a:lnR>
                      <a:noFill/>
                    </a:lnR>
                    <a:lnT>
                      <a:noFill/>
                    </a:lnT>
                    <a:lnB>
                      <a:noFill/>
                    </a:lnB>
                  </a:tcPr>
                </a:tc>
                <a:tc>
                  <a:txBody>
                    <a:bodyPr/>
                    <a:lstStyle/>
                    <a:p>
                      <a:pPr>
                        <a:lnSpc>
                          <a:spcPct val="115000"/>
                        </a:lnSpc>
                        <a:spcAft>
                          <a:spcPts val="0"/>
                        </a:spcAft>
                      </a:pPr>
                      <a:r>
                        <a:rPr lang="en-US" sz="1800">
                          <a:latin typeface="Calibri"/>
                          <a:ea typeface="Calibri"/>
                          <a:cs typeface="Times New Roman"/>
                        </a:rPr>
                        <a:t>23</a:t>
                      </a:r>
                      <a:endParaRPr lang="fr-FR" sz="1100">
                        <a:latin typeface="Calibri"/>
                        <a:ea typeface="Calibri"/>
                        <a:cs typeface="Times New Roman"/>
                      </a:endParaRPr>
                    </a:p>
                  </a:txBody>
                  <a:tcPr marL="68580" marR="68580" marT="0" marB="0">
                    <a:lnL>
                      <a:noFill/>
                    </a:lnL>
                    <a:lnR>
                      <a:noFill/>
                    </a:lnR>
                    <a:lnT>
                      <a:noFill/>
                    </a:lnT>
                    <a:lnB>
                      <a:noFill/>
                    </a:lnB>
                  </a:tcPr>
                </a:tc>
              </a:tr>
              <a:tr h="0">
                <a:tc>
                  <a:txBody>
                    <a:bodyPr/>
                    <a:lstStyle/>
                    <a:p>
                      <a:pPr>
                        <a:lnSpc>
                          <a:spcPct val="115000"/>
                        </a:lnSpc>
                        <a:spcAft>
                          <a:spcPts val="0"/>
                        </a:spcAft>
                      </a:pPr>
                      <a:r>
                        <a:rPr lang="en-US" sz="1800" dirty="0" err="1" smtClean="0">
                          <a:latin typeface="Calibri"/>
                          <a:ea typeface="Calibri"/>
                          <a:cs typeface="Times New Roman"/>
                        </a:rPr>
                        <a:t>Résdultats</a:t>
                      </a:r>
                      <a:r>
                        <a:rPr lang="en-US" sz="1800" dirty="0" smtClean="0">
                          <a:latin typeface="Calibri"/>
                          <a:ea typeface="Calibri"/>
                          <a:cs typeface="Times New Roman"/>
                        </a:rPr>
                        <a:t> de </a:t>
                      </a:r>
                      <a:r>
                        <a:rPr lang="en-US" sz="1800" dirty="0" err="1" smtClean="0">
                          <a:latin typeface="Calibri"/>
                          <a:ea typeface="Calibri"/>
                          <a:cs typeface="Times New Roman"/>
                        </a:rPr>
                        <a:t>l’hôtel</a:t>
                      </a:r>
                      <a:r>
                        <a:rPr lang="en-US" sz="1800" dirty="0" smtClean="0">
                          <a:latin typeface="Calibri"/>
                          <a:ea typeface="Calibri"/>
                          <a:cs typeface="Times New Roman"/>
                        </a:rPr>
                        <a:t> Les </a:t>
                      </a:r>
                      <a:r>
                        <a:rPr lang="en-US" sz="1800" dirty="0" err="1" smtClean="0">
                          <a:latin typeface="Calibri"/>
                          <a:ea typeface="Calibri"/>
                          <a:cs typeface="Times New Roman"/>
                        </a:rPr>
                        <a:t>Filaos</a:t>
                      </a:r>
                      <a:endParaRPr lang="fr-FR" sz="1100" dirty="0">
                        <a:latin typeface="Calibri"/>
                        <a:ea typeface="Calibri"/>
                        <a:cs typeface="Times New Roman"/>
                      </a:endParaRPr>
                    </a:p>
                  </a:txBody>
                  <a:tcPr marL="68580" marR="68580" marT="0" marB="0">
                    <a:lnL>
                      <a:noFill/>
                    </a:lnL>
                    <a:lnR>
                      <a:noFill/>
                    </a:lnR>
                    <a:lnT>
                      <a:noFill/>
                    </a:lnT>
                    <a:lnB>
                      <a:noFill/>
                    </a:lnB>
                  </a:tcPr>
                </a:tc>
                <a:tc>
                  <a:txBody>
                    <a:bodyPr/>
                    <a:lstStyle/>
                    <a:p>
                      <a:pPr>
                        <a:lnSpc>
                          <a:spcPct val="115000"/>
                        </a:lnSpc>
                        <a:spcAft>
                          <a:spcPts val="0"/>
                        </a:spcAft>
                      </a:pPr>
                      <a:r>
                        <a:rPr lang="en-US" sz="1800">
                          <a:latin typeface="Calibri"/>
                          <a:ea typeface="Calibri"/>
                          <a:cs typeface="Times New Roman"/>
                        </a:rPr>
                        <a:t>27</a:t>
                      </a:r>
                      <a:endParaRPr lang="fr-FR" sz="1100">
                        <a:latin typeface="Calibri"/>
                        <a:ea typeface="Calibri"/>
                        <a:cs typeface="Times New Roman"/>
                      </a:endParaRPr>
                    </a:p>
                  </a:txBody>
                  <a:tcPr marL="68580" marR="68580" marT="0" marB="0">
                    <a:lnL>
                      <a:noFill/>
                    </a:lnL>
                    <a:lnR>
                      <a:noFill/>
                    </a:lnR>
                    <a:lnT>
                      <a:noFill/>
                    </a:lnT>
                    <a:lnB>
                      <a:noFill/>
                    </a:lnB>
                  </a:tcPr>
                </a:tc>
              </a:tr>
              <a:tr h="0">
                <a:tc>
                  <a:txBody>
                    <a:bodyPr/>
                    <a:lstStyle/>
                    <a:p>
                      <a:pPr>
                        <a:lnSpc>
                          <a:spcPct val="115000"/>
                        </a:lnSpc>
                        <a:spcAft>
                          <a:spcPts val="0"/>
                        </a:spcAft>
                      </a:pPr>
                      <a:r>
                        <a:rPr lang="en-US" sz="1800" dirty="0" err="1" smtClean="0">
                          <a:latin typeface="Calibri"/>
                          <a:ea typeface="Calibri"/>
                          <a:cs typeface="Times New Roman"/>
                        </a:rPr>
                        <a:t>Outil</a:t>
                      </a:r>
                      <a:r>
                        <a:rPr lang="en-US" sz="1800" dirty="0" smtClean="0">
                          <a:latin typeface="Calibri"/>
                          <a:ea typeface="Calibri"/>
                          <a:cs typeface="Times New Roman"/>
                        </a:rPr>
                        <a:t> TEST 2 </a:t>
                      </a:r>
                      <a:r>
                        <a:rPr lang="en-US" sz="1800" dirty="0" err="1" smtClean="0">
                          <a:latin typeface="Calibri"/>
                          <a:ea typeface="Calibri"/>
                          <a:cs typeface="Times New Roman"/>
                        </a:rPr>
                        <a:t>Comptabilité</a:t>
                      </a:r>
                      <a:r>
                        <a:rPr lang="en-US" sz="1800" baseline="0" dirty="0" smtClean="0">
                          <a:latin typeface="Calibri"/>
                          <a:ea typeface="Calibri"/>
                          <a:cs typeface="Times New Roman"/>
                        </a:rPr>
                        <a:t> </a:t>
                      </a:r>
                      <a:r>
                        <a:rPr lang="en-US" sz="1800" baseline="0" dirty="0" err="1" smtClean="0">
                          <a:latin typeface="Calibri"/>
                          <a:ea typeface="Calibri"/>
                          <a:cs typeface="Times New Roman"/>
                        </a:rPr>
                        <a:t>Environnementale</a:t>
                      </a:r>
                      <a:r>
                        <a:rPr lang="en-US" sz="1800" baseline="0" dirty="0" smtClean="0">
                          <a:latin typeface="Calibri"/>
                          <a:ea typeface="Calibri"/>
                          <a:cs typeface="Times New Roman"/>
                        </a:rPr>
                        <a:t> (CE)</a:t>
                      </a:r>
                      <a:endParaRPr lang="fr-FR" sz="1100" dirty="0">
                        <a:latin typeface="Calibri"/>
                        <a:ea typeface="Calibri"/>
                        <a:cs typeface="Times New Roman"/>
                      </a:endParaRPr>
                    </a:p>
                  </a:txBody>
                  <a:tcPr marL="68580" marR="68580" marT="0" marB="0">
                    <a:lnL>
                      <a:noFill/>
                    </a:lnL>
                    <a:lnR>
                      <a:noFill/>
                    </a:lnR>
                    <a:lnT>
                      <a:noFill/>
                    </a:lnT>
                    <a:lnB>
                      <a:noFill/>
                    </a:lnB>
                  </a:tcPr>
                </a:tc>
                <a:tc>
                  <a:txBody>
                    <a:bodyPr/>
                    <a:lstStyle/>
                    <a:p>
                      <a:pPr>
                        <a:lnSpc>
                          <a:spcPct val="115000"/>
                        </a:lnSpc>
                        <a:spcAft>
                          <a:spcPts val="0"/>
                        </a:spcAft>
                      </a:pPr>
                      <a:r>
                        <a:rPr lang="en-US" sz="1800" dirty="0" smtClean="0">
                          <a:latin typeface="Calibri"/>
                          <a:ea typeface="Calibri"/>
                          <a:cs typeface="Times New Roman"/>
                        </a:rPr>
                        <a:t>31</a:t>
                      </a:r>
                      <a:endParaRPr lang="fr-FR" sz="1100" dirty="0">
                        <a:latin typeface="Calibri"/>
                        <a:ea typeface="Calibri"/>
                        <a:cs typeface="Times New Roman"/>
                      </a:endParaRPr>
                    </a:p>
                  </a:txBody>
                  <a:tcPr marL="68580" marR="68580" marT="0" marB="0">
                    <a:lnL>
                      <a:noFill/>
                    </a:lnL>
                    <a:lnR>
                      <a:noFill/>
                    </a:lnR>
                    <a:lnT>
                      <a:noFill/>
                    </a:lnT>
                    <a:lnB>
                      <a:noFill/>
                    </a:lnB>
                  </a:tcPr>
                </a:tc>
              </a:tr>
              <a:tr h="0">
                <a:tc>
                  <a:txBody>
                    <a:bodyPr/>
                    <a:lstStyle/>
                    <a:p>
                      <a:pPr>
                        <a:lnSpc>
                          <a:spcPct val="115000"/>
                        </a:lnSpc>
                        <a:spcAft>
                          <a:spcPts val="0"/>
                        </a:spcAft>
                      </a:pPr>
                      <a:r>
                        <a:rPr lang="en-US" sz="1800" dirty="0" err="1" smtClean="0">
                          <a:latin typeface="Calibri"/>
                          <a:ea typeface="Calibri"/>
                          <a:cs typeface="Times New Roman"/>
                        </a:rPr>
                        <a:t>Outil</a:t>
                      </a:r>
                      <a:r>
                        <a:rPr lang="en-US" sz="1800" dirty="0" smtClean="0">
                          <a:latin typeface="Calibri"/>
                          <a:ea typeface="Calibri"/>
                          <a:cs typeface="Times New Roman"/>
                        </a:rPr>
                        <a:t> TEST 4</a:t>
                      </a:r>
                      <a:r>
                        <a:rPr lang="en-US" sz="1800" baseline="0" dirty="0" smtClean="0">
                          <a:latin typeface="Calibri"/>
                          <a:ea typeface="Calibri"/>
                          <a:cs typeface="Times New Roman"/>
                        </a:rPr>
                        <a:t> </a:t>
                      </a:r>
                      <a:r>
                        <a:rPr lang="en-US" sz="1800" baseline="0" dirty="0" err="1" smtClean="0">
                          <a:latin typeface="Calibri"/>
                          <a:ea typeface="Calibri"/>
                          <a:cs typeface="Times New Roman"/>
                        </a:rPr>
                        <a:t>Technologie</a:t>
                      </a:r>
                      <a:r>
                        <a:rPr lang="en-US" sz="1800" baseline="0" dirty="0" smtClean="0">
                          <a:latin typeface="Calibri"/>
                          <a:ea typeface="Calibri"/>
                          <a:cs typeface="Times New Roman"/>
                        </a:rPr>
                        <a:t> Durable </a:t>
                      </a:r>
                      <a:r>
                        <a:rPr lang="en-US" sz="1800" baseline="0" dirty="0" err="1" smtClean="0">
                          <a:latin typeface="Calibri"/>
                          <a:ea typeface="Calibri"/>
                          <a:cs typeface="Times New Roman"/>
                        </a:rPr>
                        <a:t>Environnementale</a:t>
                      </a:r>
                      <a:r>
                        <a:rPr lang="en-US" sz="1800" baseline="0" dirty="0" smtClean="0">
                          <a:latin typeface="Calibri"/>
                          <a:ea typeface="Calibri"/>
                          <a:cs typeface="Times New Roman"/>
                        </a:rPr>
                        <a:t> (TDE)</a:t>
                      </a:r>
                      <a:endParaRPr lang="fr-FR" sz="1100" dirty="0">
                        <a:latin typeface="Calibri"/>
                        <a:ea typeface="Calibri"/>
                        <a:cs typeface="Times New Roman"/>
                      </a:endParaRPr>
                    </a:p>
                  </a:txBody>
                  <a:tcPr marL="68580" marR="68580" marT="0" marB="0">
                    <a:lnL>
                      <a:noFill/>
                    </a:lnL>
                    <a:lnR>
                      <a:noFill/>
                    </a:lnR>
                    <a:lnT>
                      <a:noFill/>
                    </a:lnT>
                    <a:lnB>
                      <a:noFill/>
                    </a:lnB>
                  </a:tcPr>
                </a:tc>
                <a:tc>
                  <a:txBody>
                    <a:bodyPr/>
                    <a:lstStyle/>
                    <a:p>
                      <a:pPr>
                        <a:lnSpc>
                          <a:spcPct val="115000"/>
                        </a:lnSpc>
                        <a:spcAft>
                          <a:spcPts val="0"/>
                        </a:spcAft>
                      </a:pPr>
                      <a:r>
                        <a:rPr lang="en-US" sz="1800" dirty="0" smtClean="0">
                          <a:latin typeface="Calibri"/>
                          <a:ea typeface="Calibri"/>
                          <a:cs typeface="Times New Roman"/>
                        </a:rPr>
                        <a:t>32</a:t>
                      </a:r>
                      <a:endParaRPr lang="fr-FR" sz="1100" dirty="0">
                        <a:latin typeface="Calibri"/>
                        <a:ea typeface="Calibri"/>
                        <a:cs typeface="Times New Roman"/>
                      </a:endParaRPr>
                    </a:p>
                  </a:txBody>
                  <a:tcPr marL="68580" marR="68580" marT="0" marB="0">
                    <a:lnL>
                      <a:noFill/>
                    </a:lnL>
                    <a:lnR>
                      <a:noFill/>
                    </a:lnR>
                    <a:lnT>
                      <a:noFill/>
                    </a:lnT>
                    <a:lnB>
                      <a:noFill/>
                    </a:lnB>
                  </a:tcPr>
                </a:tc>
              </a:tr>
              <a:tr h="0">
                <a:tc>
                  <a:txBody>
                    <a:bodyPr/>
                    <a:lstStyle/>
                    <a:p>
                      <a:pPr>
                        <a:lnSpc>
                          <a:spcPct val="115000"/>
                        </a:lnSpc>
                        <a:spcAft>
                          <a:spcPts val="0"/>
                        </a:spcAft>
                      </a:pPr>
                      <a:r>
                        <a:rPr lang="en-US" sz="1800" dirty="0" smtClean="0">
                          <a:latin typeface="Calibri"/>
                          <a:ea typeface="Calibri"/>
                          <a:cs typeface="Times New Roman"/>
                        </a:rPr>
                        <a:t>Relations</a:t>
                      </a:r>
                      <a:r>
                        <a:rPr lang="en-US" sz="1800" baseline="0" dirty="0" smtClean="0">
                          <a:latin typeface="Calibri"/>
                          <a:ea typeface="Calibri"/>
                          <a:cs typeface="Times New Roman"/>
                        </a:rPr>
                        <a:t> entre TEST et </a:t>
                      </a:r>
                      <a:r>
                        <a:rPr lang="en-US" sz="1800" baseline="0" dirty="0" err="1" smtClean="0">
                          <a:latin typeface="Calibri"/>
                          <a:ea typeface="Calibri"/>
                          <a:cs typeface="Times New Roman"/>
                        </a:rPr>
                        <a:t>Tourisme</a:t>
                      </a:r>
                      <a:r>
                        <a:rPr lang="en-US" sz="1800" baseline="0" dirty="0" smtClean="0">
                          <a:latin typeface="Calibri"/>
                          <a:ea typeface="Calibri"/>
                          <a:cs typeface="Times New Roman"/>
                        </a:rPr>
                        <a:t> Durable</a:t>
                      </a:r>
                    </a:p>
                  </a:txBody>
                  <a:tcPr marL="68580" marR="68580" marT="0" marB="0">
                    <a:lnL>
                      <a:noFill/>
                    </a:lnL>
                    <a:lnR>
                      <a:noFill/>
                    </a:lnR>
                    <a:lnT>
                      <a:noFill/>
                    </a:lnT>
                    <a:lnB>
                      <a:noFill/>
                    </a:lnB>
                  </a:tcPr>
                </a:tc>
                <a:tc>
                  <a:txBody>
                    <a:bodyPr/>
                    <a:lstStyle/>
                    <a:p>
                      <a:pPr>
                        <a:lnSpc>
                          <a:spcPct val="115000"/>
                        </a:lnSpc>
                        <a:spcAft>
                          <a:spcPts val="0"/>
                        </a:spcAft>
                      </a:pPr>
                      <a:r>
                        <a:rPr lang="en-US" sz="1800" dirty="0" smtClean="0">
                          <a:latin typeface="Calibri"/>
                          <a:ea typeface="Calibri"/>
                          <a:cs typeface="Times New Roman"/>
                        </a:rPr>
                        <a:t>37</a:t>
                      </a:r>
                    </a:p>
                    <a:p>
                      <a:pPr>
                        <a:lnSpc>
                          <a:spcPct val="115000"/>
                        </a:lnSpc>
                        <a:spcAft>
                          <a:spcPts val="0"/>
                        </a:spcAft>
                      </a:pPr>
                      <a:endParaRPr lang="fr-FR" sz="1100" dirty="0">
                        <a:latin typeface="Calibri"/>
                        <a:ea typeface="Calibri"/>
                        <a:cs typeface="Times New Roman"/>
                      </a:endParaRPr>
                    </a:p>
                  </a:txBody>
                  <a:tcPr marL="68580" marR="68580" marT="0" marB="0">
                    <a:lnL>
                      <a:noFill/>
                    </a:lnL>
                    <a:lnR>
                      <a:noFill/>
                    </a:lnR>
                    <a:lnT>
                      <a:noFill/>
                    </a:lnT>
                    <a:lnB>
                      <a:noFill/>
                    </a:lnB>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533400" y="990600"/>
            <a:ext cx="8305800" cy="461665"/>
          </a:xfrm>
          <a:prstGeom prst="rect">
            <a:avLst/>
          </a:prstGeom>
          <a:noFill/>
          <a:ln w="9525">
            <a:noFill/>
            <a:miter lim="800000"/>
            <a:headEnd/>
            <a:tailEnd/>
          </a:ln>
        </p:spPr>
        <p:txBody>
          <a:bodyPr>
            <a:spAutoFit/>
          </a:bodyPr>
          <a:lstStyle/>
          <a:p>
            <a:pPr algn="ctr"/>
            <a:r>
              <a:rPr lang="en-US" sz="2400" b="1" dirty="0" err="1" smtClean="0">
                <a:solidFill>
                  <a:srgbClr val="FF0000"/>
                </a:solidFill>
                <a:latin typeface="Calibri" pitchFamily="34" charset="0"/>
              </a:rPr>
              <a:t>Hôtel</a:t>
            </a:r>
            <a:r>
              <a:rPr lang="en-US" sz="2400" b="1" dirty="0" smtClean="0">
                <a:solidFill>
                  <a:srgbClr val="FF0000"/>
                </a:solidFill>
                <a:latin typeface="Calibri" pitchFamily="34" charset="0"/>
              </a:rPr>
              <a:t> </a:t>
            </a:r>
            <a:r>
              <a:rPr lang="en-US" sz="2400" b="1" dirty="0" err="1" smtClean="0">
                <a:solidFill>
                  <a:srgbClr val="FF0000"/>
                </a:solidFill>
                <a:latin typeface="Calibri" pitchFamily="34" charset="0"/>
              </a:rPr>
              <a:t>Lamantin</a:t>
            </a:r>
            <a:r>
              <a:rPr lang="en-US" sz="2400" b="1" dirty="0" smtClean="0">
                <a:solidFill>
                  <a:srgbClr val="FF0000"/>
                </a:solidFill>
                <a:latin typeface="Calibri" pitchFamily="34" charset="0"/>
              </a:rPr>
              <a:t> Beach (2/3) </a:t>
            </a:r>
            <a:endParaRPr lang="en-US" sz="2400" b="1" dirty="0">
              <a:latin typeface="Calibri" pitchFamily="34" charset="0"/>
            </a:endParaRPr>
          </a:p>
        </p:txBody>
      </p:sp>
      <p:graphicFrame>
        <p:nvGraphicFramePr>
          <p:cNvPr id="4" name="Tableau 3"/>
          <p:cNvGraphicFramePr>
            <a:graphicFrameLocks noGrp="1"/>
          </p:cNvGraphicFramePr>
          <p:nvPr/>
        </p:nvGraphicFramePr>
        <p:xfrm>
          <a:off x="609600" y="1371600"/>
          <a:ext cx="7848600" cy="4441542"/>
        </p:xfrm>
        <a:graphic>
          <a:graphicData uri="http://schemas.openxmlformats.org/drawingml/2006/table">
            <a:tbl>
              <a:tblPr firstRow="1" bandRow="1">
                <a:tableStyleId>{5C22544A-7EE6-4342-B048-85BDC9FD1C3A}</a:tableStyleId>
              </a:tblPr>
              <a:tblGrid>
                <a:gridCol w="4038600"/>
                <a:gridCol w="3810000"/>
              </a:tblGrid>
              <a:tr h="374298">
                <a:tc>
                  <a:txBody>
                    <a:bodyPr/>
                    <a:lstStyle/>
                    <a:p>
                      <a:pPr algn="just"/>
                      <a:r>
                        <a:rPr lang="fr-FR" sz="1000" dirty="0" smtClean="0">
                          <a:latin typeface="Calibri" pitchFamily="34" charset="0"/>
                        </a:rPr>
                        <a:t>Actions réalisées avant </a:t>
                      </a:r>
                    </a:p>
                    <a:p>
                      <a:pPr algn="just"/>
                      <a:r>
                        <a:rPr lang="fr-FR" sz="1000" dirty="0" smtClean="0">
                          <a:latin typeface="Calibri" pitchFamily="34" charset="0"/>
                        </a:rPr>
                        <a:t>novembre</a:t>
                      </a:r>
                      <a:r>
                        <a:rPr lang="fr-FR" sz="1000" baseline="0" dirty="0" smtClean="0">
                          <a:latin typeface="Calibri" pitchFamily="34" charset="0"/>
                        </a:rPr>
                        <a:t> 2012</a:t>
                      </a:r>
                      <a:endParaRPr lang="fr-FR" sz="1000" dirty="0">
                        <a:latin typeface="Calibri" pitchFamily="34" charset="0"/>
                      </a:endParaRPr>
                    </a:p>
                  </a:txBody>
                  <a:tcPr/>
                </a:tc>
                <a:tc>
                  <a:txBody>
                    <a:bodyPr/>
                    <a:lstStyle/>
                    <a:p>
                      <a:pPr algn="ctr"/>
                      <a:r>
                        <a:rPr lang="fr-FR" sz="1000" dirty="0" smtClean="0"/>
                        <a:t>Actions planifiées pour 2013</a:t>
                      </a:r>
                      <a:endParaRPr lang="fr-FR" sz="1000" dirty="0"/>
                    </a:p>
                  </a:txBody>
                  <a:tcPr/>
                </a:tc>
              </a:tr>
              <a:tr h="4045302">
                <a:tc>
                  <a:txBody>
                    <a:bodyPr/>
                    <a:lstStyle/>
                    <a:p>
                      <a:pPr lvl="0" algn="just">
                        <a:buFont typeface="Wingdings" pitchFamily="2" charset="2"/>
                        <a:buNone/>
                      </a:pPr>
                      <a:r>
                        <a:rPr lang="fr-FR" sz="1100" kern="1200" dirty="0" smtClean="0">
                          <a:solidFill>
                            <a:schemeClr val="dk1"/>
                          </a:solidFill>
                          <a:latin typeface="Calibri" pitchFamily="34" charset="0"/>
                          <a:ea typeface="+mn-ea"/>
                          <a:cs typeface="+mn-cs"/>
                        </a:rPr>
                        <a:t>Récupération des huiles usées de cuisine pour valorisation</a:t>
                      </a:r>
                      <a:r>
                        <a:rPr lang="fr-FR" sz="1100" kern="1200" baseline="0" dirty="0" smtClean="0">
                          <a:solidFill>
                            <a:schemeClr val="dk1"/>
                          </a:solidFill>
                          <a:latin typeface="Calibri" pitchFamily="34" charset="0"/>
                          <a:ea typeface="+mn-ea"/>
                          <a:cs typeface="+mn-cs"/>
                        </a:rPr>
                        <a:t> en savons artisanaux</a:t>
                      </a:r>
                    </a:p>
                    <a:p>
                      <a:pPr lvl="0" algn="just">
                        <a:buFont typeface="Wingdings" pitchFamily="2" charset="2"/>
                        <a:buNone/>
                      </a:pPr>
                      <a:endParaRPr lang="fr-FR" sz="1100" kern="1200" baseline="0" dirty="0" smtClean="0">
                        <a:solidFill>
                          <a:schemeClr val="dk1"/>
                        </a:solidFill>
                        <a:latin typeface="Calibri" pitchFamily="34" charset="0"/>
                        <a:ea typeface="+mn-ea"/>
                        <a:cs typeface="+mn-cs"/>
                      </a:endParaRPr>
                    </a:p>
                    <a:p>
                      <a:pPr lvl="0" algn="just">
                        <a:buFont typeface="Wingdings" pitchFamily="2" charset="2"/>
                        <a:buNone/>
                      </a:pPr>
                      <a:r>
                        <a:rPr lang="fr-FR" sz="1100" kern="1200" baseline="0" dirty="0" smtClean="0">
                          <a:solidFill>
                            <a:schemeClr val="dk1"/>
                          </a:solidFill>
                          <a:latin typeface="Calibri" pitchFamily="34" charset="0"/>
                          <a:ea typeface="+mn-ea"/>
                          <a:cs typeface="+mn-cs"/>
                        </a:rPr>
                        <a:t>Récupération des contenants des produits du SPA pour reconditionnement</a:t>
                      </a:r>
                    </a:p>
                    <a:p>
                      <a:pPr lvl="0" algn="just">
                        <a:buFont typeface="Wingdings" pitchFamily="2" charset="2"/>
                        <a:buNone/>
                      </a:pPr>
                      <a:endParaRPr lang="fr-FR" sz="1100" kern="1200" baseline="0" dirty="0" smtClean="0">
                        <a:solidFill>
                          <a:schemeClr val="dk1"/>
                        </a:solidFill>
                        <a:latin typeface="Calibri" pitchFamily="34" charset="0"/>
                        <a:ea typeface="+mn-ea"/>
                        <a:cs typeface="+mn-cs"/>
                      </a:endParaRPr>
                    </a:p>
                    <a:p>
                      <a:pPr lvl="0" algn="just">
                        <a:buFont typeface="Wingdings" pitchFamily="2" charset="2"/>
                        <a:buNone/>
                      </a:pPr>
                      <a:r>
                        <a:rPr lang="fr-FR" sz="1100" kern="1200" baseline="0" dirty="0" smtClean="0">
                          <a:solidFill>
                            <a:schemeClr val="dk1"/>
                          </a:solidFill>
                          <a:latin typeface="Calibri" pitchFamily="34" charset="0"/>
                          <a:ea typeface="+mn-ea"/>
                          <a:cs typeface="+mn-cs"/>
                        </a:rPr>
                        <a:t>Remplacement des chaussons jetables par des sandales lavables au niveau du SPA</a:t>
                      </a:r>
                    </a:p>
                    <a:p>
                      <a:pPr lvl="0" algn="just">
                        <a:buFont typeface="Wingdings" pitchFamily="2" charset="2"/>
                        <a:buNone/>
                      </a:pPr>
                      <a:endParaRPr lang="fr-FR" sz="1100" kern="1200" baseline="0" dirty="0" smtClean="0">
                        <a:solidFill>
                          <a:schemeClr val="dk1"/>
                        </a:solidFill>
                        <a:latin typeface="Calibri" pitchFamily="34" charset="0"/>
                        <a:ea typeface="+mn-ea"/>
                        <a:cs typeface="+mn-cs"/>
                      </a:endParaRPr>
                    </a:p>
                    <a:p>
                      <a:pPr lvl="0" algn="just">
                        <a:buFont typeface="Wingdings" pitchFamily="2" charset="2"/>
                        <a:buNone/>
                      </a:pPr>
                      <a:r>
                        <a:rPr lang="fr-FR" sz="1100" kern="1200" baseline="0" dirty="0" smtClean="0">
                          <a:solidFill>
                            <a:schemeClr val="dk1"/>
                          </a:solidFill>
                          <a:latin typeface="Calibri" pitchFamily="34" charset="0"/>
                          <a:ea typeface="+mn-ea"/>
                          <a:cs typeface="+mn-cs"/>
                        </a:rPr>
                        <a:t>Réutilisation des gobelets en plastique au niveau de la salle de fitness</a:t>
                      </a:r>
                    </a:p>
                    <a:p>
                      <a:pPr lvl="0" algn="just">
                        <a:buFont typeface="Wingdings" pitchFamily="2" charset="2"/>
                        <a:buNone/>
                      </a:pPr>
                      <a:endParaRPr lang="fr-FR" sz="1100" kern="1200" baseline="0" dirty="0" smtClean="0">
                        <a:solidFill>
                          <a:schemeClr val="dk1"/>
                        </a:solidFill>
                        <a:latin typeface="Calibri" pitchFamily="34" charset="0"/>
                        <a:ea typeface="+mn-ea"/>
                        <a:cs typeface="+mn-cs"/>
                      </a:endParaRPr>
                    </a:p>
                    <a:p>
                      <a:pPr lvl="0" algn="just">
                        <a:buFont typeface="Wingdings" pitchFamily="2" charset="2"/>
                        <a:buNone/>
                      </a:pPr>
                      <a:r>
                        <a:rPr lang="fr-FR" sz="1100" kern="1200" baseline="0" dirty="0" smtClean="0">
                          <a:solidFill>
                            <a:schemeClr val="dk1"/>
                          </a:solidFill>
                          <a:latin typeface="Calibri" pitchFamily="34" charset="0"/>
                          <a:ea typeface="+mn-ea"/>
                          <a:cs typeface="+mn-cs"/>
                        </a:rPr>
                        <a:t>Installation de chasses d’eau à double débit</a:t>
                      </a:r>
                    </a:p>
                    <a:p>
                      <a:pPr lvl="0" algn="just">
                        <a:buFont typeface="Wingdings" pitchFamily="2" charset="2"/>
                        <a:buNone/>
                      </a:pPr>
                      <a:endParaRPr lang="fr-FR" sz="1100" kern="1200" baseline="0" dirty="0" smtClean="0">
                        <a:solidFill>
                          <a:schemeClr val="dk1"/>
                        </a:solidFill>
                        <a:latin typeface="Calibri" pitchFamily="34" charset="0"/>
                        <a:ea typeface="+mn-ea"/>
                        <a:cs typeface="+mn-cs"/>
                      </a:endParaRPr>
                    </a:p>
                    <a:p>
                      <a:pPr lvl="0" algn="just">
                        <a:buFont typeface="Wingdings" pitchFamily="2" charset="2"/>
                        <a:buNone/>
                      </a:pPr>
                      <a:r>
                        <a:rPr lang="fr-FR" sz="1100" kern="1200" baseline="0" dirty="0" smtClean="0">
                          <a:solidFill>
                            <a:schemeClr val="dk1"/>
                          </a:solidFill>
                          <a:latin typeface="Calibri" pitchFamily="34" charset="0"/>
                          <a:ea typeface="+mn-ea"/>
                          <a:cs typeface="+mn-cs"/>
                        </a:rPr>
                        <a:t>Utilisation de Lampes Basses Consommations dans tout l’hôtel</a:t>
                      </a:r>
                    </a:p>
                    <a:p>
                      <a:pPr lvl="0" algn="just">
                        <a:buFont typeface="Wingdings" pitchFamily="2" charset="2"/>
                        <a:buNone/>
                      </a:pPr>
                      <a:endParaRPr lang="fr-FR" sz="1100" kern="1200" baseline="0" dirty="0" smtClean="0">
                        <a:solidFill>
                          <a:schemeClr val="dk1"/>
                        </a:solidFill>
                        <a:latin typeface="Calibri" pitchFamily="34" charset="0"/>
                        <a:ea typeface="+mn-ea"/>
                        <a:cs typeface="+mn-cs"/>
                      </a:endParaRPr>
                    </a:p>
                    <a:p>
                      <a:pPr lvl="0" algn="just">
                        <a:buFont typeface="Wingdings" pitchFamily="2" charset="2"/>
                        <a:buNone/>
                      </a:pPr>
                      <a:r>
                        <a:rPr lang="fr-FR" sz="1100" kern="1200" baseline="0" dirty="0" smtClean="0">
                          <a:solidFill>
                            <a:schemeClr val="dk1"/>
                          </a:solidFill>
                          <a:latin typeface="Calibri" pitchFamily="34" charset="0"/>
                          <a:ea typeface="+mn-ea"/>
                          <a:cs typeface="+mn-cs"/>
                        </a:rPr>
                        <a:t>Installation de panneaux et de chauffe-eaux solaires</a:t>
                      </a:r>
                    </a:p>
                    <a:p>
                      <a:pPr lvl="0" algn="just">
                        <a:buFont typeface="Wingdings" pitchFamily="2" charset="2"/>
                        <a:buNone/>
                      </a:pPr>
                      <a:endParaRPr lang="fr-FR" sz="1100" kern="1200" baseline="0" dirty="0" smtClean="0">
                        <a:solidFill>
                          <a:schemeClr val="dk1"/>
                        </a:solidFill>
                        <a:latin typeface="Calibri" pitchFamily="34" charset="0"/>
                        <a:ea typeface="+mn-ea"/>
                        <a:cs typeface="+mn-cs"/>
                      </a:endParaRPr>
                    </a:p>
                    <a:p>
                      <a:pPr lvl="0" algn="just">
                        <a:buFont typeface="Wingdings" pitchFamily="2" charset="2"/>
                        <a:buNone/>
                      </a:pPr>
                      <a:r>
                        <a:rPr lang="fr-FR" sz="1100" kern="1200" baseline="0" dirty="0" smtClean="0">
                          <a:solidFill>
                            <a:schemeClr val="dk1"/>
                          </a:solidFill>
                          <a:latin typeface="Calibri" pitchFamily="34" charset="0"/>
                          <a:ea typeface="+mn-ea"/>
                          <a:cs typeface="+mn-cs"/>
                        </a:rPr>
                        <a:t>Arrosage des espaces verts avec l’eau de puits</a:t>
                      </a:r>
                    </a:p>
                    <a:p>
                      <a:pPr lvl="0" algn="just">
                        <a:buFont typeface="Wingdings" pitchFamily="2" charset="2"/>
                        <a:buNone/>
                      </a:pPr>
                      <a:endParaRPr lang="fr-FR" sz="1100" kern="1200" baseline="0" dirty="0" smtClean="0">
                        <a:solidFill>
                          <a:schemeClr val="dk1"/>
                        </a:solidFill>
                        <a:latin typeface="Calibri" pitchFamily="34" charset="0"/>
                        <a:ea typeface="+mn-ea"/>
                        <a:cs typeface="+mn-cs"/>
                      </a:endParaRPr>
                    </a:p>
                    <a:p>
                      <a:pPr lvl="0" algn="just">
                        <a:buFont typeface="Wingdings" pitchFamily="2" charset="2"/>
                        <a:buNone/>
                      </a:pPr>
                      <a:endParaRPr lang="fr-FR" sz="1100" kern="1200" dirty="0" smtClean="0">
                        <a:solidFill>
                          <a:schemeClr val="dk1"/>
                        </a:solidFill>
                        <a:latin typeface="Calibri" pitchFamily="34" charset="0"/>
                        <a:ea typeface="+mn-ea"/>
                        <a:cs typeface="+mn-cs"/>
                      </a:endParaRPr>
                    </a:p>
                  </a:txBody>
                  <a:tcPr/>
                </a:tc>
                <a:tc>
                  <a:txBody>
                    <a:bodyPr/>
                    <a:lstStyle/>
                    <a:p>
                      <a:pPr lvl="0"/>
                      <a:r>
                        <a:rPr kumimoji="0" lang="fr-FR" sz="1100" kern="1200" dirty="0" smtClean="0">
                          <a:solidFill>
                            <a:schemeClr val="dk1"/>
                          </a:solidFill>
                          <a:latin typeface="Calibri" pitchFamily="34" charset="0"/>
                          <a:ea typeface="+mn-ea"/>
                          <a:cs typeface="+mn-cs"/>
                        </a:rPr>
                        <a:t>Elaborer le programme environnemental avec les objectifs SMART, les cibles, les actions à entreprendre, les moyens humains, techniques et financiers, les délais et les indicateurs associés </a:t>
                      </a:r>
                    </a:p>
                    <a:p>
                      <a:pPr lvl="0"/>
                      <a:endParaRPr kumimoji="0" lang="fr-FR" sz="1100" kern="1200" dirty="0" smtClean="0">
                        <a:solidFill>
                          <a:schemeClr val="dk1"/>
                        </a:solidFill>
                        <a:latin typeface="Calibri" pitchFamily="34" charset="0"/>
                        <a:ea typeface="+mn-ea"/>
                        <a:cs typeface="+mn-cs"/>
                      </a:endParaRPr>
                    </a:p>
                    <a:p>
                      <a:pPr lvl="0"/>
                      <a:r>
                        <a:rPr kumimoji="0" lang="fr-FR" sz="1100" kern="1200" dirty="0" smtClean="0">
                          <a:solidFill>
                            <a:schemeClr val="dk1"/>
                          </a:solidFill>
                          <a:latin typeface="Calibri" pitchFamily="34" charset="0"/>
                          <a:ea typeface="+mn-ea"/>
                          <a:cs typeface="+mn-cs"/>
                        </a:rPr>
                        <a:t>Rédiger les procédures opérationnelles</a:t>
                      </a:r>
                    </a:p>
                    <a:p>
                      <a:pPr lvl="0"/>
                      <a:endParaRPr kumimoji="0" lang="fr-FR" sz="1100" kern="1200" dirty="0" smtClean="0">
                        <a:solidFill>
                          <a:schemeClr val="dk1"/>
                        </a:solidFill>
                        <a:latin typeface="Calibri" pitchFamily="34" charset="0"/>
                        <a:ea typeface="+mn-ea"/>
                        <a:cs typeface="+mn-cs"/>
                      </a:endParaRPr>
                    </a:p>
                    <a:p>
                      <a:pPr lvl="0"/>
                      <a:r>
                        <a:rPr kumimoji="0" lang="fr-FR" sz="1100" kern="1200" dirty="0" smtClean="0">
                          <a:solidFill>
                            <a:schemeClr val="dk1"/>
                          </a:solidFill>
                          <a:latin typeface="Calibri" pitchFamily="34" charset="0"/>
                          <a:ea typeface="+mn-ea"/>
                          <a:cs typeface="+mn-cs"/>
                        </a:rPr>
                        <a:t>Elaborer des plans d'urgence </a:t>
                      </a:r>
                    </a:p>
                    <a:p>
                      <a:pPr lvl="0"/>
                      <a:endParaRPr kumimoji="0" lang="fr-FR" sz="1100" kern="1200" dirty="0" smtClean="0">
                        <a:solidFill>
                          <a:schemeClr val="dk1"/>
                        </a:solidFill>
                        <a:latin typeface="Calibri" pitchFamily="34" charset="0"/>
                        <a:ea typeface="+mn-ea"/>
                        <a:cs typeface="+mn-cs"/>
                      </a:endParaRPr>
                    </a:p>
                    <a:p>
                      <a:pPr lvl="0"/>
                      <a:r>
                        <a:rPr kumimoji="0" lang="fr-FR" sz="1100" kern="1200" dirty="0" smtClean="0">
                          <a:solidFill>
                            <a:schemeClr val="dk1"/>
                          </a:solidFill>
                          <a:latin typeface="Calibri" pitchFamily="34" charset="0"/>
                          <a:ea typeface="+mn-ea"/>
                          <a:cs typeface="+mn-cs"/>
                        </a:rPr>
                        <a:t>Mettre en place et organiser un suivi réglementaire et législatif périodique</a:t>
                      </a:r>
                    </a:p>
                    <a:p>
                      <a:pPr lvl="0"/>
                      <a:endParaRPr kumimoji="0" lang="fr-FR" sz="1100" kern="1200" dirty="0" smtClean="0">
                        <a:solidFill>
                          <a:schemeClr val="dk1"/>
                        </a:solidFill>
                        <a:latin typeface="Calibri" pitchFamily="34" charset="0"/>
                        <a:ea typeface="+mn-ea"/>
                        <a:cs typeface="+mn-cs"/>
                      </a:endParaRPr>
                    </a:p>
                    <a:p>
                      <a:pPr lvl="0"/>
                      <a:r>
                        <a:rPr kumimoji="0" lang="fr-FR" sz="1100" kern="1200" dirty="0" smtClean="0">
                          <a:solidFill>
                            <a:schemeClr val="dk1"/>
                          </a:solidFill>
                          <a:latin typeface="Calibri" pitchFamily="34" charset="0"/>
                          <a:ea typeface="+mn-ea"/>
                          <a:cs typeface="+mn-cs"/>
                        </a:rPr>
                        <a:t>Mettre en place un dispositif de suivi de la performance </a:t>
                      </a:r>
                    </a:p>
                    <a:p>
                      <a:pPr lvl="0"/>
                      <a:endParaRPr kumimoji="0" lang="fr-FR" sz="1100" kern="1200" dirty="0" smtClean="0">
                        <a:solidFill>
                          <a:schemeClr val="dk1"/>
                        </a:solidFill>
                        <a:latin typeface="Calibri" pitchFamily="34" charset="0"/>
                        <a:ea typeface="+mn-ea"/>
                        <a:cs typeface="+mn-cs"/>
                      </a:endParaRPr>
                    </a:p>
                    <a:p>
                      <a:pPr lvl="0"/>
                      <a:r>
                        <a:rPr kumimoji="0" lang="fr-FR" sz="1100" kern="1200" dirty="0" smtClean="0">
                          <a:solidFill>
                            <a:schemeClr val="dk1"/>
                          </a:solidFill>
                          <a:latin typeface="Calibri" pitchFamily="34" charset="0"/>
                          <a:ea typeface="+mn-ea"/>
                          <a:cs typeface="+mn-cs"/>
                        </a:rPr>
                        <a:t>Traitement d'une partie des déchets fermentescibles des cinq hôtels grâce à un </a:t>
                      </a:r>
                      <a:r>
                        <a:rPr kumimoji="0" lang="fr-FR" sz="1100" kern="1200" dirty="0" err="1" smtClean="0">
                          <a:solidFill>
                            <a:schemeClr val="dk1"/>
                          </a:solidFill>
                          <a:latin typeface="Calibri" pitchFamily="34" charset="0"/>
                          <a:ea typeface="+mn-ea"/>
                          <a:cs typeface="+mn-cs"/>
                        </a:rPr>
                        <a:t>bio-réacteur</a:t>
                      </a:r>
                      <a:r>
                        <a:rPr kumimoji="0" lang="fr-FR" sz="1100" kern="1200" dirty="0" smtClean="0">
                          <a:solidFill>
                            <a:schemeClr val="dk1"/>
                          </a:solidFill>
                          <a:latin typeface="Calibri" pitchFamily="34" charset="0"/>
                          <a:ea typeface="+mn-ea"/>
                          <a:cs typeface="+mn-cs"/>
                        </a:rPr>
                        <a:t> géré par la mairie et les groupements féminins</a:t>
                      </a:r>
                    </a:p>
                    <a:p>
                      <a:pPr lvl="0"/>
                      <a:endParaRPr kumimoji="0" lang="fr-FR" sz="1100" kern="1200" dirty="0" smtClean="0">
                        <a:solidFill>
                          <a:schemeClr val="dk1"/>
                        </a:solidFill>
                        <a:latin typeface="Calibri" pitchFamily="34" charset="0"/>
                        <a:ea typeface="+mn-ea"/>
                        <a:cs typeface="+mn-cs"/>
                      </a:endParaRPr>
                    </a:p>
                    <a:p>
                      <a:pPr lvl="0"/>
                      <a:r>
                        <a:rPr kumimoji="0" lang="fr-FR" sz="1100" kern="1200" dirty="0" smtClean="0">
                          <a:solidFill>
                            <a:schemeClr val="dk1"/>
                          </a:solidFill>
                          <a:latin typeface="Calibri" pitchFamily="34" charset="0"/>
                          <a:ea typeface="+mn-ea"/>
                          <a:cs typeface="+mn-cs"/>
                        </a:rPr>
                        <a:t>Formation au niveau du personnel de mairie et des groupements féminins sur la composante déchets </a:t>
                      </a:r>
                    </a:p>
                    <a:p>
                      <a:pPr algn="l"/>
                      <a:endParaRPr lang="fr-FR" sz="1100" i="0" dirty="0">
                        <a:latin typeface="Calibri" pitchFamily="34" charset="0"/>
                      </a:endParaRPr>
                    </a:p>
                  </a:txBody>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533400" y="990600"/>
            <a:ext cx="8305800" cy="461665"/>
          </a:xfrm>
          <a:prstGeom prst="rect">
            <a:avLst/>
          </a:prstGeom>
          <a:noFill/>
          <a:ln w="9525">
            <a:noFill/>
            <a:miter lim="800000"/>
            <a:headEnd/>
            <a:tailEnd/>
          </a:ln>
        </p:spPr>
        <p:txBody>
          <a:bodyPr>
            <a:spAutoFit/>
          </a:bodyPr>
          <a:lstStyle/>
          <a:p>
            <a:pPr algn="ctr"/>
            <a:r>
              <a:rPr lang="en-US" sz="2400" b="1" dirty="0" err="1" smtClean="0">
                <a:solidFill>
                  <a:srgbClr val="FF0000"/>
                </a:solidFill>
                <a:latin typeface="Calibri" pitchFamily="34" charset="0"/>
              </a:rPr>
              <a:t>Hôtel</a:t>
            </a:r>
            <a:r>
              <a:rPr lang="en-US" sz="2400" b="1" dirty="0" smtClean="0">
                <a:solidFill>
                  <a:srgbClr val="FF0000"/>
                </a:solidFill>
                <a:latin typeface="Calibri" pitchFamily="34" charset="0"/>
              </a:rPr>
              <a:t> </a:t>
            </a:r>
            <a:r>
              <a:rPr lang="en-US" sz="2400" b="1" dirty="0" err="1" smtClean="0">
                <a:solidFill>
                  <a:srgbClr val="FF0000"/>
                </a:solidFill>
                <a:latin typeface="Calibri" pitchFamily="34" charset="0"/>
              </a:rPr>
              <a:t>Lamantin</a:t>
            </a:r>
            <a:r>
              <a:rPr lang="en-US" sz="2400" b="1" dirty="0" smtClean="0">
                <a:solidFill>
                  <a:srgbClr val="FF0000"/>
                </a:solidFill>
                <a:latin typeface="Calibri" pitchFamily="34" charset="0"/>
              </a:rPr>
              <a:t> Beach (3/3)</a:t>
            </a:r>
            <a:endParaRPr lang="en-US" sz="2400" b="1" dirty="0">
              <a:latin typeface="Calibri" pitchFamily="34" charset="0"/>
            </a:endParaRPr>
          </a:p>
        </p:txBody>
      </p:sp>
      <p:graphicFrame>
        <p:nvGraphicFramePr>
          <p:cNvPr id="4" name="Tableau 3"/>
          <p:cNvGraphicFramePr>
            <a:graphicFrameLocks noGrp="1"/>
          </p:cNvGraphicFramePr>
          <p:nvPr/>
        </p:nvGraphicFramePr>
        <p:xfrm>
          <a:off x="609600" y="1828800"/>
          <a:ext cx="7543800" cy="3370654"/>
        </p:xfrm>
        <a:graphic>
          <a:graphicData uri="http://schemas.openxmlformats.org/drawingml/2006/table">
            <a:tbl>
              <a:tblPr firstRow="1" bandRow="1">
                <a:tableStyleId>{5C22544A-7EE6-4342-B048-85BDC9FD1C3A}</a:tableStyleId>
              </a:tblPr>
              <a:tblGrid>
                <a:gridCol w="7543800"/>
              </a:tblGrid>
              <a:tr h="375994">
                <a:tc>
                  <a:txBody>
                    <a:bodyPr/>
                    <a:lstStyle/>
                    <a:p>
                      <a:pPr algn="ctr"/>
                      <a:r>
                        <a:rPr lang="fr-FR" sz="1000" dirty="0" smtClean="0"/>
                        <a:t>Actions planifiées pour 2013</a:t>
                      </a:r>
                      <a:endParaRPr lang="fr-FR" sz="1000" dirty="0"/>
                    </a:p>
                  </a:txBody>
                  <a:tcPr/>
                </a:tc>
              </a:tr>
              <a:tr h="2672006">
                <a:tc>
                  <a:txBody>
                    <a:bodyPr/>
                    <a:lstStyle/>
                    <a:p>
                      <a:pPr lvl="0"/>
                      <a:r>
                        <a:rPr kumimoji="0" lang="fr-FR" sz="1050" kern="1200" dirty="0" smtClean="0">
                          <a:solidFill>
                            <a:schemeClr val="dk1"/>
                          </a:solidFill>
                          <a:latin typeface="+mn-lt"/>
                          <a:ea typeface="+mn-ea"/>
                          <a:cs typeface="+mn-cs"/>
                        </a:rPr>
                        <a:t>Elaborer le programme environnemental avec les objectifs SMART, les cibles, les actions à entreprendre, les moyens humains, techniques et financiers, les délais et les indicateurs associés </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Rédiger les procédures opérationnelles</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Elaborer des plans d'urgence </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Mettre en place et organiser un suivi réglementaire et législatif périodique</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Mettre en place un dispositif de suivi de la performance </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Traitement d'une partie des déchets fermentescibles des cinq hôtels grâce à un </a:t>
                      </a:r>
                      <a:r>
                        <a:rPr kumimoji="0" lang="fr-FR" sz="1050" kern="1200" dirty="0" err="1" smtClean="0">
                          <a:solidFill>
                            <a:schemeClr val="dk1"/>
                          </a:solidFill>
                          <a:latin typeface="+mn-lt"/>
                          <a:ea typeface="+mn-ea"/>
                          <a:cs typeface="+mn-cs"/>
                        </a:rPr>
                        <a:t>bio-réacteur</a:t>
                      </a:r>
                      <a:r>
                        <a:rPr kumimoji="0" lang="fr-FR" sz="1050" kern="1200" dirty="0" smtClean="0">
                          <a:solidFill>
                            <a:schemeClr val="dk1"/>
                          </a:solidFill>
                          <a:latin typeface="+mn-lt"/>
                          <a:ea typeface="+mn-ea"/>
                          <a:cs typeface="+mn-cs"/>
                        </a:rPr>
                        <a:t> géré par la mairie et les groupements féminins</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Formation au niveau du personnel de mairie et des groupements féminins sur la composante déchets </a:t>
                      </a:r>
                      <a:endParaRPr kumimoji="0" lang="fr-FR" sz="1800" kern="120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i="0" dirty="0" smtClean="0">
                        <a:latin typeface="Calibri" pitchFamily="34" charset="0"/>
                        <a:ea typeface="Calibri"/>
                        <a:cs typeface="Times New Roman"/>
                      </a:endParaRPr>
                    </a:p>
                    <a:p>
                      <a:pPr algn="l"/>
                      <a:endParaRPr lang="fr-FR" sz="1100" i="0" dirty="0" smtClean="0">
                        <a:latin typeface="Calibri" pitchFamily="34" charset="0"/>
                      </a:endParaRPr>
                    </a:p>
                    <a:p>
                      <a:pPr algn="l"/>
                      <a:endParaRPr lang="fr-FR" sz="1100" i="0" dirty="0">
                        <a:latin typeface="Calibri" pitchFamily="34" charset="0"/>
                      </a:endParaRPr>
                    </a:p>
                  </a:txBody>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381000" y="1752600"/>
          <a:ext cx="8424863" cy="2983095"/>
        </p:xfrm>
        <a:graphic>
          <a:graphicData uri="http://schemas.openxmlformats.org/drawingml/2006/table">
            <a:tbl>
              <a:tblPr/>
              <a:tblGrid>
                <a:gridCol w="1981200"/>
                <a:gridCol w="1585913"/>
                <a:gridCol w="1533525"/>
                <a:gridCol w="1308100"/>
                <a:gridCol w="2016125"/>
              </a:tblGrid>
              <a:tr h="82690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CP Options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Investment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(USD)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Income or Savings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(USD/Yr)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Payback Period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Environmental Benefits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2"/>
                          </a:solidFill>
                          <a:effectLst/>
                          <a:latin typeface="Calibri" pitchFamily="34" charset="0"/>
                          <a:ea typeface="ＭＳ Ｐゴシック" pitchFamily="34" charset="-128"/>
                        </a:rPr>
                        <a:t>Water, materials, energy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2"/>
                          </a:solidFill>
                          <a:effectLst/>
                          <a:latin typeface="Calibri" pitchFamily="34" charset="0"/>
                          <a:ea typeface="ＭＳ Ｐゴシック" pitchFamily="34" charset="-128"/>
                        </a:rPr>
                        <a:t>(unit/year)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512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ＭＳ Ｐゴシック" pitchFamily="34" charset="-128"/>
                        </a:rPr>
                        <a:t>Lampadaires</a:t>
                      </a: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 </a:t>
                      </a:r>
                      <a:r>
                        <a:rPr kumimoji="0" lang="en-US" sz="1400" b="0" i="0" u="none" strike="noStrike" cap="none" normalizeH="0" baseline="0" dirty="0" err="1" smtClean="0">
                          <a:ln>
                            <a:noFill/>
                          </a:ln>
                          <a:solidFill>
                            <a:schemeClr val="tx1"/>
                          </a:solidFill>
                          <a:effectLst/>
                          <a:latin typeface="Calibri" pitchFamily="34" charset="0"/>
                          <a:ea typeface="ＭＳ Ｐゴシック" pitchFamily="34" charset="-128"/>
                        </a:rPr>
                        <a:t>solaires</a:t>
                      </a: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 </a:t>
                      </a:r>
                      <a:r>
                        <a:rPr kumimoji="0" lang="en-US" sz="1400" b="0" i="0" u="none" strike="noStrike" cap="none" normalizeH="0" baseline="0" dirty="0" err="1" smtClean="0">
                          <a:ln>
                            <a:noFill/>
                          </a:ln>
                          <a:solidFill>
                            <a:schemeClr val="tx1"/>
                          </a:solidFill>
                          <a:effectLst/>
                          <a:latin typeface="Calibri" pitchFamily="34" charset="0"/>
                          <a:ea typeface="ＭＳ Ｐゴシック" pitchFamily="34" charset="-128"/>
                        </a:rPr>
                        <a:t>hauts</a:t>
                      </a:r>
                      <a:endParaRPr kumimoji="0" lang="en-US" sz="1400" b="0" i="0" u="none" strike="noStrike" cap="none" normalizeH="0" baseline="0" dirty="0" smtClean="0">
                        <a:ln>
                          <a:noFill/>
                        </a:ln>
                        <a:solidFill>
                          <a:schemeClr val="tx1"/>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r>
                        <a:rPr lang="fr-FR" sz="1400" b="0" i="0" u="none" strike="noStrike" kern="1200" dirty="0" smtClean="0">
                          <a:solidFill>
                            <a:srgbClr val="000000"/>
                          </a:solidFill>
                          <a:latin typeface="Calibri" pitchFamily="34" charset="0"/>
                          <a:ea typeface="+mn-ea"/>
                          <a:cs typeface="+mn-cs"/>
                        </a:rPr>
                        <a:t>1</a:t>
                      </a:r>
                      <a:r>
                        <a:rPr lang="fr-FR" sz="1400" b="0" i="0" u="none" strike="noStrike" kern="1200" baseline="0" dirty="0" smtClean="0">
                          <a:solidFill>
                            <a:srgbClr val="000000"/>
                          </a:solidFill>
                          <a:latin typeface="Calibri" pitchFamily="34" charset="0"/>
                          <a:ea typeface="+mn-ea"/>
                          <a:cs typeface="+mn-cs"/>
                        </a:rPr>
                        <a:t> 220</a:t>
                      </a:r>
                      <a:r>
                        <a:rPr lang="fr-FR" sz="1400" b="0" i="0" u="none" strike="noStrike" kern="1200" dirty="0" smtClean="0">
                          <a:solidFill>
                            <a:srgbClr val="000000"/>
                          </a:solidFill>
                          <a:latin typeface="Calibri" pitchFamily="34" charset="0"/>
                          <a:ea typeface="+mn-ea"/>
                          <a:cs typeface="+mn-cs"/>
                        </a:rPr>
                        <a:t>/luminaire</a:t>
                      </a:r>
                      <a:endParaRPr lang="fr-FR" sz="1400" b="0" i="0" u="none" strike="noStrike" kern="1200" dirty="0">
                        <a:solidFill>
                          <a:srgbClr val="000000"/>
                        </a:solidFill>
                        <a:latin typeface="Calibri" pitchFamily="34"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r>
                        <a:rPr lang="fr-FR" sz="1400" b="0" i="0" u="none" strike="noStrike" dirty="0" smtClean="0">
                          <a:solidFill>
                            <a:srgbClr val="000000"/>
                          </a:solidFill>
                          <a:latin typeface="Calibri" pitchFamily="34" charset="0"/>
                        </a:rPr>
                        <a:t>37</a:t>
                      </a:r>
                      <a:r>
                        <a:rPr lang="fr-FR" sz="1400" b="0" i="0" u="none" strike="noStrike" baseline="0" dirty="0" smtClean="0">
                          <a:solidFill>
                            <a:srgbClr val="000000"/>
                          </a:solidFill>
                          <a:latin typeface="Calibri" pitchFamily="34" charset="0"/>
                        </a:rPr>
                        <a:t> 000 W/an</a:t>
                      </a:r>
                      <a:endParaRPr lang="fr-FR" sz="14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r>
                        <a:rPr lang="fr-FR" sz="1400" b="0" i="0" u="none" strike="noStrike" dirty="0">
                          <a:solidFill>
                            <a:srgbClr val="000000"/>
                          </a:solidFill>
                          <a:latin typeface="Calibri" pitchFamily="34" charset="0"/>
                        </a:rPr>
                        <a:t>30 ans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rowSpan="2">
                  <a:txBody>
                    <a:bodyPr/>
                    <a:lstStyle/>
                    <a:p>
                      <a:pPr algn="ctr" fontAlgn="b"/>
                      <a:r>
                        <a:rPr lang="fr-FR" sz="1400" b="0" i="0" u="none" strike="noStrike" dirty="0" smtClean="0">
                          <a:solidFill>
                            <a:srgbClr val="000000"/>
                          </a:solidFill>
                          <a:latin typeface="Calibri" pitchFamily="34" charset="0"/>
                        </a:rPr>
                        <a:t>32</a:t>
                      </a:r>
                      <a:r>
                        <a:rPr lang="fr-FR" sz="1400" b="0" i="0" u="none" strike="noStrike" dirty="0">
                          <a:solidFill>
                            <a:srgbClr val="000000"/>
                          </a:solidFill>
                          <a:latin typeface="Calibri" pitchFamily="34" charset="0"/>
                        </a:rPr>
                        <a:t> 859 kg de CO</a:t>
                      </a:r>
                      <a:r>
                        <a:rPr lang="fr-FR" sz="1400" b="0" i="0" u="none" strike="noStrike" baseline="-25000" dirty="0">
                          <a:solidFill>
                            <a:srgbClr val="000000"/>
                          </a:solidFill>
                          <a:latin typeface="Calibri" pitchFamily="34" charset="0"/>
                        </a:rPr>
                        <a:t>2</a:t>
                      </a:r>
                      <a:r>
                        <a:rPr lang="fr-FR" sz="1400" b="0" i="0" u="none" strike="noStrike" dirty="0">
                          <a:solidFill>
                            <a:srgbClr val="000000"/>
                          </a:solidFill>
                          <a:latin typeface="Calibri" pitchFamily="34" charset="0"/>
                        </a:rPr>
                        <a:t> </a:t>
                      </a:r>
                      <a:endParaRPr lang="fr-FR" sz="1400" b="0" i="0" u="none" strike="noStrike" dirty="0" smtClean="0">
                        <a:solidFill>
                          <a:srgbClr val="000000"/>
                        </a:solidFill>
                        <a:latin typeface="Calibri" pitchFamily="34" charset="0"/>
                      </a:endParaRPr>
                    </a:p>
                    <a:p>
                      <a:pPr algn="ctr" fontAlgn="b"/>
                      <a:endParaRPr lang="fr-FR" sz="1400" b="0" i="0" u="none" strike="noStrike" dirty="0" smtClean="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r>
              <a:tr h="5512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ＭＳ Ｐゴシック" pitchFamily="34" charset="-128"/>
                        </a:rPr>
                        <a:t>Lampadaires</a:t>
                      </a: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 </a:t>
                      </a:r>
                      <a:r>
                        <a:rPr kumimoji="0" lang="en-US" sz="1400" b="0" i="0" u="none" strike="noStrike" cap="none" normalizeH="0" baseline="0" dirty="0" err="1" smtClean="0">
                          <a:ln>
                            <a:noFill/>
                          </a:ln>
                          <a:solidFill>
                            <a:schemeClr val="tx1"/>
                          </a:solidFill>
                          <a:effectLst/>
                          <a:latin typeface="Calibri" pitchFamily="34" charset="0"/>
                          <a:ea typeface="ＭＳ Ｐゴシック" pitchFamily="34" charset="-128"/>
                        </a:rPr>
                        <a:t>solaires</a:t>
                      </a: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 bas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pPr algn="ctr" fontAlgn="b"/>
                      <a:r>
                        <a:rPr lang="fr-FR" sz="1400" b="0" i="0" u="none" strike="noStrike" dirty="0" smtClean="0">
                          <a:solidFill>
                            <a:srgbClr val="000000"/>
                          </a:solidFill>
                          <a:latin typeface="Calibri" pitchFamily="34" charset="0"/>
                        </a:rPr>
                        <a:t>244/luminaire</a:t>
                      </a:r>
                      <a:endParaRPr lang="fr-FR" sz="14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pPr algn="ctr" fontAlgn="b"/>
                      <a:r>
                        <a:rPr lang="fr-FR" sz="1400" b="0" i="0" u="none" strike="noStrike" dirty="0">
                          <a:solidFill>
                            <a:srgbClr val="000000"/>
                          </a:solidFill>
                          <a:latin typeface="Calibri" pitchFamily="34" charset="0"/>
                        </a:rPr>
                        <a:t>63 </a:t>
                      </a:r>
                      <a:r>
                        <a:rPr lang="fr-FR" sz="1400" b="0" i="0" u="none" strike="noStrike" dirty="0" smtClean="0">
                          <a:solidFill>
                            <a:srgbClr val="000000"/>
                          </a:solidFill>
                          <a:latin typeface="Calibri" pitchFamily="34" charset="0"/>
                        </a:rPr>
                        <a:t>700 W/an</a:t>
                      </a:r>
                      <a:endParaRPr lang="fr-FR" sz="14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pPr algn="ctr" fontAlgn="b"/>
                      <a:r>
                        <a:rPr lang="fr-FR" sz="1400" b="0" i="0" u="none" strike="noStrike" dirty="0">
                          <a:solidFill>
                            <a:srgbClr val="000000"/>
                          </a:solidFill>
                          <a:latin typeface="Calibri" pitchFamily="34" charset="0"/>
                        </a:rPr>
                        <a:t>27 ans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vMerge="1">
                  <a:txBody>
                    <a:bodyPr/>
                    <a:lstStyle/>
                    <a:p>
                      <a:endParaRPr lang="fr-F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r>
              <a:tr h="96615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141 </a:t>
                      </a:r>
                      <a:r>
                        <a:rPr kumimoji="0" lang="en-US" sz="1400" b="0" i="0" u="none" strike="noStrike" cap="none" normalizeH="0" baseline="0" dirty="0" err="1" smtClean="0">
                          <a:ln>
                            <a:noFill/>
                          </a:ln>
                          <a:solidFill>
                            <a:schemeClr val="tx1"/>
                          </a:solidFill>
                          <a:effectLst/>
                          <a:latin typeface="Calibri" pitchFamily="34" charset="0"/>
                          <a:ea typeface="ＭＳ Ｐゴシック" pitchFamily="34" charset="-128"/>
                        </a:rPr>
                        <a:t>Chauffes</a:t>
                      </a: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 eau </a:t>
                      </a:r>
                      <a:r>
                        <a:rPr kumimoji="0" lang="en-US" sz="1400" b="0" i="0" u="none" strike="noStrike" cap="none" normalizeH="0" baseline="0" dirty="0" err="1" smtClean="0">
                          <a:ln>
                            <a:noFill/>
                          </a:ln>
                          <a:solidFill>
                            <a:schemeClr val="tx1"/>
                          </a:solidFill>
                          <a:effectLst/>
                          <a:latin typeface="Calibri" pitchFamily="34" charset="0"/>
                          <a:ea typeface="ＭＳ Ｐゴシック" pitchFamily="34" charset="-128"/>
                        </a:rPr>
                        <a:t>solaires</a:t>
                      </a: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 de 85 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143 348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FR" sz="1400" kern="1200" dirty="0" smtClean="0">
                          <a:solidFill>
                            <a:schemeClr val="tx1"/>
                          </a:solidFill>
                          <a:latin typeface="Calibri" pitchFamily="34" charset="0"/>
                          <a:ea typeface="+mn-ea"/>
                          <a:cs typeface="+mn-cs"/>
                        </a:rPr>
                        <a:t>150 169</a:t>
                      </a:r>
                      <a:endParaRPr kumimoji="0" lang="en-US" sz="1400" b="0" i="0" u="none" strike="noStrike" cap="none" normalizeH="0" baseline="0" dirty="0" smtClean="0">
                        <a:ln>
                          <a:noFill/>
                        </a:ln>
                        <a:solidFill>
                          <a:schemeClr val="tx1"/>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ＭＳ Ｐゴシック" pitchFamily="34" charset="-128"/>
                        </a:rPr>
                        <a:t>Moyen</a:t>
                      </a: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 (7 </a:t>
                      </a:r>
                      <a:r>
                        <a:rPr kumimoji="0" lang="en-US" sz="1400" b="0" i="0" u="none" strike="noStrike" cap="none" normalizeH="0" baseline="0" dirty="0" err="1" smtClean="0">
                          <a:ln>
                            <a:noFill/>
                          </a:ln>
                          <a:solidFill>
                            <a:schemeClr val="tx1"/>
                          </a:solidFill>
                          <a:effectLst/>
                          <a:latin typeface="Calibri" pitchFamily="34" charset="0"/>
                          <a:ea typeface="ＭＳ Ｐゴシック" pitchFamily="34" charset="-128"/>
                        </a:rPr>
                        <a:t>ans</a:t>
                      </a: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FR" sz="1400" kern="1200" dirty="0" smtClean="0">
                          <a:solidFill>
                            <a:schemeClr val="tx1"/>
                          </a:solidFill>
                          <a:latin typeface="Calibri" pitchFamily="34" charset="0"/>
                          <a:ea typeface="+mn-ea"/>
                          <a:cs typeface="+mn-cs"/>
                        </a:rPr>
                        <a:t>221 267 kg de CO</a:t>
                      </a:r>
                      <a:r>
                        <a:rPr lang="fr-FR" sz="1400" kern="1200" baseline="-25000" dirty="0" smtClean="0">
                          <a:solidFill>
                            <a:schemeClr val="tx1"/>
                          </a:solidFill>
                          <a:latin typeface="Calibri" pitchFamily="34" charset="0"/>
                          <a:ea typeface="+mn-ea"/>
                          <a:cs typeface="+mn-cs"/>
                        </a:rPr>
                        <a:t>2</a:t>
                      </a:r>
                      <a:r>
                        <a:rPr lang="fr-FR" sz="1400" kern="1200" dirty="0" smtClean="0">
                          <a:solidFill>
                            <a:schemeClr val="tx1"/>
                          </a:solidFill>
                          <a:latin typeface="Calibri" pitchFamily="34" charset="0"/>
                          <a:ea typeface="+mn-ea"/>
                          <a:cs typeface="+mn-cs"/>
                        </a:rPr>
                        <a:t> par an </a:t>
                      </a:r>
                      <a:endParaRPr kumimoji="0" lang="en-US" sz="1400" b="0" i="0" u="none" strike="noStrike" cap="none" normalizeH="0" baseline="0" dirty="0" smtClean="0">
                        <a:ln>
                          <a:noFill/>
                        </a:ln>
                        <a:solidFill>
                          <a:schemeClr val="tx1"/>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r>
            </a:tbl>
          </a:graphicData>
        </a:graphic>
      </p:graphicFrame>
      <p:sp>
        <p:nvSpPr>
          <p:cNvPr id="18465" name="Rectangle 7"/>
          <p:cNvSpPr>
            <a:spLocks noChangeArrowheads="1"/>
          </p:cNvSpPr>
          <p:nvPr/>
        </p:nvSpPr>
        <p:spPr bwMode="auto">
          <a:xfrm>
            <a:off x="533400" y="1143000"/>
            <a:ext cx="8305800" cy="400110"/>
          </a:xfrm>
          <a:prstGeom prst="rect">
            <a:avLst/>
          </a:prstGeom>
          <a:noFill/>
          <a:ln w="9525">
            <a:noFill/>
            <a:miter lim="800000"/>
            <a:headEnd/>
            <a:tailEnd/>
          </a:ln>
        </p:spPr>
        <p:txBody>
          <a:bodyPr>
            <a:spAutoFit/>
          </a:bodyPr>
          <a:lstStyle/>
          <a:p>
            <a:pPr algn="ctr"/>
            <a:r>
              <a:rPr lang="en-US" sz="2000" b="1" dirty="0" err="1" smtClean="0">
                <a:solidFill>
                  <a:schemeClr val="tx2"/>
                </a:solidFill>
                <a:latin typeface="Calibri" pitchFamily="34" charset="0"/>
              </a:rPr>
              <a:t>Recommandations</a:t>
            </a:r>
            <a:r>
              <a:rPr lang="en-US" sz="2000" b="1" dirty="0" smtClean="0">
                <a:solidFill>
                  <a:schemeClr val="tx2"/>
                </a:solidFill>
                <a:latin typeface="Calibri" pitchFamily="34" charset="0"/>
              </a:rPr>
              <a:t> de </a:t>
            </a:r>
            <a:r>
              <a:rPr lang="en-US" sz="2000" b="1" dirty="0" err="1" smtClean="0">
                <a:solidFill>
                  <a:schemeClr val="tx2"/>
                </a:solidFill>
                <a:latin typeface="Calibri" pitchFamily="34" charset="0"/>
              </a:rPr>
              <a:t>l’audit</a:t>
            </a:r>
            <a:r>
              <a:rPr lang="en-US" sz="2000" b="1" dirty="0" smtClean="0">
                <a:solidFill>
                  <a:schemeClr val="tx2"/>
                </a:solidFill>
                <a:latin typeface="Calibri" pitchFamily="34" charset="0"/>
              </a:rPr>
              <a:t> </a:t>
            </a:r>
            <a:r>
              <a:rPr lang="en-US" sz="2000" b="1" dirty="0" err="1" smtClean="0">
                <a:solidFill>
                  <a:schemeClr val="tx2"/>
                </a:solidFill>
                <a:latin typeface="Calibri" pitchFamily="34" charset="0"/>
              </a:rPr>
              <a:t>énergétique</a:t>
            </a:r>
            <a:endParaRPr lang="en-US" sz="2000" b="1" dirty="0">
              <a:solidFill>
                <a:schemeClr val="tx2"/>
              </a:solidFill>
              <a:latin typeface="Calibri" pitchFamily="34" charset="0"/>
            </a:endParaRPr>
          </a:p>
        </p:txBody>
      </p:sp>
    </p:spTree>
  </p:cSld>
  <p:clrMapOvr>
    <a:masterClrMapping/>
  </p:clrMapOvr>
  <p:transition spd="slow" advClick="0" advTm="10000">
    <p:pull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96" name="Rectangle 7"/>
          <p:cNvSpPr>
            <a:spLocks noChangeArrowheads="1"/>
          </p:cNvSpPr>
          <p:nvPr/>
        </p:nvSpPr>
        <p:spPr bwMode="auto">
          <a:xfrm>
            <a:off x="533400" y="1143000"/>
            <a:ext cx="8305800" cy="523220"/>
          </a:xfrm>
          <a:prstGeom prst="rect">
            <a:avLst/>
          </a:prstGeom>
          <a:noFill/>
          <a:ln w="9525">
            <a:noFill/>
            <a:miter lim="800000"/>
            <a:headEnd/>
            <a:tailEnd/>
          </a:ln>
        </p:spPr>
        <p:txBody>
          <a:bodyPr>
            <a:spAutoFit/>
          </a:bodyPr>
          <a:lstStyle/>
          <a:p>
            <a:pPr algn="ctr"/>
            <a:r>
              <a:rPr lang="en-US" sz="2800" b="1" dirty="0" err="1" smtClean="0">
                <a:solidFill>
                  <a:srgbClr val="FF0000"/>
                </a:solidFill>
                <a:latin typeface="Calibri" pitchFamily="34" charset="0"/>
              </a:rPr>
              <a:t>Hôtel</a:t>
            </a:r>
            <a:r>
              <a:rPr lang="en-US" sz="2800" b="1" dirty="0" smtClean="0">
                <a:solidFill>
                  <a:srgbClr val="FF0000"/>
                </a:solidFill>
                <a:latin typeface="Calibri" pitchFamily="34" charset="0"/>
              </a:rPr>
              <a:t> </a:t>
            </a:r>
            <a:r>
              <a:rPr lang="en-US" sz="2800" b="1" dirty="0" err="1" smtClean="0">
                <a:solidFill>
                  <a:srgbClr val="FF0000"/>
                </a:solidFill>
                <a:latin typeface="Calibri" pitchFamily="34" charset="0"/>
              </a:rPr>
              <a:t>Framissima</a:t>
            </a:r>
            <a:r>
              <a:rPr lang="en-US" sz="2800" b="1" dirty="0" smtClean="0">
                <a:solidFill>
                  <a:srgbClr val="FF0000"/>
                </a:solidFill>
                <a:latin typeface="Calibri" pitchFamily="34" charset="0"/>
              </a:rPr>
              <a:t> Palm </a:t>
            </a:r>
            <a:r>
              <a:rPr lang="en-US" sz="2800" b="1" dirty="0">
                <a:solidFill>
                  <a:srgbClr val="FF0000"/>
                </a:solidFill>
                <a:latin typeface="Calibri" pitchFamily="34" charset="0"/>
              </a:rPr>
              <a:t>Beach</a:t>
            </a:r>
          </a:p>
        </p:txBody>
      </p:sp>
      <p:pic>
        <p:nvPicPr>
          <p:cNvPr id="4" name="Image 3" descr="PB023365.jpg"/>
          <p:cNvPicPr>
            <a:picLocks noChangeAspect="1"/>
          </p:cNvPicPr>
          <p:nvPr/>
        </p:nvPicPr>
        <p:blipFill>
          <a:blip r:embed="rId2" cstate="print"/>
          <a:stretch>
            <a:fillRect/>
          </a:stretch>
        </p:blipFill>
        <p:spPr>
          <a:xfrm>
            <a:off x="1981200" y="1752600"/>
            <a:ext cx="5222240" cy="3916680"/>
          </a:xfrm>
          <a:prstGeom prst="rect">
            <a:avLst/>
          </a:prstGeom>
          <a:ln>
            <a:solidFill>
              <a:srgbClr val="C00000"/>
            </a:solidFill>
          </a:ln>
        </p:spPr>
      </p:pic>
    </p:spTree>
  </p:cSld>
  <p:clrMapOvr>
    <a:masterClrMapping/>
  </p:clrMapOvr>
  <p:transition spd="slow" advClick="0" advTm="10000">
    <p:pull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533400" y="990600"/>
            <a:ext cx="8305800" cy="461665"/>
          </a:xfrm>
          <a:prstGeom prst="rect">
            <a:avLst/>
          </a:prstGeom>
          <a:noFill/>
          <a:ln w="9525">
            <a:noFill/>
            <a:miter lim="800000"/>
            <a:headEnd/>
            <a:tailEnd/>
          </a:ln>
        </p:spPr>
        <p:txBody>
          <a:bodyPr>
            <a:spAutoFit/>
          </a:bodyPr>
          <a:lstStyle/>
          <a:p>
            <a:pPr algn="ctr"/>
            <a:r>
              <a:rPr lang="en-US" sz="2400" b="1" dirty="0" err="1" smtClean="0">
                <a:solidFill>
                  <a:srgbClr val="FF0000"/>
                </a:solidFill>
                <a:latin typeface="Calibri" pitchFamily="34" charset="0"/>
              </a:rPr>
              <a:t>Framissima</a:t>
            </a:r>
            <a:r>
              <a:rPr lang="en-US" sz="2400" b="1" dirty="0" smtClean="0">
                <a:solidFill>
                  <a:srgbClr val="FF0000"/>
                </a:solidFill>
                <a:latin typeface="Calibri" pitchFamily="34" charset="0"/>
              </a:rPr>
              <a:t> Palm Beach Hotel (1/2)</a:t>
            </a:r>
            <a:endParaRPr lang="en-US" sz="2400" b="1" dirty="0">
              <a:latin typeface="Calibri" pitchFamily="34" charset="0"/>
            </a:endParaRPr>
          </a:p>
        </p:txBody>
      </p:sp>
      <p:graphicFrame>
        <p:nvGraphicFramePr>
          <p:cNvPr id="4" name="Tableau 3"/>
          <p:cNvGraphicFramePr>
            <a:graphicFrameLocks noGrp="1"/>
          </p:cNvGraphicFramePr>
          <p:nvPr/>
        </p:nvGraphicFramePr>
        <p:xfrm>
          <a:off x="228600" y="1371600"/>
          <a:ext cx="8610600" cy="4582292"/>
        </p:xfrm>
        <a:graphic>
          <a:graphicData uri="http://schemas.openxmlformats.org/drawingml/2006/table">
            <a:tbl>
              <a:tblPr firstRow="1" bandRow="1">
                <a:tableStyleId>{5C22544A-7EE6-4342-B048-85BDC9FD1C3A}</a:tableStyleId>
              </a:tblPr>
              <a:tblGrid>
                <a:gridCol w="3176727"/>
                <a:gridCol w="3176727"/>
                <a:gridCol w="2257146"/>
              </a:tblGrid>
              <a:tr h="385948">
                <a:tc>
                  <a:txBody>
                    <a:bodyPr/>
                    <a:lstStyle/>
                    <a:p>
                      <a:pPr algn="just"/>
                      <a:r>
                        <a:rPr lang="fr-FR" sz="1000" dirty="0" smtClean="0">
                          <a:latin typeface="Calibri" pitchFamily="34" charset="0"/>
                        </a:rPr>
                        <a:t>Actions réalisées avant </a:t>
                      </a:r>
                    </a:p>
                    <a:p>
                      <a:pPr algn="just"/>
                      <a:r>
                        <a:rPr lang="fr-FR" sz="1000" dirty="0" smtClean="0">
                          <a:latin typeface="Calibri" pitchFamily="34" charset="0"/>
                        </a:rPr>
                        <a:t>novembre</a:t>
                      </a:r>
                      <a:r>
                        <a:rPr lang="fr-FR" sz="1000" baseline="0" dirty="0" smtClean="0">
                          <a:latin typeface="Calibri" pitchFamily="34" charset="0"/>
                        </a:rPr>
                        <a:t> 2012</a:t>
                      </a:r>
                      <a:endParaRPr lang="fr-FR" sz="1000" dirty="0">
                        <a:latin typeface="Calibri" pitchFamily="34" charset="0"/>
                      </a:endParaRPr>
                    </a:p>
                  </a:txBody>
                  <a:tcPr/>
                </a:tc>
                <a:tc>
                  <a:txBody>
                    <a:bodyPr/>
                    <a:lstStyle/>
                    <a:p>
                      <a:pPr algn="ctr"/>
                      <a:r>
                        <a:rPr lang="fr-FR" sz="1000" dirty="0" smtClean="0"/>
                        <a:t>Actions</a:t>
                      </a:r>
                      <a:r>
                        <a:rPr lang="fr-FR" sz="1000" baseline="0" dirty="0" smtClean="0"/>
                        <a:t> menées </a:t>
                      </a:r>
                    </a:p>
                    <a:p>
                      <a:pPr algn="ctr"/>
                      <a:r>
                        <a:rPr lang="fr-FR" sz="1000" baseline="0" dirty="0" smtClean="0"/>
                        <a:t>de novembre 2012 à aujourd’hui</a:t>
                      </a:r>
                      <a:endParaRPr lang="fr-FR" sz="1000" dirty="0"/>
                    </a:p>
                  </a:txBody>
                  <a:tcPr/>
                </a:tc>
                <a:tc>
                  <a:txBody>
                    <a:bodyPr/>
                    <a:lstStyle/>
                    <a:p>
                      <a:pPr algn="ctr"/>
                      <a:r>
                        <a:rPr lang="fr-FR" sz="1000" dirty="0" smtClean="0"/>
                        <a:t>Actions planifiées pour 2013</a:t>
                      </a:r>
                      <a:endParaRPr lang="fr-FR" sz="1000" dirty="0"/>
                    </a:p>
                  </a:txBody>
                  <a:tcPr/>
                </a:tc>
              </a:tr>
              <a:tr h="4186052">
                <a:tc>
                  <a:txBody>
                    <a:bodyPr/>
                    <a:lstStyle/>
                    <a:p>
                      <a:pPr lvl="0">
                        <a:buFont typeface="Wingdings" pitchFamily="2" charset="2"/>
                        <a:buNone/>
                      </a:pPr>
                      <a:r>
                        <a:rPr lang="fr-FR" sz="1100" kern="1200" dirty="0" smtClean="0">
                          <a:solidFill>
                            <a:schemeClr val="dk1"/>
                          </a:solidFill>
                          <a:latin typeface="Calibri" pitchFamily="34" charset="0"/>
                          <a:ea typeface="+mn-ea"/>
                          <a:cs typeface="+mn-cs"/>
                        </a:rPr>
                        <a:t>Don de nourriture au personnel pendant le Ramadan, la Tabaski et Pâques</a:t>
                      </a:r>
                    </a:p>
                    <a:p>
                      <a:pPr lvl="0">
                        <a:buFont typeface="Wingdings" pitchFamily="2" charset="2"/>
                        <a:buNone/>
                      </a:pPr>
                      <a:endParaRPr lang="fr-FR" sz="1100" kern="1200" dirty="0" smtClean="0">
                        <a:solidFill>
                          <a:schemeClr val="dk1"/>
                        </a:solidFill>
                        <a:latin typeface="Calibri" pitchFamily="34" charset="0"/>
                        <a:ea typeface="+mn-ea"/>
                        <a:cs typeface="+mn-cs"/>
                      </a:endParaRPr>
                    </a:p>
                    <a:p>
                      <a:pPr lvl="0">
                        <a:buFont typeface="Wingdings" pitchFamily="2" charset="2"/>
                        <a:buNone/>
                      </a:pPr>
                      <a:r>
                        <a:rPr lang="fr-FR" sz="1100" kern="1200" dirty="0" smtClean="0">
                          <a:solidFill>
                            <a:schemeClr val="dk1"/>
                          </a:solidFill>
                          <a:latin typeface="Calibri" pitchFamily="34" charset="0"/>
                          <a:ea typeface="+mn-ea"/>
                          <a:cs typeface="+mn-cs"/>
                        </a:rPr>
                        <a:t>Campagne de vaccination pour l'hépatite B offert par la Direction au personnel de l'hôtel</a:t>
                      </a:r>
                    </a:p>
                    <a:p>
                      <a:pPr lvl="0">
                        <a:buFont typeface="Wingdings" pitchFamily="2" charset="2"/>
                        <a:buNone/>
                      </a:pPr>
                      <a:endParaRPr lang="fr-FR" sz="1100" kern="1200" dirty="0" smtClean="0">
                        <a:solidFill>
                          <a:schemeClr val="dk1"/>
                        </a:solidFill>
                        <a:latin typeface="Calibri" pitchFamily="34" charset="0"/>
                        <a:ea typeface="+mn-ea"/>
                        <a:cs typeface="+mn-cs"/>
                      </a:endParaRPr>
                    </a:p>
                    <a:p>
                      <a:pPr lvl="0">
                        <a:buFont typeface="Wingdings" pitchFamily="2" charset="2"/>
                        <a:buNone/>
                      </a:pPr>
                      <a:r>
                        <a:rPr lang="fr-FR" sz="1100" kern="1200" dirty="0" smtClean="0">
                          <a:solidFill>
                            <a:schemeClr val="dk1"/>
                          </a:solidFill>
                          <a:latin typeface="Calibri" pitchFamily="34" charset="0"/>
                          <a:ea typeface="+mn-ea"/>
                          <a:cs typeface="+mn-cs"/>
                        </a:rPr>
                        <a:t>Soutien à l'Amicale du personnel lors des cérémonies (mariage, baptême,</a:t>
                      </a:r>
                      <a:r>
                        <a:rPr lang="fr-FR" sz="1100" kern="1200" baseline="0" dirty="0" smtClean="0">
                          <a:solidFill>
                            <a:schemeClr val="dk1"/>
                          </a:solidFill>
                          <a:latin typeface="Calibri" pitchFamily="34" charset="0"/>
                          <a:ea typeface="+mn-ea"/>
                          <a:cs typeface="+mn-cs"/>
                        </a:rPr>
                        <a:t> </a:t>
                      </a:r>
                      <a:r>
                        <a:rPr lang="fr-FR" sz="1100" kern="1200" dirty="0" smtClean="0">
                          <a:solidFill>
                            <a:schemeClr val="dk1"/>
                          </a:solidFill>
                          <a:latin typeface="Calibri" pitchFamily="34" charset="0"/>
                          <a:ea typeface="+mn-ea"/>
                          <a:cs typeface="+mn-cs"/>
                        </a:rPr>
                        <a:t>décès </a:t>
                      </a:r>
                      <a:r>
                        <a:rPr lang="fr-FR" sz="1100" kern="1200" dirty="0" err="1" smtClean="0">
                          <a:solidFill>
                            <a:schemeClr val="dk1"/>
                          </a:solidFill>
                          <a:latin typeface="Calibri" pitchFamily="34" charset="0"/>
                          <a:ea typeface="+mn-ea"/>
                          <a:cs typeface="+mn-cs"/>
                        </a:rPr>
                        <a:t>etc</a:t>
                      </a:r>
                      <a:r>
                        <a:rPr lang="fr-FR" sz="1100" kern="1200" dirty="0" smtClean="0">
                          <a:solidFill>
                            <a:schemeClr val="dk1"/>
                          </a:solidFill>
                          <a:latin typeface="Calibri" pitchFamily="34" charset="0"/>
                          <a:ea typeface="+mn-ea"/>
                          <a:cs typeface="+mn-cs"/>
                        </a:rPr>
                        <a:t>).</a:t>
                      </a:r>
                    </a:p>
                    <a:p>
                      <a:pPr lvl="0">
                        <a:buFont typeface="Wingdings" pitchFamily="2" charset="2"/>
                        <a:buNone/>
                      </a:pPr>
                      <a:endParaRPr lang="fr-FR" sz="1100" kern="1200" dirty="0" smtClean="0">
                        <a:solidFill>
                          <a:schemeClr val="dk1"/>
                        </a:solidFill>
                        <a:latin typeface="Calibri" pitchFamily="34" charset="0"/>
                        <a:ea typeface="+mn-ea"/>
                        <a:cs typeface="+mn-cs"/>
                      </a:endParaRPr>
                    </a:p>
                    <a:p>
                      <a:pPr lvl="0">
                        <a:buFont typeface="Wingdings" pitchFamily="2" charset="2"/>
                        <a:buNone/>
                      </a:pPr>
                      <a:r>
                        <a:rPr lang="fr-FR" sz="1100" kern="1200" dirty="0" smtClean="0">
                          <a:solidFill>
                            <a:schemeClr val="dk1"/>
                          </a:solidFill>
                          <a:latin typeface="Calibri" pitchFamily="34" charset="0"/>
                          <a:ea typeface="+mn-ea"/>
                          <a:cs typeface="+mn-cs"/>
                        </a:rPr>
                        <a:t>Voyages à la Mecque et à Rome offerts</a:t>
                      </a:r>
                    </a:p>
                    <a:p>
                      <a:pPr lvl="0">
                        <a:buFont typeface="Wingdings" pitchFamily="2" charset="2"/>
                        <a:buNone/>
                      </a:pPr>
                      <a:endParaRPr lang="fr-FR" sz="1100" kern="1200" dirty="0" smtClean="0">
                        <a:solidFill>
                          <a:schemeClr val="dk1"/>
                        </a:solidFill>
                        <a:latin typeface="Calibri" pitchFamily="34" charset="0"/>
                        <a:ea typeface="+mn-ea"/>
                        <a:cs typeface="+mn-cs"/>
                      </a:endParaRPr>
                    </a:p>
                    <a:p>
                      <a:pPr lvl="0">
                        <a:buFont typeface="Wingdings" pitchFamily="2" charset="2"/>
                        <a:buNone/>
                      </a:pPr>
                      <a:r>
                        <a:rPr lang="fr-FR" sz="1100" kern="1200" dirty="0" smtClean="0">
                          <a:solidFill>
                            <a:schemeClr val="dk1"/>
                          </a:solidFill>
                          <a:latin typeface="Calibri" pitchFamily="34" charset="0"/>
                          <a:ea typeface="+mn-ea"/>
                          <a:cs typeface="+mn-cs"/>
                        </a:rPr>
                        <a:t>Prêts octroyés aux employés</a:t>
                      </a:r>
                    </a:p>
                    <a:p>
                      <a:pPr lvl="0">
                        <a:buFont typeface="Wingdings" pitchFamily="2" charset="2"/>
                        <a:buNone/>
                      </a:pPr>
                      <a:endParaRPr lang="fr-FR" sz="1100" kern="1200" dirty="0" smtClean="0">
                        <a:solidFill>
                          <a:schemeClr val="dk1"/>
                        </a:solidFill>
                        <a:latin typeface="Calibri" pitchFamily="34" charset="0"/>
                        <a:ea typeface="+mn-ea"/>
                        <a:cs typeface="+mn-cs"/>
                      </a:endParaRPr>
                    </a:p>
                    <a:p>
                      <a:pPr lvl="0">
                        <a:buFont typeface="Wingdings" pitchFamily="2" charset="2"/>
                        <a:buNone/>
                      </a:pPr>
                      <a:r>
                        <a:rPr lang="fr-FR" sz="1100" kern="1200" dirty="0" smtClean="0">
                          <a:solidFill>
                            <a:schemeClr val="dk1"/>
                          </a:solidFill>
                          <a:latin typeface="Calibri" pitchFamily="34" charset="0"/>
                          <a:ea typeface="+mn-ea"/>
                          <a:cs typeface="+mn-cs"/>
                        </a:rPr>
                        <a:t>Appui à la formation de la mairie</a:t>
                      </a:r>
                    </a:p>
                    <a:p>
                      <a:pPr lvl="0" algn="just">
                        <a:buFont typeface="Wingdings" pitchFamily="2" charset="2"/>
                        <a:buNone/>
                      </a:pPr>
                      <a:endParaRPr lang="fr-FR" sz="1100" kern="1200" baseline="0" dirty="0" smtClean="0">
                        <a:solidFill>
                          <a:schemeClr val="dk1"/>
                        </a:solidFill>
                        <a:latin typeface="Calibri" pitchFamily="34" charset="0"/>
                        <a:ea typeface="+mn-ea"/>
                        <a:cs typeface="+mn-cs"/>
                      </a:endParaRPr>
                    </a:p>
                    <a:p>
                      <a:pPr lvl="0" algn="just">
                        <a:buFont typeface="Wingdings" pitchFamily="2" charset="2"/>
                        <a:buNone/>
                      </a:pPr>
                      <a:r>
                        <a:rPr lang="fr-FR" sz="1100" kern="1200" dirty="0" smtClean="0">
                          <a:solidFill>
                            <a:schemeClr val="dk1"/>
                          </a:solidFill>
                          <a:latin typeface="Calibri" pitchFamily="34" charset="0"/>
                          <a:ea typeface="+mn-ea"/>
                          <a:cs typeface="+mn-cs"/>
                        </a:rPr>
                        <a:t>Externalisation</a:t>
                      </a:r>
                      <a:r>
                        <a:rPr lang="fr-FR" sz="1100" kern="1200" baseline="0" dirty="0" smtClean="0">
                          <a:solidFill>
                            <a:schemeClr val="dk1"/>
                          </a:solidFill>
                          <a:latin typeface="Calibri" pitchFamily="34" charset="0"/>
                          <a:ea typeface="+mn-ea"/>
                          <a:cs typeface="+mn-cs"/>
                        </a:rPr>
                        <a:t> du lavage de linge</a:t>
                      </a:r>
                    </a:p>
                    <a:p>
                      <a:pPr lvl="0" algn="just">
                        <a:buFont typeface="Wingdings" pitchFamily="2" charset="2"/>
                        <a:buNone/>
                      </a:pPr>
                      <a:endParaRPr lang="fr-FR" sz="1100" kern="1200" baseline="0" dirty="0" smtClean="0">
                        <a:solidFill>
                          <a:schemeClr val="dk1"/>
                        </a:solidFill>
                        <a:latin typeface="Calibri" pitchFamily="34" charset="0"/>
                        <a:ea typeface="+mn-ea"/>
                        <a:cs typeface="+mn-cs"/>
                      </a:endParaRPr>
                    </a:p>
                    <a:p>
                      <a:pPr lvl="0" algn="just">
                        <a:buFont typeface="Wingdings" pitchFamily="2" charset="2"/>
                        <a:buNone/>
                      </a:pPr>
                      <a:r>
                        <a:rPr lang="fr-FR" sz="1100" kern="1200" baseline="0" dirty="0" smtClean="0">
                          <a:solidFill>
                            <a:schemeClr val="dk1"/>
                          </a:solidFill>
                          <a:latin typeface="Calibri" pitchFamily="34" charset="0"/>
                          <a:ea typeface="+mn-ea"/>
                          <a:cs typeface="+mn-cs"/>
                        </a:rPr>
                        <a:t>Changement des draps tous les deux jours en laissant </a:t>
                      </a:r>
                      <a:r>
                        <a:rPr kumimoji="0" lang="fr-FR" sz="1100" kern="1200" dirty="0" smtClean="0">
                          <a:solidFill>
                            <a:schemeClr val="dk1"/>
                          </a:solidFill>
                          <a:latin typeface="Calibri" pitchFamily="34" charset="0"/>
                          <a:ea typeface="+mn-ea"/>
                          <a:cs typeface="+mn-cs"/>
                        </a:rPr>
                        <a:t>la possibilité de changer la literie moins souvent grâce à des affichettes</a:t>
                      </a:r>
                    </a:p>
                    <a:p>
                      <a:pPr lvl="0" algn="just">
                        <a:buFont typeface="Wingdings" pitchFamily="2" charset="2"/>
                        <a:buNone/>
                      </a:pPr>
                      <a:endParaRPr kumimoji="0" lang="fr-FR" sz="1100" kern="1200" dirty="0" smtClean="0">
                        <a:solidFill>
                          <a:schemeClr val="dk1"/>
                        </a:solidFill>
                        <a:latin typeface="Calibri" pitchFamily="34" charset="0"/>
                        <a:ea typeface="+mn-ea"/>
                        <a:cs typeface="+mn-cs"/>
                      </a:endParaRPr>
                    </a:p>
                    <a:p>
                      <a:pPr lvl="0" algn="just">
                        <a:buFont typeface="Wingdings" pitchFamily="2" charset="2"/>
                        <a:buNone/>
                      </a:pPr>
                      <a:r>
                        <a:rPr kumimoji="0" lang="fr-FR" sz="1100" kern="1200" dirty="0" smtClean="0">
                          <a:solidFill>
                            <a:schemeClr val="dk1"/>
                          </a:solidFill>
                          <a:latin typeface="Calibri" pitchFamily="34" charset="0"/>
                          <a:ea typeface="+mn-ea"/>
                          <a:cs typeface="+mn-cs"/>
                        </a:rPr>
                        <a:t>Utilisation de l’Intranet pour réduire</a:t>
                      </a:r>
                      <a:r>
                        <a:rPr kumimoji="0" lang="fr-FR" sz="1100" kern="1200" baseline="0" dirty="0" smtClean="0">
                          <a:solidFill>
                            <a:schemeClr val="dk1"/>
                          </a:solidFill>
                          <a:latin typeface="Calibri" pitchFamily="34" charset="0"/>
                          <a:ea typeface="+mn-ea"/>
                          <a:cs typeface="+mn-cs"/>
                        </a:rPr>
                        <a:t> la consommation de papier</a:t>
                      </a:r>
                      <a:endParaRPr lang="fr-FR" sz="1100" kern="1200" dirty="0" smtClean="0">
                        <a:solidFill>
                          <a:schemeClr val="dk1"/>
                        </a:solidFill>
                        <a:latin typeface="Calibri" pitchFamily="34" charset="0"/>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Composition de l’équipe SME et identification des responsabilités environnementales</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Réalisation d’un audit énergétique</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Inventaire des bonnes pratiques dans chaque hôtel</a:t>
                      </a:r>
                    </a:p>
                    <a:p>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Identification des textes légaux applicables</a:t>
                      </a:r>
                    </a:p>
                    <a:p>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Analyse environnementale</a:t>
                      </a:r>
                    </a:p>
                    <a:p>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Analyse quantitative et qualitative des déchets afin d’analyser le circuit des déchets en vue d’une réduction à la source et d’une amélioration de la valorisation des déchets</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Archivage</a:t>
                      </a:r>
                      <a:r>
                        <a:rPr kumimoji="0" lang="fr-FR" sz="1100" kern="1200" baseline="0" dirty="0" smtClean="0">
                          <a:solidFill>
                            <a:schemeClr val="dk1"/>
                          </a:solidFill>
                          <a:latin typeface="Calibri" pitchFamily="34" charset="0"/>
                          <a:ea typeface="+mn-ea"/>
                          <a:cs typeface="+mn-cs"/>
                        </a:rPr>
                        <a:t> des documents du Système de Management Environnemental</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baseline="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baseline="0" dirty="0" smtClean="0">
                          <a:solidFill>
                            <a:schemeClr val="dk1"/>
                          </a:solidFill>
                          <a:latin typeface="Calibri" pitchFamily="34" charset="0"/>
                          <a:ea typeface="+mn-ea"/>
                          <a:cs typeface="+mn-cs"/>
                        </a:rPr>
                        <a:t>Participation aux journées de l’environnement et à l’opération « Clean Up » organisées à </a:t>
                      </a:r>
                      <a:r>
                        <a:rPr kumimoji="0" lang="fr-FR" sz="1100" kern="1200" baseline="0" dirty="0" err="1" smtClean="0">
                          <a:solidFill>
                            <a:schemeClr val="dk1"/>
                          </a:solidFill>
                          <a:latin typeface="Calibri" pitchFamily="34" charset="0"/>
                          <a:ea typeface="+mn-ea"/>
                          <a:cs typeface="+mn-cs"/>
                        </a:rPr>
                        <a:t>Saly</a:t>
                      </a:r>
                      <a:r>
                        <a:rPr kumimoji="0" lang="fr-FR" sz="1100" kern="1200" baseline="0" dirty="0" smtClean="0">
                          <a:solidFill>
                            <a:schemeClr val="dk1"/>
                          </a:solidFill>
                          <a:latin typeface="Calibri" pitchFamily="34" charset="0"/>
                          <a:ea typeface="+mn-ea"/>
                          <a:cs typeface="+mn-cs"/>
                        </a:rPr>
                        <a:t> </a:t>
                      </a:r>
                    </a:p>
                    <a:p>
                      <a:endParaRPr lang="fr-FR" sz="1100" dirty="0">
                        <a:latin typeface="Calibri" pitchFamily="34" charset="0"/>
                      </a:endParaRPr>
                    </a:p>
                  </a:txBody>
                  <a:tcPr/>
                </a:tc>
                <a:tc>
                  <a:txBody>
                    <a:bodyPr/>
                    <a:lstStyle/>
                    <a:p>
                      <a:pPr algn="l"/>
                      <a:r>
                        <a:rPr lang="fr-FR" sz="1100" i="0" kern="1200" dirty="0" smtClean="0">
                          <a:solidFill>
                            <a:schemeClr val="dk1"/>
                          </a:solidFill>
                          <a:latin typeface="Calibri" pitchFamily="34" charset="0"/>
                          <a:ea typeface="+mn-ea"/>
                          <a:cs typeface="+mn-cs"/>
                        </a:rPr>
                        <a:t>Installer des compteurs divisionnaires pour mesurer avec précision la consommation chaque centre de coûts </a:t>
                      </a:r>
                    </a:p>
                    <a:p>
                      <a:pPr algn="l"/>
                      <a:endParaRPr lang="fr-FR" sz="1100" i="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cs typeface="Times New Roman"/>
                        </a:rPr>
                        <a:t>Installation</a:t>
                      </a:r>
                      <a:r>
                        <a:rPr lang="fr-FR" sz="1100" i="0" baseline="0" dirty="0" smtClean="0">
                          <a:latin typeface="Calibri" pitchFamily="34" charset="0"/>
                          <a:cs typeface="Times New Roman"/>
                        </a:rPr>
                        <a:t> de pommes de douche et robinets économiseurs d’eau</a:t>
                      </a:r>
                      <a:endParaRPr lang="fr-FR" sz="1100" i="0" dirty="0" smtClean="0">
                        <a:latin typeface="Calibri" pitchFamily="34" charset="0"/>
                      </a:endParaRPr>
                    </a:p>
                    <a:p>
                      <a:pPr algn="l"/>
                      <a:endParaRPr lang="fr-FR" sz="1100" i="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Sensibiliser le personnel aux éco-gestes</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i="0" dirty="0" smtClean="0">
                        <a:latin typeface="Calibri" pitchFamily="34" charset="0"/>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Installation d’un système de clef</a:t>
                      </a:r>
                      <a:r>
                        <a:rPr lang="fr-FR" sz="1100" i="0" baseline="0" dirty="0" smtClean="0">
                          <a:latin typeface="Calibri" pitchFamily="34" charset="0"/>
                          <a:ea typeface="Calibri"/>
                          <a:cs typeface="Times New Roman"/>
                        </a:rPr>
                        <a:t> pour éteindre l’électricité et les climatiseurs</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i="0" dirty="0" smtClean="0">
                        <a:latin typeface="Calibri" pitchFamily="34" charset="0"/>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Formation</a:t>
                      </a:r>
                      <a:r>
                        <a:rPr lang="fr-FR" sz="1100" i="0" baseline="0" dirty="0" smtClean="0">
                          <a:latin typeface="Calibri" pitchFamily="34" charset="0"/>
                          <a:ea typeface="Calibri"/>
                          <a:cs typeface="Times New Roman"/>
                        </a:rPr>
                        <a:t> d’</a:t>
                      </a:r>
                      <a:r>
                        <a:rPr lang="fr-FR" sz="1100" i="0" dirty="0" smtClean="0">
                          <a:latin typeface="Calibri" pitchFamily="34" charset="0"/>
                          <a:ea typeface="Calibri"/>
                          <a:cs typeface="Times New Roman"/>
                        </a:rPr>
                        <a:t>un homme-énergie</a:t>
                      </a:r>
                    </a:p>
                    <a:p>
                      <a:pPr algn="l"/>
                      <a:endParaRPr lang="fr-FR" sz="1100" i="0" dirty="0" smtClean="0">
                        <a:latin typeface="Calibri" pitchFamily="34" charset="0"/>
                      </a:endParaRPr>
                    </a:p>
                    <a:p>
                      <a:pPr algn="l"/>
                      <a:r>
                        <a:rPr lang="fr-FR" sz="1100" i="0" dirty="0" smtClean="0">
                          <a:latin typeface="Calibri" pitchFamily="34" charset="0"/>
                        </a:rPr>
                        <a:t>Récupération des huiles usées pour</a:t>
                      </a:r>
                      <a:r>
                        <a:rPr lang="fr-FR" sz="1100" i="0" baseline="0" dirty="0" smtClean="0">
                          <a:latin typeface="Calibri" pitchFamily="34" charset="0"/>
                        </a:rPr>
                        <a:t> fabrication de savons artisanaux</a:t>
                      </a:r>
                      <a:endParaRPr lang="fr-FR" sz="1100" i="0" dirty="0">
                        <a:latin typeface="Calibri" pitchFamily="34" charset="0"/>
                      </a:endParaRPr>
                    </a:p>
                  </a:txBody>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533400" y="990600"/>
            <a:ext cx="8305800" cy="461665"/>
          </a:xfrm>
          <a:prstGeom prst="rect">
            <a:avLst/>
          </a:prstGeom>
          <a:noFill/>
          <a:ln w="9525">
            <a:noFill/>
            <a:miter lim="800000"/>
            <a:headEnd/>
            <a:tailEnd/>
          </a:ln>
        </p:spPr>
        <p:txBody>
          <a:bodyPr>
            <a:spAutoFit/>
          </a:bodyPr>
          <a:lstStyle/>
          <a:p>
            <a:pPr algn="ctr"/>
            <a:r>
              <a:rPr lang="en-US" sz="2400" b="1" dirty="0" err="1" smtClean="0">
                <a:solidFill>
                  <a:srgbClr val="FF0000"/>
                </a:solidFill>
                <a:latin typeface="Calibri" pitchFamily="34" charset="0"/>
              </a:rPr>
              <a:t>Hôtel</a:t>
            </a:r>
            <a:r>
              <a:rPr lang="en-US" sz="2400" b="1" dirty="0" smtClean="0">
                <a:solidFill>
                  <a:srgbClr val="FF0000"/>
                </a:solidFill>
                <a:latin typeface="Calibri" pitchFamily="34" charset="0"/>
              </a:rPr>
              <a:t> </a:t>
            </a:r>
            <a:r>
              <a:rPr lang="en-US" sz="2400" b="1" dirty="0" err="1" smtClean="0">
                <a:solidFill>
                  <a:srgbClr val="FF0000"/>
                </a:solidFill>
                <a:latin typeface="Calibri" pitchFamily="34" charset="0"/>
              </a:rPr>
              <a:t>Framissima</a:t>
            </a:r>
            <a:r>
              <a:rPr lang="en-US" sz="2400" b="1" dirty="0" smtClean="0">
                <a:solidFill>
                  <a:srgbClr val="FF0000"/>
                </a:solidFill>
                <a:latin typeface="Calibri" pitchFamily="34" charset="0"/>
              </a:rPr>
              <a:t> Palm Beach (2/2)</a:t>
            </a:r>
            <a:endParaRPr lang="en-US" sz="2400" b="1" dirty="0">
              <a:latin typeface="Calibri" pitchFamily="34" charset="0"/>
            </a:endParaRPr>
          </a:p>
        </p:txBody>
      </p:sp>
      <p:graphicFrame>
        <p:nvGraphicFramePr>
          <p:cNvPr id="4" name="Tableau 3"/>
          <p:cNvGraphicFramePr>
            <a:graphicFrameLocks noGrp="1"/>
          </p:cNvGraphicFramePr>
          <p:nvPr/>
        </p:nvGraphicFramePr>
        <p:xfrm>
          <a:off x="609600" y="1828800"/>
          <a:ext cx="7543800" cy="3370654"/>
        </p:xfrm>
        <a:graphic>
          <a:graphicData uri="http://schemas.openxmlformats.org/drawingml/2006/table">
            <a:tbl>
              <a:tblPr firstRow="1" bandRow="1">
                <a:tableStyleId>{5C22544A-7EE6-4342-B048-85BDC9FD1C3A}</a:tableStyleId>
              </a:tblPr>
              <a:tblGrid>
                <a:gridCol w="7543800"/>
              </a:tblGrid>
              <a:tr h="375994">
                <a:tc>
                  <a:txBody>
                    <a:bodyPr/>
                    <a:lstStyle/>
                    <a:p>
                      <a:pPr algn="ctr"/>
                      <a:r>
                        <a:rPr lang="fr-FR" sz="1000" dirty="0" smtClean="0"/>
                        <a:t>Actions planifiées pour 2013</a:t>
                      </a:r>
                      <a:endParaRPr lang="fr-FR" sz="1000" dirty="0"/>
                    </a:p>
                  </a:txBody>
                  <a:tcPr/>
                </a:tc>
              </a:tr>
              <a:tr h="2672006">
                <a:tc>
                  <a:txBody>
                    <a:bodyPr/>
                    <a:lstStyle/>
                    <a:p>
                      <a:pPr lvl="0"/>
                      <a:r>
                        <a:rPr kumimoji="0" lang="fr-FR" sz="1050" kern="1200" dirty="0" smtClean="0">
                          <a:solidFill>
                            <a:schemeClr val="dk1"/>
                          </a:solidFill>
                          <a:latin typeface="+mn-lt"/>
                          <a:ea typeface="+mn-ea"/>
                          <a:cs typeface="+mn-cs"/>
                        </a:rPr>
                        <a:t>Elaborer le programme environnemental avec les objectifs SMART, les cibles, les actions à entreprendre, les moyens humains, techniques et financiers, les délais et les indicateurs associés </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Rédiger les procédures opérationnelles</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Elaborer des plans d'urgence </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Mettre en place et organiser un suivi réglementaire et législatif périodique</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Mettre en place un dispositif de suivi de la performance </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Traitement d'une partie des déchets fermentescibles des cinq hôtels grâce à un </a:t>
                      </a:r>
                      <a:r>
                        <a:rPr kumimoji="0" lang="fr-FR" sz="1050" kern="1200" dirty="0" err="1" smtClean="0">
                          <a:solidFill>
                            <a:schemeClr val="dk1"/>
                          </a:solidFill>
                          <a:latin typeface="+mn-lt"/>
                          <a:ea typeface="+mn-ea"/>
                          <a:cs typeface="+mn-cs"/>
                        </a:rPr>
                        <a:t>bio-réacteur</a:t>
                      </a:r>
                      <a:r>
                        <a:rPr kumimoji="0" lang="fr-FR" sz="1050" kern="1200" dirty="0" smtClean="0">
                          <a:solidFill>
                            <a:schemeClr val="dk1"/>
                          </a:solidFill>
                          <a:latin typeface="+mn-lt"/>
                          <a:ea typeface="+mn-ea"/>
                          <a:cs typeface="+mn-cs"/>
                        </a:rPr>
                        <a:t> géré par la mairie et les groupements féminins</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Formation au niveau du personnel de mairie et des groupements féminins sur la composante déchets </a:t>
                      </a:r>
                      <a:endParaRPr kumimoji="0" lang="fr-FR" sz="1800" kern="120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i="0" dirty="0" smtClean="0">
                        <a:latin typeface="Calibri" pitchFamily="34" charset="0"/>
                        <a:ea typeface="Calibri"/>
                        <a:cs typeface="Times New Roman"/>
                      </a:endParaRPr>
                    </a:p>
                    <a:p>
                      <a:pPr algn="l"/>
                      <a:endParaRPr lang="fr-FR" sz="1100" i="0" dirty="0" smtClean="0">
                        <a:latin typeface="Calibri" pitchFamily="34" charset="0"/>
                      </a:endParaRPr>
                    </a:p>
                    <a:p>
                      <a:pPr algn="l"/>
                      <a:endParaRPr lang="fr-FR" sz="1100" i="0" dirty="0">
                        <a:latin typeface="Calibri" pitchFamily="34" charset="0"/>
                      </a:endParaRPr>
                    </a:p>
                  </a:txBody>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304800" y="1676400"/>
          <a:ext cx="8424863" cy="3545205"/>
        </p:xfrm>
        <a:graphic>
          <a:graphicData uri="http://schemas.openxmlformats.org/drawingml/2006/table">
            <a:tbl>
              <a:tblPr/>
              <a:tblGrid>
                <a:gridCol w="2095500"/>
                <a:gridCol w="1471613"/>
                <a:gridCol w="1533525"/>
                <a:gridCol w="1308100"/>
                <a:gridCol w="2016125"/>
              </a:tblGrid>
              <a:tr h="838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CP Options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Investment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(USD)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bg2"/>
                          </a:solidFill>
                          <a:effectLst/>
                          <a:latin typeface="Calibri" pitchFamily="34" charset="0"/>
                          <a:ea typeface="ＭＳ Ｐゴシック" pitchFamily="34" charset="-128"/>
                        </a:rPr>
                        <a:t>Income or Savings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bg2"/>
                          </a:solidFill>
                          <a:effectLst/>
                          <a:latin typeface="Calibri" pitchFamily="34" charset="0"/>
                          <a:ea typeface="ＭＳ Ｐゴシック" pitchFamily="34" charset="-128"/>
                        </a:rPr>
                        <a:t>(USD/Yr)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Payback Period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Environmental Benefits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2"/>
                          </a:solidFill>
                          <a:effectLst/>
                          <a:latin typeface="Calibri" pitchFamily="34" charset="0"/>
                          <a:ea typeface="ＭＳ Ｐゴシック" pitchFamily="34" charset="-128"/>
                        </a:rPr>
                        <a:t>Water, materials, energy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2"/>
                          </a:solidFill>
                          <a:effectLst/>
                          <a:latin typeface="Calibri" pitchFamily="34" charset="0"/>
                          <a:ea typeface="ＭＳ Ｐゴシック" pitchFamily="34" charset="-128"/>
                        </a:rPr>
                        <a:t>(unit/year)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8676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Installation d’un </a:t>
                      </a:r>
                      <a:r>
                        <a:rPr kumimoji="0" lang="en-US" sz="1300" b="0" i="0" u="none" strike="noStrike" cap="none" normalizeH="0" baseline="0" dirty="0" err="1" smtClean="0">
                          <a:ln>
                            <a:noFill/>
                          </a:ln>
                          <a:solidFill>
                            <a:schemeClr val="tx1"/>
                          </a:solidFill>
                          <a:effectLst/>
                          <a:latin typeface="Calibri" pitchFamily="34" charset="0"/>
                          <a:ea typeface="ＭＳ Ｐゴシック" pitchFamily="34" charset="-128"/>
                        </a:rPr>
                        <a:t>chauffe</a:t>
                      </a: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-eau </a:t>
                      </a:r>
                      <a:r>
                        <a:rPr kumimoji="0" lang="en-US" sz="1300" b="0" i="0" u="none" strike="noStrike" cap="none" normalizeH="0" baseline="0" dirty="0" err="1" smtClean="0">
                          <a:ln>
                            <a:noFill/>
                          </a:ln>
                          <a:solidFill>
                            <a:schemeClr val="tx1"/>
                          </a:solidFill>
                          <a:effectLst/>
                          <a:latin typeface="Calibri" pitchFamily="34" charset="0"/>
                          <a:ea typeface="ＭＳ Ｐゴシック" pitchFamily="34" charset="-128"/>
                        </a:rPr>
                        <a:t>solaire</a:t>
                      </a: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 à tube </a:t>
                      </a:r>
                      <a:r>
                        <a:rPr kumimoji="0" lang="en-US" sz="1300" b="0" i="0" u="none" strike="noStrike" cap="none" normalizeH="0" baseline="0" dirty="0" err="1" smtClean="0">
                          <a:ln>
                            <a:noFill/>
                          </a:ln>
                          <a:solidFill>
                            <a:schemeClr val="tx1"/>
                          </a:solidFill>
                          <a:effectLst/>
                          <a:latin typeface="Calibri" pitchFamily="34" charset="0"/>
                          <a:ea typeface="ＭＳ Ｐゴシック" pitchFamily="34" charset="-128"/>
                        </a:rPr>
                        <a:t>sous</a:t>
                      </a: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 vide de 20 000 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40 666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4 963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Long (</a:t>
                      </a:r>
                      <a:r>
                        <a:rPr kumimoji="0" lang="en-US" sz="1300" b="0" i="0" u="none" strike="noStrike" cap="none" normalizeH="0" baseline="0" dirty="0" err="1" smtClean="0">
                          <a:ln>
                            <a:noFill/>
                          </a:ln>
                          <a:solidFill>
                            <a:schemeClr val="tx1"/>
                          </a:solidFill>
                          <a:effectLst/>
                          <a:latin typeface="Calibri" pitchFamily="34" charset="0"/>
                          <a:ea typeface="ＭＳ Ｐゴシック" pitchFamily="34" charset="-128"/>
                        </a:rPr>
                        <a:t>moins</a:t>
                      </a: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 de 10 </a:t>
                      </a:r>
                      <a:r>
                        <a:rPr kumimoji="0" lang="en-US" sz="1300" b="0" i="0" u="none" strike="noStrike" cap="none" normalizeH="0" baseline="0" dirty="0" err="1" smtClean="0">
                          <a:ln>
                            <a:noFill/>
                          </a:ln>
                          <a:solidFill>
                            <a:schemeClr val="tx1"/>
                          </a:solidFill>
                          <a:effectLst/>
                          <a:latin typeface="Calibri" pitchFamily="34" charset="0"/>
                          <a:ea typeface="ＭＳ Ｐゴシック" pitchFamily="34" charset="-128"/>
                        </a:rPr>
                        <a:t>ans</a:t>
                      </a: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sz="1300" kern="1200" dirty="0" smtClean="0">
                          <a:solidFill>
                            <a:schemeClr val="tx1"/>
                          </a:solidFill>
                          <a:latin typeface="Calibri" pitchFamily="34" charset="0"/>
                          <a:ea typeface="+mn-ea"/>
                          <a:cs typeface="+mn-cs"/>
                        </a:rPr>
                        <a:t>325 057 kg de CO</a:t>
                      </a:r>
                      <a:r>
                        <a:rPr lang="fr-FR" sz="1300" kern="1200" baseline="-25000" dirty="0" smtClean="0">
                          <a:solidFill>
                            <a:schemeClr val="tx1"/>
                          </a:solidFill>
                          <a:latin typeface="Calibri" pitchFamily="34" charset="0"/>
                          <a:ea typeface="+mn-ea"/>
                          <a:cs typeface="+mn-cs"/>
                        </a:rPr>
                        <a:t>2</a:t>
                      </a:r>
                      <a:r>
                        <a:rPr lang="fr-FR" sz="1300" kern="1200" dirty="0" smtClean="0">
                          <a:solidFill>
                            <a:schemeClr val="tx1"/>
                          </a:solidFill>
                          <a:latin typeface="Calibri" pitchFamily="34" charset="0"/>
                          <a:ea typeface="+mn-ea"/>
                          <a:cs typeface="+mn-cs"/>
                        </a:rPr>
                        <a:t>par an </a:t>
                      </a:r>
                      <a:endParaRPr kumimoji="0" lang="en-US" sz="1300" b="0" i="0" u="none" strike="noStrike" cap="none" normalizeH="0" baseline="0" dirty="0" smtClean="0">
                        <a:ln>
                          <a:noFill/>
                        </a:ln>
                        <a:solidFill>
                          <a:schemeClr val="tx1"/>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r>
              <a:tr h="177165">
                <a:tc>
                  <a:txBody>
                    <a:bodyPr/>
                    <a:lstStyle/>
                    <a:p>
                      <a:pPr lvl="0" algn="l" fontAlgn="b"/>
                      <a:r>
                        <a:rPr lang="fr-FR" sz="1300" b="0" i="0" u="none" strike="noStrike" dirty="0" smtClean="0">
                          <a:solidFill>
                            <a:srgbClr val="000000"/>
                          </a:solidFill>
                          <a:latin typeface="Calibri" pitchFamily="34" charset="0"/>
                        </a:rPr>
                        <a:t>Installation</a:t>
                      </a:r>
                      <a:r>
                        <a:rPr lang="fr-FR" sz="1300" b="0" i="0" u="none" strike="noStrike" baseline="0" dirty="0" smtClean="0">
                          <a:solidFill>
                            <a:srgbClr val="000000"/>
                          </a:solidFill>
                          <a:latin typeface="Calibri" pitchFamily="34" charset="0"/>
                        </a:rPr>
                        <a:t> de l</a:t>
                      </a:r>
                      <a:r>
                        <a:rPr lang="fr-FR" sz="1300" b="0" i="0" u="none" strike="noStrike" dirty="0" smtClean="0">
                          <a:solidFill>
                            <a:srgbClr val="000000"/>
                          </a:solidFill>
                          <a:latin typeface="Calibri" pitchFamily="34" charset="0"/>
                        </a:rPr>
                        <a:t>ampadaires solaires haut</a:t>
                      </a:r>
                      <a:endParaRPr lang="fr-FR" sz="13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pPr algn="ctr" fontAlgn="b"/>
                      <a:r>
                        <a:rPr lang="fr-FR" sz="1300" b="0" i="0" u="none" strike="noStrike" dirty="0" smtClean="0">
                          <a:solidFill>
                            <a:srgbClr val="000000"/>
                          </a:solidFill>
                          <a:latin typeface="Calibri" pitchFamily="34" charset="0"/>
                        </a:rPr>
                        <a:t>1</a:t>
                      </a:r>
                      <a:r>
                        <a:rPr lang="fr-FR" sz="1300" b="0" i="0" u="none" strike="noStrike" baseline="0" dirty="0" smtClean="0">
                          <a:solidFill>
                            <a:srgbClr val="000000"/>
                          </a:solidFill>
                          <a:latin typeface="Calibri" pitchFamily="34" charset="0"/>
                        </a:rPr>
                        <a:t> 220</a:t>
                      </a:r>
                      <a:r>
                        <a:rPr lang="fr-FR" sz="1300" b="0" i="0" u="none" strike="noStrike" dirty="0" smtClean="0">
                          <a:solidFill>
                            <a:srgbClr val="000000"/>
                          </a:solidFill>
                          <a:latin typeface="Calibri" pitchFamily="34" charset="0"/>
                        </a:rPr>
                        <a:t>/luminaire</a:t>
                      </a:r>
                      <a:endParaRPr lang="fr-FR" sz="13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pPr algn="ctr" fontAlgn="b"/>
                      <a:r>
                        <a:rPr lang="fr-FR" sz="1300" b="0" i="0" u="none" strike="noStrike" dirty="0" smtClean="0">
                          <a:solidFill>
                            <a:srgbClr val="000000"/>
                          </a:solidFill>
                          <a:latin typeface="Calibri" pitchFamily="34" charset="0"/>
                        </a:rPr>
                        <a:t>17 405</a:t>
                      </a:r>
                      <a:endParaRPr lang="fr-FR" sz="13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pPr algn="ctr" fontAlgn="b"/>
                      <a:r>
                        <a:rPr lang="fr-FR" sz="1300" b="0" i="0" u="none" strike="noStrike" dirty="0">
                          <a:solidFill>
                            <a:srgbClr val="000000"/>
                          </a:solidFill>
                          <a:latin typeface="Calibri" pitchFamily="34" charset="0"/>
                        </a:rPr>
                        <a:t>30 ans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pPr algn="ctr" fontAlgn="b"/>
                      <a:endParaRPr lang="fr-FR" sz="1300" b="0" i="0" u="none" strike="noStrike" dirty="0" smtClean="0">
                        <a:solidFill>
                          <a:srgbClr val="000000"/>
                        </a:solidFill>
                        <a:latin typeface="Calibri" pitchFamily="34" charset="0"/>
                      </a:endParaRPr>
                    </a:p>
                    <a:p>
                      <a:pPr algn="l" fontAlgn="b"/>
                      <a:r>
                        <a:rPr lang="fr-FR" sz="1300" b="0" i="0" u="none" strike="noStrike" dirty="0" smtClean="0">
                          <a:solidFill>
                            <a:srgbClr val="000000"/>
                          </a:solidFill>
                          <a:latin typeface="Calibri" pitchFamily="34" charset="0"/>
                        </a:rPr>
                        <a:t>   25 652 kg CO</a:t>
                      </a:r>
                      <a:r>
                        <a:rPr lang="fr-FR" sz="1300" b="0" i="0" u="none" strike="noStrike" baseline="30000" dirty="0" smtClean="0">
                          <a:solidFill>
                            <a:srgbClr val="000000"/>
                          </a:solidFill>
                          <a:latin typeface="Calibri" pitchFamily="34" charset="0"/>
                        </a:rPr>
                        <a:t>2</a:t>
                      </a:r>
                    </a:p>
                    <a:p>
                      <a:pPr algn="ctr" fontAlgn="b"/>
                      <a:endParaRPr lang="fr-FR" sz="1300" b="0" i="0" u="none" strike="noStrike" dirty="0" smtClean="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r>
              <a:tr h="5543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Installation de </a:t>
                      </a:r>
                      <a:r>
                        <a:rPr kumimoji="0" lang="en-US" sz="1300" b="0" i="0" u="none" strike="noStrike" cap="none" normalizeH="0" baseline="0" dirty="0" err="1" smtClean="0">
                          <a:ln>
                            <a:noFill/>
                          </a:ln>
                          <a:solidFill>
                            <a:schemeClr val="tx1"/>
                          </a:solidFill>
                          <a:effectLst/>
                          <a:latin typeface="Calibri" pitchFamily="34" charset="0"/>
                          <a:ea typeface="ＭＳ Ｐゴシック" pitchFamily="34" charset="-128"/>
                        </a:rPr>
                        <a:t>lampadaires</a:t>
                      </a: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 </a:t>
                      </a:r>
                      <a:r>
                        <a:rPr kumimoji="0" lang="en-US" sz="1300" b="0" i="0" u="none" strike="noStrike" cap="none" normalizeH="0" baseline="0" dirty="0" err="1" smtClean="0">
                          <a:ln>
                            <a:noFill/>
                          </a:ln>
                          <a:solidFill>
                            <a:schemeClr val="tx1"/>
                          </a:solidFill>
                          <a:effectLst/>
                          <a:latin typeface="Calibri" pitchFamily="34" charset="0"/>
                          <a:ea typeface="ＭＳ Ｐゴシック" pitchFamily="34" charset="-128"/>
                        </a:rPr>
                        <a:t>solaires</a:t>
                      </a: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 bas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r>
                        <a:rPr lang="fr-FR" sz="1300" b="0" i="0" u="none" strike="noStrike" dirty="0" smtClean="0">
                          <a:solidFill>
                            <a:srgbClr val="000000"/>
                          </a:solidFill>
                          <a:latin typeface="Calibri" pitchFamily="34" charset="0"/>
                        </a:rPr>
                        <a:t>244/luminaire</a:t>
                      </a:r>
                      <a:endParaRPr lang="fr-FR" sz="13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r>
                        <a:rPr lang="fr-FR" sz="1300" b="0" i="0" u="none" strike="noStrike" dirty="0" smtClean="0">
                          <a:solidFill>
                            <a:srgbClr val="000000"/>
                          </a:solidFill>
                          <a:latin typeface="Calibri" pitchFamily="34" charset="0"/>
                        </a:rPr>
                        <a:t>19 340</a:t>
                      </a:r>
                      <a:endParaRPr lang="fr-FR" sz="13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r>
                        <a:rPr lang="fr-FR" sz="1300" b="0" i="0" u="none" strike="noStrike" dirty="0">
                          <a:solidFill>
                            <a:srgbClr val="000000"/>
                          </a:solidFill>
                          <a:latin typeface="Calibri" pitchFamily="34" charset="0"/>
                        </a:rPr>
                        <a:t>27 ans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28 514 Kg CO</a:t>
                      </a:r>
                      <a:r>
                        <a:rPr kumimoji="0" lang="en-US" sz="1300" b="0" i="0" u="none" strike="noStrike" cap="none" normalizeH="0" baseline="-25000" dirty="0" smtClean="0">
                          <a:ln>
                            <a:noFill/>
                          </a:ln>
                          <a:solidFill>
                            <a:schemeClr val="tx1"/>
                          </a:solidFill>
                          <a:effectLst/>
                          <a:latin typeface="Calibri" pitchFamily="34" charset="0"/>
                          <a:ea typeface="ＭＳ Ｐゴシック" pitchFamily="34" charset="-128"/>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r>
              <a:tr h="5543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Installation </a:t>
                      </a:r>
                      <a:r>
                        <a:rPr kumimoji="0" lang="en-US" sz="1300" b="0" i="0" u="none" strike="noStrike" cap="none" normalizeH="0" baseline="0" dirty="0" err="1" smtClean="0">
                          <a:ln>
                            <a:noFill/>
                          </a:ln>
                          <a:solidFill>
                            <a:schemeClr val="tx1"/>
                          </a:solidFill>
                          <a:effectLst/>
                          <a:latin typeface="Calibri" pitchFamily="34" charset="0"/>
                          <a:ea typeface="ＭＳ Ｐゴシック" pitchFamily="34" charset="-128"/>
                        </a:rPr>
                        <a:t>d’au</a:t>
                      </a: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 </a:t>
                      </a:r>
                      <a:r>
                        <a:rPr kumimoji="0" lang="en-US" sz="1300" b="0" i="0" u="none" strike="noStrike" cap="none" normalizeH="0" baseline="0" dirty="0" err="1" smtClean="0">
                          <a:ln>
                            <a:noFill/>
                          </a:ln>
                          <a:solidFill>
                            <a:schemeClr val="tx1"/>
                          </a:solidFill>
                          <a:effectLst/>
                          <a:latin typeface="Calibri" pitchFamily="34" charset="0"/>
                          <a:ea typeface="ＭＳ Ｐゴシック" pitchFamily="34" charset="-128"/>
                        </a:rPr>
                        <a:t>moins</a:t>
                      </a: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 2100 </a:t>
                      </a:r>
                      <a:r>
                        <a:rPr kumimoji="0" lang="en-US" sz="1300" b="0" i="0" u="none" strike="noStrike" cap="none" normalizeH="0" baseline="0" dirty="0" err="1" smtClean="0">
                          <a:ln>
                            <a:noFill/>
                          </a:ln>
                          <a:solidFill>
                            <a:schemeClr val="tx1"/>
                          </a:solidFill>
                          <a:effectLst/>
                          <a:latin typeface="Calibri" pitchFamily="34" charset="0"/>
                          <a:ea typeface="ＭＳ Ｐゴシック" pitchFamily="34" charset="-128"/>
                        </a:rPr>
                        <a:t>Lampes</a:t>
                      </a: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 </a:t>
                      </a:r>
                      <a:r>
                        <a:rPr kumimoji="0" lang="en-US" sz="1300" b="0" i="0" u="none" strike="noStrike" cap="none" normalizeH="0" baseline="0" dirty="0" err="1" smtClean="0">
                          <a:ln>
                            <a:noFill/>
                          </a:ln>
                          <a:solidFill>
                            <a:schemeClr val="tx1"/>
                          </a:solidFill>
                          <a:effectLst/>
                          <a:latin typeface="Calibri" pitchFamily="34" charset="0"/>
                          <a:ea typeface="ＭＳ Ｐゴシック" pitchFamily="34" charset="-128"/>
                        </a:rPr>
                        <a:t>Basse</a:t>
                      </a: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 </a:t>
                      </a:r>
                      <a:r>
                        <a:rPr kumimoji="0" lang="en-US" sz="1300" b="0" i="0" u="none" strike="noStrike" cap="none" normalizeH="0" baseline="0" dirty="0" err="1" smtClean="0">
                          <a:ln>
                            <a:noFill/>
                          </a:ln>
                          <a:solidFill>
                            <a:schemeClr val="tx1"/>
                          </a:solidFill>
                          <a:effectLst/>
                          <a:latin typeface="Calibri" pitchFamily="34" charset="0"/>
                          <a:ea typeface="ＭＳ Ｐゴシック" pitchFamily="34" charset="-128"/>
                        </a:rPr>
                        <a:t>Consommation</a:t>
                      </a:r>
                      <a:endParaRPr kumimoji="0" lang="en-US" sz="1300" b="0" i="0" u="none" strike="noStrike" cap="none" normalizeH="0" baseline="0" dirty="0" smtClean="0">
                        <a:ln>
                          <a:noFill/>
                        </a:ln>
                        <a:solidFill>
                          <a:schemeClr val="tx1"/>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endParaRPr lang="fr-FR" sz="13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r>
                        <a:rPr lang="fr-FR" sz="1300" b="0" i="0" u="none" strike="noStrike" dirty="0" smtClean="0">
                          <a:solidFill>
                            <a:srgbClr val="000000"/>
                          </a:solidFill>
                          <a:latin typeface="Calibri" pitchFamily="34" charset="0"/>
                        </a:rPr>
                        <a:t>De 18 450 à 31 174</a:t>
                      </a:r>
                      <a:endParaRPr lang="fr-FR" sz="13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algn="ctr" fontAlgn="b"/>
                      <a:endParaRPr lang="fr-FR" sz="1300" b="0" i="0" u="none" strike="noStrike" dirty="0">
                        <a:solidFill>
                          <a:srgbClr val="000000"/>
                        </a:solidFill>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sz="1200" kern="1200" dirty="0" smtClean="0">
                          <a:solidFill>
                            <a:schemeClr val="tx1"/>
                          </a:solidFill>
                          <a:latin typeface="Calibri" pitchFamily="34" charset="0"/>
                          <a:ea typeface="+mn-ea"/>
                          <a:cs typeface="+mn-cs"/>
                        </a:rPr>
                        <a:t>De 58 657 à 100 749 kg de CO</a:t>
                      </a:r>
                      <a:r>
                        <a:rPr lang="fr-FR" sz="1200" kern="1200" baseline="-25000" dirty="0" smtClean="0">
                          <a:solidFill>
                            <a:schemeClr val="tx1"/>
                          </a:solidFill>
                          <a:latin typeface="Calibri" pitchFamily="34" charset="0"/>
                          <a:ea typeface="+mn-ea"/>
                          <a:cs typeface="+mn-cs"/>
                        </a:rPr>
                        <a:t>2 </a:t>
                      </a:r>
                      <a:endParaRPr kumimoji="0" lang="en-US" sz="1050" b="0" i="0" u="none" strike="noStrike" cap="none" normalizeH="0" baseline="-25000" dirty="0" smtClean="0">
                        <a:ln>
                          <a:noFill/>
                        </a:ln>
                        <a:solidFill>
                          <a:schemeClr val="tx1"/>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r>
            </a:tbl>
          </a:graphicData>
        </a:graphic>
      </p:graphicFrame>
      <p:sp>
        <p:nvSpPr>
          <p:cNvPr id="19496" name="Rectangle 7"/>
          <p:cNvSpPr>
            <a:spLocks noChangeArrowheads="1"/>
          </p:cNvSpPr>
          <p:nvPr/>
        </p:nvSpPr>
        <p:spPr bwMode="auto">
          <a:xfrm>
            <a:off x="533400" y="1143000"/>
            <a:ext cx="8305800" cy="369332"/>
          </a:xfrm>
          <a:prstGeom prst="rect">
            <a:avLst/>
          </a:prstGeom>
          <a:noFill/>
          <a:ln w="9525">
            <a:noFill/>
            <a:miter lim="800000"/>
            <a:headEnd/>
            <a:tailEnd/>
          </a:ln>
        </p:spPr>
        <p:txBody>
          <a:bodyPr>
            <a:spAutoFit/>
          </a:bodyPr>
          <a:lstStyle/>
          <a:p>
            <a:pPr algn="ctr"/>
            <a:r>
              <a:rPr lang="en-US" b="1" dirty="0" err="1" smtClean="0">
                <a:solidFill>
                  <a:schemeClr val="tx2"/>
                </a:solidFill>
                <a:latin typeface="Calibri" pitchFamily="34" charset="0"/>
              </a:rPr>
              <a:t>Recommandations</a:t>
            </a:r>
            <a:r>
              <a:rPr lang="en-US" b="1" dirty="0" smtClean="0">
                <a:solidFill>
                  <a:schemeClr val="tx2"/>
                </a:solidFill>
                <a:latin typeface="Calibri" pitchFamily="34" charset="0"/>
              </a:rPr>
              <a:t> de </a:t>
            </a:r>
            <a:r>
              <a:rPr lang="en-US" b="1" dirty="0" err="1" smtClean="0">
                <a:solidFill>
                  <a:schemeClr val="tx2"/>
                </a:solidFill>
                <a:latin typeface="Calibri" pitchFamily="34" charset="0"/>
              </a:rPr>
              <a:t>l’audit</a:t>
            </a:r>
            <a:r>
              <a:rPr lang="en-US" b="1" dirty="0" smtClean="0">
                <a:solidFill>
                  <a:schemeClr val="tx2"/>
                </a:solidFill>
                <a:latin typeface="Calibri" pitchFamily="34" charset="0"/>
              </a:rPr>
              <a:t> </a:t>
            </a:r>
            <a:r>
              <a:rPr lang="en-US" b="1" dirty="0" err="1" smtClean="0">
                <a:solidFill>
                  <a:schemeClr val="tx2"/>
                </a:solidFill>
                <a:latin typeface="Calibri" pitchFamily="34" charset="0"/>
              </a:rPr>
              <a:t>énergétique</a:t>
            </a:r>
            <a:endParaRPr lang="en-US" b="1" dirty="0">
              <a:solidFill>
                <a:schemeClr val="tx2"/>
              </a:solidFill>
              <a:latin typeface="Calibri" pitchFamily="34" charset="0"/>
            </a:endParaRPr>
          </a:p>
        </p:txBody>
      </p:sp>
    </p:spTree>
  </p:cSld>
  <p:clrMapOvr>
    <a:masterClrMapping/>
  </p:clrMapOvr>
  <p:transition spd="slow" advClick="0" advTm="10000">
    <p:pull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96" name="Rectangle 7"/>
          <p:cNvSpPr>
            <a:spLocks noChangeArrowheads="1"/>
          </p:cNvSpPr>
          <p:nvPr/>
        </p:nvSpPr>
        <p:spPr bwMode="auto">
          <a:xfrm>
            <a:off x="533400" y="1143000"/>
            <a:ext cx="8305800" cy="523220"/>
          </a:xfrm>
          <a:prstGeom prst="rect">
            <a:avLst/>
          </a:prstGeom>
          <a:noFill/>
          <a:ln w="9525">
            <a:noFill/>
            <a:miter lim="800000"/>
            <a:headEnd/>
            <a:tailEnd/>
          </a:ln>
        </p:spPr>
        <p:txBody>
          <a:bodyPr>
            <a:spAutoFit/>
          </a:bodyPr>
          <a:lstStyle/>
          <a:p>
            <a:pPr algn="ctr"/>
            <a:r>
              <a:rPr lang="en-US" sz="2800" b="1" dirty="0" err="1" smtClean="0">
                <a:solidFill>
                  <a:srgbClr val="FF0000"/>
                </a:solidFill>
                <a:latin typeface="Calibri" pitchFamily="34" charset="0"/>
              </a:rPr>
              <a:t>Hôtel</a:t>
            </a:r>
            <a:r>
              <a:rPr lang="en-US" sz="2800" b="1" dirty="0" smtClean="0">
                <a:solidFill>
                  <a:srgbClr val="FF0000"/>
                </a:solidFill>
                <a:latin typeface="Calibri" pitchFamily="34" charset="0"/>
              </a:rPr>
              <a:t> Les </a:t>
            </a:r>
            <a:r>
              <a:rPr lang="en-US" sz="2800" b="1" dirty="0" err="1" smtClean="0">
                <a:solidFill>
                  <a:srgbClr val="FF0000"/>
                </a:solidFill>
                <a:latin typeface="Calibri" pitchFamily="34" charset="0"/>
              </a:rPr>
              <a:t>Filaos</a:t>
            </a:r>
            <a:r>
              <a:rPr lang="en-US" sz="2800" b="1" dirty="0" smtClean="0">
                <a:solidFill>
                  <a:srgbClr val="FF0000"/>
                </a:solidFill>
                <a:latin typeface="Calibri" pitchFamily="34" charset="0"/>
              </a:rPr>
              <a:t> (Marmara)</a:t>
            </a:r>
            <a:endParaRPr lang="en-US" sz="2800" b="1" dirty="0">
              <a:solidFill>
                <a:srgbClr val="FF0000"/>
              </a:solidFill>
              <a:latin typeface="Calibri" pitchFamily="34" charset="0"/>
            </a:endParaRPr>
          </a:p>
        </p:txBody>
      </p:sp>
      <p:pic>
        <p:nvPicPr>
          <p:cNvPr id="1028" name="Picture 4" descr="http://images.voyageforum.com/posts/medium/1362569777-IlivUYiCw2Euxci.jpg"/>
          <p:cNvPicPr>
            <a:picLocks noChangeAspect="1" noChangeArrowheads="1"/>
          </p:cNvPicPr>
          <p:nvPr/>
        </p:nvPicPr>
        <p:blipFill>
          <a:blip r:embed="rId2" cstate="print"/>
          <a:srcRect/>
          <a:stretch>
            <a:fillRect/>
          </a:stretch>
        </p:blipFill>
        <p:spPr bwMode="auto">
          <a:xfrm>
            <a:off x="2057400" y="1752600"/>
            <a:ext cx="5029200" cy="3771900"/>
          </a:xfrm>
          <a:prstGeom prst="rect">
            <a:avLst/>
          </a:prstGeom>
          <a:noFill/>
          <a:ln>
            <a:solidFill>
              <a:srgbClr val="FF0000"/>
            </a:solidFill>
          </a:ln>
        </p:spPr>
      </p:pic>
    </p:spTree>
  </p:cSld>
  <p:clrMapOvr>
    <a:masterClrMapping/>
  </p:clrMapOvr>
  <p:transition spd="slow" advClick="0" advTm="10000">
    <p:pull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533400" y="990600"/>
            <a:ext cx="8305800" cy="461665"/>
          </a:xfrm>
          <a:prstGeom prst="rect">
            <a:avLst/>
          </a:prstGeom>
          <a:noFill/>
          <a:ln w="9525">
            <a:noFill/>
            <a:miter lim="800000"/>
            <a:headEnd/>
            <a:tailEnd/>
          </a:ln>
        </p:spPr>
        <p:txBody>
          <a:bodyPr>
            <a:spAutoFit/>
          </a:bodyPr>
          <a:lstStyle/>
          <a:p>
            <a:pPr algn="ctr"/>
            <a:r>
              <a:rPr lang="en-US" sz="2400" b="1" dirty="0" err="1" smtClean="0">
                <a:solidFill>
                  <a:srgbClr val="FF0000"/>
                </a:solidFill>
                <a:latin typeface="Calibri" pitchFamily="34" charset="0"/>
              </a:rPr>
              <a:t>Hôtel</a:t>
            </a:r>
            <a:r>
              <a:rPr lang="en-US" sz="2400" b="1" dirty="0" smtClean="0">
                <a:solidFill>
                  <a:srgbClr val="FF0000"/>
                </a:solidFill>
                <a:latin typeface="Calibri" pitchFamily="34" charset="0"/>
              </a:rPr>
              <a:t> Les </a:t>
            </a:r>
            <a:r>
              <a:rPr lang="en-US" sz="2400" b="1" dirty="0" err="1" smtClean="0">
                <a:solidFill>
                  <a:srgbClr val="FF0000"/>
                </a:solidFill>
                <a:latin typeface="Calibri" pitchFamily="34" charset="0"/>
              </a:rPr>
              <a:t>Filaos</a:t>
            </a:r>
            <a:r>
              <a:rPr lang="en-US" sz="2400" b="1" dirty="0" smtClean="0">
                <a:solidFill>
                  <a:srgbClr val="FF0000"/>
                </a:solidFill>
                <a:latin typeface="Calibri" pitchFamily="34" charset="0"/>
              </a:rPr>
              <a:t> (1/2)</a:t>
            </a:r>
            <a:endParaRPr lang="en-US" sz="2400" b="1" dirty="0">
              <a:latin typeface="Calibri" pitchFamily="34" charset="0"/>
            </a:endParaRPr>
          </a:p>
        </p:txBody>
      </p:sp>
      <p:graphicFrame>
        <p:nvGraphicFramePr>
          <p:cNvPr id="4" name="Tableau 3"/>
          <p:cNvGraphicFramePr>
            <a:graphicFrameLocks noGrp="1"/>
          </p:cNvGraphicFramePr>
          <p:nvPr/>
        </p:nvGraphicFramePr>
        <p:xfrm>
          <a:off x="228600" y="1371600"/>
          <a:ext cx="8610600" cy="4678680"/>
        </p:xfrm>
        <a:graphic>
          <a:graphicData uri="http://schemas.openxmlformats.org/drawingml/2006/table">
            <a:tbl>
              <a:tblPr firstRow="1" bandRow="1">
                <a:tableStyleId>{5C22544A-7EE6-4342-B048-85BDC9FD1C3A}</a:tableStyleId>
              </a:tblPr>
              <a:tblGrid>
                <a:gridCol w="3176727"/>
                <a:gridCol w="3176727"/>
                <a:gridCol w="2257146"/>
              </a:tblGrid>
              <a:tr h="385948">
                <a:tc>
                  <a:txBody>
                    <a:bodyPr/>
                    <a:lstStyle/>
                    <a:p>
                      <a:pPr algn="just"/>
                      <a:r>
                        <a:rPr lang="fr-FR" sz="1000" dirty="0" smtClean="0">
                          <a:latin typeface="Calibri" pitchFamily="34" charset="0"/>
                        </a:rPr>
                        <a:t>Actions réalisées avant </a:t>
                      </a:r>
                    </a:p>
                    <a:p>
                      <a:pPr algn="just"/>
                      <a:r>
                        <a:rPr lang="fr-FR" sz="1000" dirty="0" smtClean="0">
                          <a:latin typeface="Calibri" pitchFamily="34" charset="0"/>
                        </a:rPr>
                        <a:t>novembre</a:t>
                      </a:r>
                      <a:r>
                        <a:rPr lang="fr-FR" sz="1000" baseline="0" dirty="0" smtClean="0">
                          <a:latin typeface="Calibri" pitchFamily="34" charset="0"/>
                        </a:rPr>
                        <a:t> 2012</a:t>
                      </a:r>
                      <a:endParaRPr lang="fr-FR" sz="1000" dirty="0">
                        <a:latin typeface="Calibri" pitchFamily="34" charset="0"/>
                      </a:endParaRPr>
                    </a:p>
                  </a:txBody>
                  <a:tcPr/>
                </a:tc>
                <a:tc>
                  <a:txBody>
                    <a:bodyPr/>
                    <a:lstStyle/>
                    <a:p>
                      <a:pPr algn="ctr"/>
                      <a:r>
                        <a:rPr lang="fr-FR" sz="1000" dirty="0" smtClean="0"/>
                        <a:t>Actions</a:t>
                      </a:r>
                      <a:r>
                        <a:rPr lang="fr-FR" sz="1000" baseline="0" dirty="0" smtClean="0"/>
                        <a:t> menées </a:t>
                      </a:r>
                    </a:p>
                    <a:p>
                      <a:pPr algn="ctr"/>
                      <a:r>
                        <a:rPr lang="fr-FR" sz="1000" baseline="0" dirty="0" smtClean="0"/>
                        <a:t>de novembre 2012 à aujourd’hui</a:t>
                      </a:r>
                      <a:endParaRPr lang="fr-FR" sz="1000" dirty="0"/>
                    </a:p>
                  </a:txBody>
                  <a:tcPr/>
                </a:tc>
                <a:tc>
                  <a:txBody>
                    <a:bodyPr/>
                    <a:lstStyle/>
                    <a:p>
                      <a:pPr algn="ctr"/>
                      <a:r>
                        <a:rPr lang="fr-FR" sz="1000" dirty="0" smtClean="0"/>
                        <a:t>Actions planifiées pour 2013</a:t>
                      </a:r>
                      <a:endParaRPr lang="fr-FR" sz="1000" dirty="0"/>
                    </a:p>
                  </a:txBody>
                  <a:tcPr/>
                </a:tc>
              </a:tr>
              <a:tr h="4186052">
                <a:tc>
                  <a:txBody>
                    <a:bodyPr/>
                    <a:lstStyle/>
                    <a:p>
                      <a:pPr lvl="0">
                        <a:buFont typeface="Wingdings" pitchFamily="2" charset="2"/>
                        <a:buNone/>
                      </a:pPr>
                      <a:r>
                        <a:rPr lang="fr-FR" sz="1100" kern="1200" dirty="0" smtClean="0">
                          <a:solidFill>
                            <a:schemeClr val="dk1"/>
                          </a:solidFill>
                          <a:latin typeface="Calibri" pitchFamily="34" charset="0"/>
                          <a:ea typeface="+mn-ea"/>
                          <a:cs typeface="+mn-cs"/>
                        </a:rPr>
                        <a:t>Certification ISO 14001 de l’hôtel en 2008</a:t>
                      </a:r>
                    </a:p>
                    <a:p>
                      <a:pPr lvl="0">
                        <a:buFont typeface="Wingdings" pitchFamily="2" charset="2"/>
                        <a:buNone/>
                      </a:pPr>
                      <a:endParaRPr lang="fr-FR" sz="1100" kern="1200" dirty="0" smtClean="0">
                        <a:solidFill>
                          <a:schemeClr val="dk1"/>
                        </a:solidFill>
                        <a:latin typeface="Calibri" pitchFamily="34" charset="0"/>
                        <a:ea typeface="+mn-ea"/>
                        <a:cs typeface="+mn-cs"/>
                      </a:endParaRPr>
                    </a:p>
                    <a:p>
                      <a:pPr lvl="0">
                        <a:buFont typeface="Wingdings" pitchFamily="2" charset="2"/>
                        <a:buNone/>
                      </a:pPr>
                      <a:r>
                        <a:rPr lang="fr-FR" sz="1100" kern="1200" dirty="0" smtClean="0">
                          <a:solidFill>
                            <a:schemeClr val="dk1"/>
                          </a:solidFill>
                          <a:latin typeface="Calibri" pitchFamily="34" charset="0"/>
                          <a:ea typeface="+mn-ea"/>
                          <a:cs typeface="+mn-cs"/>
                        </a:rPr>
                        <a:t>Formation du personnel à l’environnement,  l’hygiène</a:t>
                      </a:r>
                      <a:r>
                        <a:rPr lang="fr-FR" sz="1100" kern="1200" baseline="0" dirty="0" smtClean="0">
                          <a:solidFill>
                            <a:schemeClr val="dk1"/>
                          </a:solidFill>
                          <a:latin typeface="Calibri" pitchFamily="34" charset="0"/>
                          <a:ea typeface="+mn-ea"/>
                          <a:cs typeface="+mn-cs"/>
                        </a:rPr>
                        <a:t> et</a:t>
                      </a:r>
                      <a:r>
                        <a:rPr lang="fr-FR" sz="1100" kern="1200" dirty="0" smtClean="0">
                          <a:solidFill>
                            <a:schemeClr val="dk1"/>
                          </a:solidFill>
                          <a:latin typeface="Calibri" pitchFamily="34" charset="0"/>
                          <a:ea typeface="+mn-ea"/>
                          <a:cs typeface="+mn-cs"/>
                        </a:rPr>
                        <a:t> la sécurité</a:t>
                      </a:r>
                    </a:p>
                    <a:p>
                      <a:pPr lvl="0">
                        <a:buFont typeface="Wingdings" pitchFamily="2" charset="2"/>
                        <a:buNone/>
                      </a:pPr>
                      <a:endParaRPr lang="fr-FR" sz="1100" kern="1200" dirty="0" smtClean="0">
                        <a:solidFill>
                          <a:schemeClr val="dk1"/>
                        </a:solidFill>
                        <a:latin typeface="Calibri" pitchFamily="34" charset="0"/>
                        <a:ea typeface="+mn-ea"/>
                        <a:cs typeface="+mn-cs"/>
                      </a:endParaRPr>
                    </a:p>
                    <a:p>
                      <a:pPr lvl="0">
                        <a:buFont typeface="Wingdings" pitchFamily="2" charset="2"/>
                        <a:buNone/>
                      </a:pPr>
                      <a:r>
                        <a:rPr lang="fr-FR" sz="1100" kern="1200" dirty="0" smtClean="0">
                          <a:solidFill>
                            <a:schemeClr val="dk1"/>
                          </a:solidFill>
                          <a:latin typeface="Calibri" pitchFamily="34" charset="0"/>
                          <a:ea typeface="+mn-ea"/>
                          <a:cs typeface="+mn-cs"/>
                        </a:rPr>
                        <a:t>Réalisation d’achats responsables (produits éco-labellisés) et formation du personnel à l’utilisation de ces produits</a:t>
                      </a:r>
                    </a:p>
                    <a:p>
                      <a:pPr lvl="0">
                        <a:buFont typeface="Wingdings" pitchFamily="2" charset="2"/>
                        <a:buNone/>
                      </a:pPr>
                      <a:endParaRPr lang="fr-FR" sz="1100" kern="1200" dirty="0" smtClean="0">
                        <a:solidFill>
                          <a:schemeClr val="dk1"/>
                        </a:solidFill>
                        <a:latin typeface="Calibri" pitchFamily="34" charset="0"/>
                        <a:ea typeface="+mn-ea"/>
                        <a:cs typeface="+mn-cs"/>
                      </a:endParaRPr>
                    </a:p>
                    <a:p>
                      <a:pPr lvl="0">
                        <a:buFont typeface="Wingdings" pitchFamily="2" charset="2"/>
                        <a:buNone/>
                      </a:pPr>
                      <a:r>
                        <a:rPr lang="fr-FR" sz="1100" kern="1200" dirty="0" smtClean="0">
                          <a:solidFill>
                            <a:schemeClr val="dk1"/>
                          </a:solidFill>
                          <a:latin typeface="Calibri" pitchFamily="34" charset="0"/>
                          <a:ea typeface="+mn-ea"/>
                          <a:cs typeface="+mn-cs"/>
                        </a:rPr>
                        <a:t>Installation de distributeurs de gel désinfectant dans les salles de restauration</a:t>
                      </a:r>
                    </a:p>
                    <a:p>
                      <a:pPr lvl="0">
                        <a:buFont typeface="Wingdings" pitchFamily="2" charset="2"/>
                        <a:buNone/>
                      </a:pPr>
                      <a:endParaRPr lang="fr-FR" sz="1100" kern="1200" dirty="0" smtClean="0">
                        <a:solidFill>
                          <a:schemeClr val="dk1"/>
                        </a:solidFill>
                        <a:latin typeface="Calibri" pitchFamily="34" charset="0"/>
                        <a:ea typeface="+mn-ea"/>
                        <a:cs typeface="+mn-cs"/>
                      </a:endParaRPr>
                    </a:p>
                    <a:p>
                      <a:pPr lvl="0">
                        <a:buFont typeface="Wingdings" pitchFamily="2" charset="2"/>
                        <a:buNone/>
                      </a:pPr>
                      <a:r>
                        <a:rPr lang="fr-FR" sz="1100" kern="1200" dirty="0" smtClean="0">
                          <a:solidFill>
                            <a:schemeClr val="dk1"/>
                          </a:solidFill>
                          <a:latin typeface="Calibri" pitchFamily="34" charset="0"/>
                          <a:ea typeface="+mn-ea"/>
                          <a:cs typeface="+mn-cs"/>
                        </a:rPr>
                        <a:t>Sensibilisation de la clientèle au gaspillage alimentaire et aux éco-gestes</a:t>
                      </a:r>
                    </a:p>
                    <a:p>
                      <a:pPr lvl="0">
                        <a:buFont typeface="Wingdings" pitchFamily="2" charset="2"/>
                        <a:buNone/>
                      </a:pPr>
                      <a:endParaRPr lang="fr-FR" sz="1100" kern="1200" dirty="0" smtClean="0">
                        <a:solidFill>
                          <a:schemeClr val="dk1"/>
                        </a:solidFill>
                        <a:latin typeface="Calibri" pitchFamily="34" charset="0"/>
                        <a:ea typeface="+mn-ea"/>
                        <a:cs typeface="+mn-cs"/>
                      </a:endParaRPr>
                    </a:p>
                    <a:p>
                      <a:pPr lvl="0">
                        <a:buFont typeface="Wingdings" pitchFamily="2" charset="2"/>
                        <a:buNone/>
                      </a:pPr>
                      <a:r>
                        <a:rPr lang="fr-FR" sz="1100" kern="1200" dirty="0" smtClean="0">
                          <a:solidFill>
                            <a:schemeClr val="dk1"/>
                          </a:solidFill>
                          <a:latin typeface="Calibri" pitchFamily="34" charset="0"/>
                          <a:ea typeface="+mn-ea"/>
                          <a:cs typeface="+mn-cs"/>
                        </a:rPr>
                        <a:t>Identification des</a:t>
                      </a:r>
                      <a:r>
                        <a:rPr lang="fr-FR" sz="1100" kern="1200" baseline="0" dirty="0" smtClean="0">
                          <a:solidFill>
                            <a:schemeClr val="dk1"/>
                          </a:solidFill>
                          <a:latin typeface="Calibri" pitchFamily="34" charset="0"/>
                          <a:ea typeface="+mn-ea"/>
                          <a:cs typeface="+mn-cs"/>
                        </a:rPr>
                        <a:t> p</a:t>
                      </a:r>
                      <a:r>
                        <a:rPr lang="fr-FR" sz="1100" kern="1200" dirty="0" smtClean="0">
                          <a:solidFill>
                            <a:schemeClr val="dk1"/>
                          </a:solidFill>
                          <a:latin typeface="Calibri" pitchFamily="34" charset="0"/>
                          <a:ea typeface="+mn-ea"/>
                          <a:cs typeface="+mn-cs"/>
                        </a:rPr>
                        <a:t>roduits dangereux</a:t>
                      </a:r>
                      <a:r>
                        <a:rPr lang="fr-FR" sz="1100" kern="1200" baseline="0" dirty="0" smtClean="0">
                          <a:solidFill>
                            <a:schemeClr val="dk1"/>
                          </a:solidFill>
                          <a:latin typeface="Calibri" pitchFamily="34" charset="0"/>
                          <a:ea typeface="+mn-ea"/>
                          <a:cs typeface="+mn-cs"/>
                        </a:rPr>
                        <a:t> utilisés dans l’hôtel</a:t>
                      </a:r>
                    </a:p>
                    <a:p>
                      <a:pPr lvl="0">
                        <a:buFont typeface="Wingdings" pitchFamily="2" charset="2"/>
                        <a:buNone/>
                      </a:pPr>
                      <a:endParaRPr lang="fr-FR" sz="1100" kern="1200" baseline="0" dirty="0" smtClean="0">
                        <a:solidFill>
                          <a:schemeClr val="dk1"/>
                        </a:solidFill>
                        <a:latin typeface="Calibri" pitchFamily="34" charset="0"/>
                        <a:ea typeface="+mn-ea"/>
                        <a:cs typeface="+mn-cs"/>
                      </a:endParaRPr>
                    </a:p>
                    <a:p>
                      <a:pPr lvl="0">
                        <a:buFont typeface="Wingdings" pitchFamily="2" charset="2"/>
                        <a:buNone/>
                      </a:pPr>
                      <a:r>
                        <a:rPr lang="fr-FR" sz="1100" kern="1200" baseline="0" dirty="0" smtClean="0">
                          <a:solidFill>
                            <a:schemeClr val="dk1"/>
                          </a:solidFill>
                          <a:latin typeface="Calibri" pitchFamily="34" charset="0"/>
                          <a:ea typeface="+mn-ea"/>
                          <a:cs typeface="+mn-cs"/>
                        </a:rPr>
                        <a:t>Investissement pour lutter contre l’érosion côtière</a:t>
                      </a:r>
                    </a:p>
                    <a:p>
                      <a:pPr lvl="0">
                        <a:buFont typeface="Wingdings" pitchFamily="2" charset="2"/>
                        <a:buNone/>
                      </a:pPr>
                      <a:endParaRPr lang="fr-FR" sz="1100" kern="1200" baseline="0" dirty="0" smtClean="0">
                        <a:solidFill>
                          <a:schemeClr val="dk1"/>
                        </a:solidFill>
                        <a:latin typeface="Calibri" pitchFamily="34" charset="0"/>
                        <a:ea typeface="+mn-ea"/>
                        <a:cs typeface="+mn-cs"/>
                      </a:endParaRPr>
                    </a:p>
                    <a:p>
                      <a:pPr lvl="0">
                        <a:buFont typeface="Wingdings" pitchFamily="2" charset="2"/>
                        <a:buNone/>
                      </a:pPr>
                      <a:r>
                        <a:rPr lang="fr-FR" sz="1100" kern="1200" baseline="0" dirty="0" smtClean="0">
                          <a:solidFill>
                            <a:schemeClr val="dk1"/>
                          </a:solidFill>
                          <a:latin typeface="Calibri" pitchFamily="34" charset="0"/>
                          <a:ea typeface="+mn-ea"/>
                          <a:cs typeface="+mn-cs"/>
                        </a:rPr>
                        <a:t>Suivi quotidien des consommations en eau et en électricité.</a:t>
                      </a:r>
                    </a:p>
                    <a:p>
                      <a:pPr lvl="0">
                        <a:buFont typeface="Wingdings" pitchFamily="2" charset="2"/>
                        <a:buNone/>
                      </a:pPr>
                      <a:endParaRPr lang="fr-FR" sz="1100" kern="1200" baseline="0" dirty="0" smtClean="0">
                        <a:solidFill>
                          <a:schemeClr val="dk1"/>
                        </a:solidFill>
                        <a:latin typeface="Calibri" pitchFamily="34" charset="0"/>
                        <a:ea typeface="+mn-ea"/>
                        <a:cs typeface="+mn-cs"/>
                      </a:endParaRPr>
                    </a:p>
                    <a:p>
                      <a:pPr lvl="0">
                        <a:buFont typeface="Wingdings" pitchFamily="2" charset="2"/>
                        <a:buNone/>
                      </a:pPr>
                      <a:r>
                        <a:rPr lang="fr-FR" sz="1100" kern="1200" baseline="0" dirty="0" smtClean="0">
                          <a:solidFill>
                            <a:schemeClr val="dk1"/>
                          </a:solidFill>
                          <a:latin typeface="Calibri" pitchFamily="34" charset="0"/>
                          <a:ea typeface="+mn-ea"/>
                          <a:cs typeface="+mn-cs"/>
                        </a:rPr>
                        <a:t>Installation de réducteurs pour lavabos et chasses d’eau</a:t>
                      </a:r>
                      <a:endParaRPr lang="fr-FR" sz="1100" kern="1200" dirty="0" smtClean="0">
                        <a:solidFill>
                          <a:schemeClr val="dk1"/>
                        </a:solidFill>
                        <a:latin typeface="Calibri" pitchFamily="34" charset="0"/>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Composition de l’équipe SME et identification des responsabilités environnementales</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Réalisation d’un audit énergétique</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Inventaire des bonnes pratiques dans chaque hôtel</a:t>
                      </a:r>
                    </a:p>
                    <a:p>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Identification des textes légaux applicables</a:t>
                      </a:r>
                    </a:p>
                    <a:p>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Analyse environnementale</a:t>
                      </a:r>
                    </a:p>
                    <a:p>
                      <a:endParaRPr lang="fr-FR" sz="11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Analyse quantitative et qualitative des déchets afin d’analyser le circuit des déchets en vue d’une réduction à la source et d’une amélioration de la valorisation des déchets</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dirty="0" smtClean="0">
                          <a:solidFill>
                            <a:schemeClr val="dk1"/>
                          </a:solidFill>
                          <a:latin typeface="Calibri" pitchFamily="34" charset="0"/>
                          <a:ea typeface="+mn-ea"/>
                          <a:cs typeface="+mn-cs"/>
                        </a:rPr>
                        <a:t>Archivage</a:t>
                      </a:r>
                      <a:r>
                        <a:rPr kumimoji="0" lang="fr-FR" sz="1100" kern="1200" baseline="0" dirty="0" smtClean="0">
                          <a:solidFill>
                            <a:schemeClr val="dk1"/>
                          </a:solidFill>
                          <a:latin typeface="Calibri" pitchFamily="34" charset="0"/>
                          <a:ea typeface="+mn-ea"/>
                          <a:cs typeface="+mn-cs"/>
                        </a:rPr>
                        <a:t> des documents du Système de Management Environnemental</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fr-FR" sz="1100" kern="1200" baseline="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kern="1200" baseline="0" dirty="0" smtClean="0">
                          <a:solidFill>
                            <a:schemeClr val="dk1"/>
                          </a:solidFill>
                          <a:latin typeface="Calibri" pitchFamily="34" charset="0"/>
                          <a:ea typeface="+mn-ea"/>
                          <a:cs typeface="+mn-cs"/>
                        </a:rPr>
                        <a:t>Participation aux journées de l’environnement et à l’opération « Clean Up » organisées à </a:t>
                      </a:r>
                      <a:r>
                        <a:rPr kumimoji="0" lang="fr-FR" sz="1100" kern="1200" baseline="0" dirty="0" err="1" smtClean="0">
                          <a:solidFill>
                            <a:schemeClr val="dk1"/>
                          </a:solidFill>
                          <a:latin typeface="Calibri" pitchFamily="34" charset="0"/>
                          <a:ea typeface="+mn-ea"/>
                          <a:cs typeface="+mn-cs"/>
                        </a:rPr>
                        <a:t>Saly</a:t>
                      </a:r>
                      <a:r>
                        <a:rPr kumimoji="0" lang="fr-FR" sz="1100" kern="1200" baseline="0" dirty="0" smtClean="0">
                          <a:solidFill>
                            <a:schemeClr val="dk1"/>
                          </a:solidFill>
                          <a:latin typeface="Calibri" pitchFamily="34" charset="0"/>
                          <a:ea typeface="+mn-ea"/>
                          <a:cs typeface="+mn-cs"/>
                        </a:rPr>
                        <a:t> </a:t>
                      </a:r>
                    </a:p>
                    <a:p>
                      <a:endParaRPr lang="fr-FR" sz="1100" dirty="0">
                        <a:latin typeface="Calibri" pitchFamily="34" charset="0"/>
                      </a:endParaRPr>
                    </a:p>
                  </a:txBody>
                  <a:tcPr/>
                </a:tc>
                <a:tc>
                  <a:txBody>
                    <a:bodyPr/>
                    <a:lstStyle/>
                    <a:p>
                      <a:pPr algn="l"/>
                      <a:r>
                        <a:rPr lang="fr-FR" sz="1100" i="0" kern="1200" dirty="0" smtClean="0">
                          <a:solidFill>
                            <a:schemeClr val="dk1"/>
                          </a:solidFill>
                          <a:latin typeface="Calibri" pitchFamily="34" charset="0"/>
                          <a:ea typeface="+mn-ea"/>
                          <a:cs typeface="+mn-cs"/>
                        </a:rPr>
                        <a:t>Installer des compteurs divisionnaires pour mesurer avec précision la consommation chaque centre de coûts </a:t>
                      </a:r>
                    </a:p>
                    <a:p>
                      <a:pPr algn="l"/>
                      <a:endParaRPr lang="fr-FR" sz="1100" i="0" kern="1200" dirty="0" smtClean="0">
                        <a:solidFill>
                          <a:schemeClr val="dk1"/>
                        </a:solidFill>
                        <a:latin typeface="Calibri"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cs typeface="Times New Roman"/>
                        </a:rPr>
                        <a:t>Installation</a:t>
                      </a:r>
                      <a:r>
                        <a:rPr lang="fr-FR" sz="1100" i="0" baseline="0" dirty="0" smtClean="0">
                          <a:latin typeface="Calibri" pitchFamily="34" charset="0"/>
                          <a:cs typeface="Times New Roman"/>
                        </a:rPr>
                        <a:t> de pommes de douche plus efficaces</a:t>
                      </a:r>
                      <a:endParaRPr lang="fr-FR" sz="1100" i="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i="0" dirty="0" smtClean="0">
                        <a:latin typeface="Calibri" pitchFamily="34" charset="0"/>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Installation d’un système de clef</a:t>
                      </a:r>
                      <a:r>
                        <a:rPr lang="fr-FR" sz="1100" i="0" baseline="0" dirty="0" smtClean="0">
                          <a:latin typeface="Calibri" pitchFamily="34" charset="0"/>
                          <a:ea typeface="Calibri"/>
                          <a:cs typeface="Times New Roman"/>
                        </a:rPr>
                        <a:t> pour éteindre l’électricité et les climatiseurs</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i="0" dirty="0" smtClean="0">
                        <a:latin typeface="Calibri" pitchFamily="34" charset="0"/>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100" i="0" dirty="0" smtClean="0">
                          <a:latin typeface="Calibri" pitchFamily="34" charset="0"/>
                          <a:ea typeface="Calibri"/>
                          <a:cs typeface="Times New Roman"/>
                        </a:rPr>
                        <a:t>Formation</a:t>
                      </a:r>
                      <a:r>
                        <a:rPr lang="fr-FR" sz="1100" i="0" baseline="0" dirty="0" smtClean="0">
                          <a:latin typeface="Calibri" pitchFamily="34" charset="0"/>
                          <a:ea typeface="Calibri"/>
                          <a:cs typeface="Times New Roman"/>
                        </a:rPr>
                        <a:t> d’</a:t>
                      </a:r>
                      <a:r>
                        <a:rPr lang="fr-FR" sz="1100" i="0" dirty="0" smtClean="0">
                          <a:latin typeface="Calibri" pitchFamily="34" charset="0"/>
                          <a:ea typeface="Calibri"/>
                          <a:cs typeface="Times New Roman"/>
                        </a:rPr>
                        <a:t>un homme-énergie</a:t>
                      </a:r>
                    </a:p>
                    <a:p>
                      <a:pPr algn="l"/>
                      <a:endParaRPr lang="fr-FR" sz="1100" i="0" dirty="0" smtClean="0">
                        <a:latin typeface="Calibri" pitchFamily="34" charset="0"/>
                      </a:endParaRPr>
                    </a:p>
                    <a:p>
                      <a:pPr algn="l"/>
                      <a:r>
                        <a:rPr lang="fr-FR" sz="1100" i="0" dirty="0" smtClean="0">
                          <a:latin typeface="Calibri" pitchFamily="34" charset="0"/>
                        </a:rPr>
                        <a:t>Récupération des huiles usées pour fabrication de savons artisanaux</a:t>
                      </a:r>
                      <a:endParaRPr lang="fr-FR" sz="1100" i="0" dirty="0">
                        <a:latin typeface="Calibri" pitchFamily="34" charset="0"/>
                      </a:endParaRPr>
                    </a:p>
                  </a:txBody>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533400" y="990600"/>
            <a:ext cx="8305800" cy="461665"/>
          </a:xfrm>
          <a:prstGeom prst="rect">
            <a:avLst/>
          </a:prstGeom>
          <a:noFill/>
          <a:ln w="9525">
            <a:noFill/>
            <a:miter lim="800000"/>
            <a:headEnd/>
            <a:tailEnd/>
          </a:ln>
        </p:spPr>
        <p:txBody>
          <a:bodyPr>
            <a:spAutoFit/>
          </a:bodyPr>
          <a:lstStyle/>
          <a:p>
            <a:pPr algn="ctr"/>
            <a:r>
              <a:rPr lang="en-US" sz="2400" b="1" dirty="0" err="1" smtClean="0">
                <a:solidFill>
                  <a:srgbClr val="FF0000"/>
                </a:solidFill>
                <a:latin typeface="Calibri" pitchFamily="34" charset="0"/>
              </a:rPr>
              <a:t>Hôtel</a:t>
            </a:r>
            <a:r>
              <a:rPr lang="en-US" sz="2400" b="1" dirty="0" smtClean="0">
                <a:solidFill>
                  <a:srgbClr val="FF0000"/>
                </a:solidFill>
                <a:latin typeface="Calibri" pitchFamily="34" charset="0"/>
              </a:rPr>
              <a:t> Les </a:t>
            </a:r>
            <a:r>
              <a:rPr lang="en-US" sz="2400" b="1" dirty="0" err="1" smtClean="0">
                <a:solidFill>
                  <a:srgbClr val="FF0000"/>
                </a:solidFill>
                <a:latin typeface="Calibri" pitchFamily="34" charset="0"/>
              </a:rPr>
              <a:t>Filaos</a:t>
            </a:r>
            <a:r>
              <a:rPr lang="en-US" sz="2400" b="1" dirty="0" smtClean="0">
                <a:solidFill>
                  <a:srgbClr val="FF0000"/>
                </a:solidFill>
                <a:latin typeface="Calibri" pitchFamily="34" charset="0"/>
              </a:rPr>
              <a:t> (2/2)</a:t>
            </a:r>
            <a:endParaRPr lang="en-US" sz="2400" b="1" dirty="0">
              <a:latin typeface="Calibri" pitchFamily="34" charset="0"/>
            </a:endParaRPr>
          </a:p>
        </p:txBody>
      </p:sp>
      <p:graphicFrame>
        <p:nvGraphicFramePr>
          <p:cNvPr id="4" name="Tableau 3"/>
          <p:cNvGraphicFramePr>
            <a:graphicFrameLocks noGrp="1"/>
          </p:cNvGraphicFramePr>
          <p:nvPr/>
        </p:nvGraphicFramePr>
        <p:xfrm>
          <a:off x="609600" y="1828800"/>
          <a:ext cx="7543800" cy="3370654"/>
        </p:xfrm>
        <a:graphic>
          <a:graphicData uri="http://schemas.openxmlformats.org/drawingml/2006/table">
            <a:tbl>
              <a:tblPr firstRow="1" bandRow="1">
                <a:tableStyleId>{5C22544A-7EE6-4342-B048-85BDC9FD1C3A}</a:tableStyleId>
              </a:tblPr>
              <a:tblGrid>
                <a:gridCol w="7543800"/>
              </a:tblGrid>
              <a:tr h="375994">
                <a:tc>
                  <a:txBody>
                    <a:bodyPr/>
                    <a:lstStyle/>
                    <a:p>
                      <a:pPr algn="ctr"/>
                      <a:r>
                        <a:rPr lang="fr-FR" sz="1000" dirty="0" smtClean="0"/>
                        <a:t>Actions planifiées pour 2013</a:t>
                      </a:r>
                      <a:endParaRPr lang="fr-FR" sz="1000" dirty="0"/>
                    </a:p>
                  </a:txBody>
                  <a:tcPr/>
                </a:tc>
              </a:tr>
              <a:tr h="2672006">
                <a:tc>
                  <a:txBody>
                    <a:bodyPr/>
                    <a:lstStyle/>
                    <a:p>
                      <a:pPr lvl="0"/>
                      <a:r>
                        <a:rPr kumimoji="0" lang="fr-FR" sz="1050" kern="1200" dirty="0" smtClean="0">
                          <a:solidFill>
                            <a:schemeClr val="dk1"/>
                          </a:solidFill>
                          <a:latin typeface="+mn-lt"/>
                          <a:ea typeface="+mn-ea"/>
                          <a:cs typeface="+mn-cs"/>
                        </a:rPr>
                        <a:t>Elaborer le programme environnemental avec les objectifs SMART, les cibles, les actions à entreprendre, les moyens humains, techniques et financiers, les délais et les indicateurs associés </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Rédiger les procédures opérationnelles</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Elaborer des plans d'urgence </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Mettre en place et organiser un suivi réglementaire et législatif périodique</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Mettre en place un dispositif de suivi de la performance </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Traitement d'une partie des déchets fermentescibles des cinq hôtels grâce à un </a:t>
                      </a:r>
                      <a:r>
                        <a:rPr kumimoji="0" lang="fr-FR" sz="1050" kern="1200" dirty="0" err="1" smtClean="0">
                          <a:solidFill>
                            <a:schemeClr val="dk1"/>
                          </a:solidFill>
                          <a:latin typeface="+mn-lt"/>
                          <a:ea typeface="+mn-ea"/>
                          <a:cs typeface="+mn-cs"/>
                        </a:rPr>
                        <a:t>bio-réacteur</a:t>
                      </a:r>
                      <a:r>
                        <a:rPr kumimoji="0" lang="fr-FR" sz="1050" kern="1200" dirty="0" smtClean="0">
                          <a:solidFill>
                            <a:schemeClr val="dk1"/>
                          </a:solidFill>
                          <a:latin typeface="+mn-lt"/>
                          <a:ea typeface="+mn-ea"/>
                          <a:cs typeface="+mn-cs"/>
                        </a:rPr>
                        <a:t> géré par la mairie et les groupements féminins</a:t>
                      </a:r>
                    </a:p>
                    <a:p>
                      <a:pPr lvl="0"/>
                      <a:endParaRPr kumimoji="0" lang="fr-FR" sz="1050" kern="1200" dirty="0" smtClean="0">
                        <a:solidFill>
                          <a:schemeClr val="dk1"/>
                        </a:solidFill>
                        <a:latin typeface="+mn-lt"/>
                        <a:ea typeface="+mn-ea"/>
                        <a:cs typeface="+mn-cs"/>
                      </a:endParaRPr>
                    </a:p>
                    <a:p>
                      <a:pPr lvl="0"/>
                      <a:r>
                        <a:rPr kumimoji="0" lang="fr-FR" sz="1050" kern="1200" dirty="0" smtClean="0">
                          <a:solidFill>
                            <a:schemeClr val="dk1"/>
                          </a:solidFill>
                          <a:latin typeface="+mn-lt"/>
                          <a:ea typeface="+mn-ea"/>
                          <a:cs typeface="+mn-cs"/>
                        </a:rPr>
                        <a:t>Formation au niveau du personnel de mairie et des groupements féminins sur la composante déchets </a:t>
                      </a:r>
                      <a:endParaRPr kumimoji="0" lang="fr-FR" sz="1800" kern="120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100" i="0" dirty="0" smtClean="0">
                        <a:latin typeface="Calibri" pitchFamily="34" charset="0"/>
                        <a:ea typeface="Calibri"/>
                        <a:cs typeface="Times New Roman"/>
                      </a:endParaRPr>
                    </a:p>
                    <a:p>
                      <a:pPr algn="l"/>
                      <a:endParaRPr lang="fr-FR" sz="1100" i="0" dirty="0" smtClean="0">
                        <a:latin typeface="Calibri" pitchFamily="34" charset="0"/>
                      </a:endParaRPr>
                    </a:p>
                    <a:p>
                      <a:pPr algn="l"/>
                      <a:endParaRPr lang="fr-FR" sz="1100" i="0" dirty="0">
                        <a:latin typeface="Calibri" pitchFamily="34" charset="0"/>
                      </a:endParaRPr>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0" y="990600"/>
            <a:ext cx="9144000" cy="523875"/>
          </a:xfrm>
          <a:prstGeom prst="rect">
            <a:avLst/>
          </a:prstGeom>
          <a:noFill/>
          <a:ln w="9525">
            <a:noFill/>
            <a:miter lim="800000"/>
            <a:headEnd/>
            <a:tailEnd/>
          </a:ln>
        </p:spPr>
        <p:txBody>
          <a:bodyPr>
            <a:spAutoFit/>
          </a:bodyPr>
          <a:lstStyle/>
          <a:p>
            <a:pPr algn="ctr"/>
            <a:r>
              <a:rPr lang="en-US" sz="2800" b="1" dirty="0" smtClean="0">
                <a:solidFill>
                  <a:schemeClr val="accent6"/>
                </a:solidFill>
                <a:effectLst>
                  <a:outerShdw blurRad="38100" dist="38100" dir="2700000" algn="tl">
                    <a:srgbClr val="000000">
                      <a:alpha val="43137"/>
                    </a:srgbClr>
                  </a:outerShdw>
                </a:effectLst>
                <a:latin typeface="Calibri" pitchFamily="34" charset="0"/>
              </a:rPr>
              <a:t>Introduction</a:t>
            </a:r>
            <a:endParaRPr lang="en-US" sz="2800" b="1" dirty="0">
              <a:solidFill>
                <a:schemeClr val="accent6"/>
              </a:solidFill>
              <a:effectLst>
                <a:outerShdw blurRad="38100" dist="38100" dir="2700000" algn="tl">
                  <a:srgbClr val="000000">
                    <a:alpha val="43137"/>
                  </a:srgbClr>
                </a:outerShdw>
              </a:effectLst>
              <a:latin typeface="Calibri" pitchFamily="34" charset="0"/>
            </a:endParaRPr>
          </a:p>
        </p:txBody>
      </p:sp>
      <p:pic>
        <p:nvPicPr>
          <p:cNvPr id="43010" name="Picture 2" descr="http://www.saly-rigo.com/images/carte-localisation-saly.jpg"/>
          <p:cNvPicPr>
            <a:picLocks noChangeAspect="1" noChangeArrowheads="1"/>
          </p:cNvPicPr>
          <p:nvPr/>
        </p:nvPicPr>
        <p:blipFill>
          <a:blip r:embed="rId2" cstate="print"/>
          <a:srcRect/>
          <a:stretch>
            <a:fillRect/>
          </a:stretch>
        </p:blipFill>
        <p:spPr bwMode="auto">
          <a:xfrm>
            <a:off x="2362200" y="1676400"/>
            <a:ext cx="4743450" cy="3720355"/>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381000" y="1752600"/>
          <a:ext cx="8424863" cy="2681288"/>
        </p:xfrm>
        <a:graphic>
          <a:graphicData uri="http://schemas.openxmlformats.org/drawingml/2006/table">
            <a:tbl>
              <a:tblPr/>
              <a:tblGrid>
                <a:gridCol w="2095500"/>
                <a:gridCol w="1471613"/>
                <a:gridCol w="1533525"/>
                <a:gridCol w="1308100"/>
                <a:gridCol w="2016125"/>
              </a:tblGrid>
              <a:tr h="838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CP Options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Investment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(USD)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bg2"/>
                          </a:solidFill>
                          <a:effectLst/>
                          <a:latin typeface="Calibri" pitchFamily="34" charset="0"/>
                          <a:ea typeface="ＭＳ Ｐゴシック" pitchFamily="34" charset="-128"/>
                        </a:rPr>
                        <a:t>Income or Savings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bg2"/>
                          </a:solidFill>
                          <a:effectLst/>
                          <a:latin typeface="Calibri" pitchFamily="34" charset="0"/>
                          <a:ea typeface="ＭＳ Ｐゴシック" pitchFamily="34" charset="-128"/>
                        </a:rPr>
                        <a:t>(USD/Yr)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Payback Period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Calibri" pitchFamily="34" charset="0"/>
                          <a:ea typeface="ＭＳ Ｐゴシック" pitchFamily="34" charset="-128"/>
                        </a:rPr>
                        <a:t>Environmental Benefits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2"/>
                          </a:solidFill>
                          <a:effectLst/>
                          <a:latin typeface="Calibri" pitchFamily="34" charset="0"/>
                          <a:ea typeface="ＭＳ Ｐゴシック" pitchFamily="34" charset="-128"/>
                        </a:rPr>
                        <a:t>Water, materials, energy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2"/>
                          </a:solidFill>
                          <a:effectLst/>
                          <a:latin typeface="Calibri" pitchFamily="34" charset="0"/>
                          <a:ea typeface="ＭＳ Ｐゴシック" pitchFamily="34" charset="-128"/>
                        </a:rPr>
                        <a:t>(unit/year)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0112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ＭＳ Ｐゴシック" pitchFamily="34" charset="-128"/>
                        </a:rPr>
                        <a:t>Intallation</a:t>
                      </a: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 de </a:t>
                      </a:r>
                      <a:r>
                        <a:rPr kumimoji="0" lang="en-US" sz="1400" b="0" i="0" u="none" strike="noStrike" cap="none" normalizeH="0" baseline="0" dirty="0" err="1" smtClean="0">
                          <a:ln>
                            <a:noFill/>
                          </a:ln>
                          <a:solidFill>
                            <a:schemeClr val="tx1"/>
                          </a:solidFill>
                          <a:effectLst/>
                          <a:latin typeface="Calibri" pitchFamily="34" charset="0"/>
                          <a:ea typeface="ＭＳ Ｐゴシック" pitchFamily="34" charset="-128"/>
                        </a:rPr>
                        <a:t>chauffes</a:t>
                      </a: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 eau </a:t>
                      </a:r>
                      <a:r>
                        <a:rPr kumimoji="0" lang="en-US" sz="1400" b="0" i="0" u="none" strike="noStrike" cap="none" normalizeH="0" baseline="0" dirty="0" err="1" smtClean="0">
                          <a:ln>
                            <a:noFill/>
                          </a:ln>
                          <a:solidFill>
                            <a:schemeClr val="tx1"/>
                          </a:solidFill>
                          <a:effectLst/>
                          <a:latin typeface="Calibri" pitchFamily="34" charset="0"/>
                          <a:ea typeface="ＭＳ Ｐゴシック" pitchFamily="34" charset="-128"/>
                        </a:rPr>
                        <a:t>solaires</a:t>
                      </a:r>
                      <a:endParaRPr kumimoji="0" lang="en-US" sz="1400" b="0" i="0" u="none" strike="noStrike" cap="none" normalizeH="0" baseline="0" dirty="0" smtClean="0">
                        <a:ln>
                          <a:noFill/>
                        </a:ln>
                        <a:solidFill>
                          <a:schemeClr val="tx1"/>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122 000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117 216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ＭＳ Ｐゴシック" pitchFamily="34" charset="-128"/>
                        </a:rPr>
                        <a:t>Moyen</a:t>
                      </a: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 (</a:t>
                      </a:r>
                      <a:r>
                        <a:rPr kumimoji="0" lang="en-US" sz="1400" b="0" i="0" u="none" strike="noStrike" cap="none" normalizeH="0" baseline="0" dirty="0" err="1" smtClean="0">
                          <a:ln>
                            <a:noFill/>
                          </a:ln>
                          <a:solidFill>
                            <a:schemeClr val="tx1"/>
                          </a:solidFill>
                          <a:effectLst/>
                          <a:latin typeface="Calibri" pitchFamily="34" charset="0"/>
                          <a:ea typeface="ＭＳ Ｐゴシック" pitchFamily="34" charset="-128"/>
                        </a:rPr>
                        <a:t>inférieur</a:t>
                      </a: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 à 10 </a:t>
                      </a:r>
                      <a:r>
                        <a:rPr kumimoji="0" lang="en-US" sz="1400" b="0" i="0" u="none" strike="noStrike" cap="none" normalizeH="0" baseline="0" dirty="0" err="1" smtClean="0">
                          <a:ln>
                            <a:noFill/>
                          </a:ln>
                          <a:solidFill>
                            <a:schemeClr val="tx1"/>
                          </a:solidFill>
                          <a:effectLst/>
                          <a:latin typeface="Calibri" pitchFamily="34" charset="0"/>
                          <a:ea typeface="ＭＳ Ｐゴシック" pitchFamily="34" charset="-128"/>
                        </a:rPr>
                        <a:t>ans</a:t>
                      </a: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172 712 kg de CO</a:t>
                      </a:r>
                      <a:r>
                        <a:rPr kumimoji="0" lang="en-US" sz="1400" b="0" i="0" u="none" strike="noStrike" cap="none" normalizeH="0" baseline="-25000" dirty="0" smtClean="0">
                          <a:ln>
                            <a:noFill/>
                          </a:ln>
                          <a:solidFill>
                            <a:schemeClr val="tx1"/>
                          </a:solidFill>
                          <a:effectLst/>
                          <a:latin typeface="Calibri" pitchFamily="34" charset="0"/>
                          <a:ea typeface="ＭＳ Ｐゴシック" pitchFamily="34" charset="-128"/>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CD4"/>
                    </a:solidFill>
                  </a:tcPr>
                </a:tc>
              </a:tr>
              <a:tr h="7556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Installation de 150 </a:t>
                      </a:r>
                      <a:r>
                        <a:rPr kumimoji="0" lang="en-US" sz="1400" b="0" i="0" u="none" strike="noStrike" cap="none" normalizeH="0" baseline="0" dirty="0" err="1" smtClean="0">
                          <a:ln>
                            <a:noFill/>
                          </a:ln>
                          <a:solidFill>
                            <a:schemeClr val="tx1"/>
                          </a:solidFill>
                          <a:effectLst/>
                          <a:latin typeface="Calibri" pitchFamily="34" charset="0"/>
                          <a:ea typeface="ＭＳ Ｐゴシック" pitchFamily="34" charset="-128"/>
                        </a:rPr>
                        <a:t>lampadaires</a:t>
                      </a:r>
                      <a:endParaRPr kumimoji="0" lang="en-US" sz="1400" b="0" i="0" u="none" strike="noStrike" cap="none" normalizeH="0" baseline="0" dirty="0" smtClean="0">
                        <a:ln>
                          <a:noFill/>
                        </a:ln>
                        <a:solidFill>
                          <a:schemeClr val="tx1"/>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49 261 à 54 737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c>
                  <a:txBody>
                    <a:bodyPr/>
                    <a:lstStyle/>
                    <a:p>
                      <a:r>
                        <a:rPr kumimoji="0" lang="en-US" sz="1400" b="0" i="0" u="none" strike="noStrike" cap="none" normalizeH="0" baseline="0" dirty="0" smtClean="0">
                          <a:ln>
                            <a:noFill/>
                          </a:ln>
                          <a:solidFill>
                            <a:schemeClr val="tx1"/>
                          </a:solidFill>
                          <a:effectLst/>
                          <a:latin typeface="Calibri" pitchFamily="34" charset="0"/>
                          <a:ea typeface="ＭＳ Ｐゴシック" pitchFamily="34" charset="-128"/>
                        </a:rPr>
                        <a:t>De </a:t>
                      </a:r>
                      <a:r>
                        <a:rPr lang="fr-FR" sz="1400" kern="1200" dirty="0" smtClean="0">
                          <a:solidFill>
                            <a:schemeClr val="tx1"/>
                          </a:solidFill>
                          <a:latin typeface="Calibri" pitchFamily="34" charset="0"/>
                          <a:ea typeface="+mn-ea"/>
                          <a:cs typeface="+mn-cs"/>
                        </a:rPr>
                        <a:t>72 600 à </a:t>
                      </a:r>
                    </a:p>
                    <a:p>
                      <a:r>
                        <a:rPr lang="fr-FR" sz="1400" kern="1200" dirty="0" smtClean="0">
                          <a:solidFill>
                            <a:schemeClr val="tx1"/>
                          </a:solidFill>
                          <a:latin typeface="Calibri" pitchFamily="34" charset="0"/>
                          <a:ea typeface="+mn-ea"/>
                          <a:cs typeface="+mn-cs"/>
                        </a:rPr>
                        <a:t>80 700 Kg de CO</a:t>
                      </a:r>
                      <a:r>
                        <a:rPr lang="fr-FR" sz="1400" kern="1200" baseline="-25000" dirty="0" smtClean="0">
                          <a:solidFill>
                            <a:schemeClr val="tx1"/>
                          </a:solidFill>
                          <a:latin typeface="Calibri" pitchFamily="34" charset="0"/>
                          <a:ea typeface="+mn-ea"/>
                          <a:cs typeface="+mn-cs"/>
                        </a:rPr>
                        <a:t>2</a:t>
                      </a:r>
                      <a:endParaRPr kumimoji="0" lang="en-US" sz="1400" b="0" i="0" u="none" strike="noStrike" cap="none" normalizeH="0" baseline="-25000" dirty="0" smtClean="0">
                        <a:ln>
                          <a:noFill/>
                        </a:ln>
                        <a:solidFill>
                          <a:schemeClr val="tx1"/>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6EB"/>
                    </a:solidFill>
                  </a:tcPr>
                </a:tc>
              </a:tr>
            </a:tbl>
          </a:graphicData>
        </a:graphic>
      </p:graphicFrame>
      <p:sp>
        <p:nvSpPr>
          <p:cNvPr id="20514" name="Rectangle 7"/>
          <p:cNvSpPr>
            <a:spLocks noChangeArrowheads="1"/>
          </p:cNvSpPr>
          <p:nvPr/>
        </p:nvSpPr>
        <p:spPr bwMode="auto">
          <a:xfrm>
            <a:off x="533400" y="1143000"/>
            <a:ext cx="8305800" cy="369332"/>
          </a:xfrm>
          <a:prstGeom prst="rect">
            <a:avLst/>
          </a:prstGeom>
          <a:noFill/>
          <a:ln w="9525">
            <a:noFill/>
            <a:miter lim="800000"/>
            <a:headEnd/>
            <a:tailEnd/>
          </a:ln>
        </p:spPr>
        <p:txBody>
          <a:bodyPr>
            <a:spAutoFit/>
          </a:bodyPr>
          <a:lstStyle/>
          <a:p>
            <a:pPr algn="ctr"/>
            <a:r>
              <a:rPr lang="en-US" b="1" dirty="0" err="1" smtClean="0">
                <a:solidFill>
                  <a:schemeClr val="tx2"/>
                </a:solidFill>
                <a:latin typeface="Calibri" pitchFamily="34" charset="0"/>
              </a:rPr>
              <a:t>Recommandations</a:t>
            </a:r>
            <a:r>
              <a:rPr lang="en-US" b="1" dirty="0" smtClean="0">
                <a:solidFill>
                  <a:schemeClr val="tx2"/>
                </a:solidFill>
                <a:latin typeface="Calibri" pitchFamily="34" charset="0"/>
              </a:rPr>
              <a:t> de </a:t>
            </a:r>
            <a:r>
              <a:rPr lang="en-US" b="1" dirty="0" err="1" smtClean="0">
                <a:solidFill>
                  <a:schemeClr val="tx2"/>
                </a:solidFill>
                <a:latin typeface="Calibri" pitchFamily="34" charset="0"/>
              </a:rPr>
              <a:t>l’audit</a:t>
            </a:r>
            <a:r>
              <a:rPr lang="en-US" b="1" dirty="0" smtClean="0">
                <a:solidFill>
                  <a:schemeClr val="tx2"/>
                </a:solidFill>
                <a:latin typeface="Calibri" pitchFamily="34" charset="0"/>
              </a:rPr>
              <a:t> </a:t>
            </a:r>
            <a:r>
              <a:rPr lang="en-US" b="1" dirty="0" err="1" smtClean="0">
                <a:solidFill>
                  <a:schemeClr val="tx2"/>
                </a:solidFill>
                <a:latin typeface="Calibri" pitchFamily="34" charset="0"/>
              </a:rPr>
              <a:t>énergétique</a:t>
            </a:r>
            <a:endParaRPr lang="en-US" b="1" dirty="0">
              <a:solidFill>
                <a:schemeClr val="tx2"/>
              </a:solidFill>
              <a:latin typeface="Calibri" pitchFamily="34" charset="0"/>
            </a:endParaRPr>
          </a:p>
        </p:txBody>
      </p:sp>
    </p:spTree>
  </p:cSld>
  <p:clrMapOvr>
    <a:masterClrMapping/>
  </p:clrMapOvr>
  <p:transition spd="slow" advClick="0" advTm="10000">
    <p:pull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txBox="1">
            <a:spLocks noChangeArrowheads="1"/>
          </p:cNvSpPr>
          <p:nvPr/>
        </p:nvSpPr>
        <p:spPr bwMode="auto">
          <a:xfrm>
            <a:off x="457200" y="1066800"/>
            <a:ext cx="8229600" cy="762000"/>
          </a:xfrm>
          <a:prstGeom prst="rect">
            <a:avLst/>
          </a:prstGeom>
          <a:noFill/>
          <a:ln w="9525">
            <a:noFill/>
            <a:miter lim="800000"/>
            <a:headEnd/>
            <a:tailEnd/>
          </a:ln>
        </p:spPr>
        <p:txBody>
          <a:bodyPr anchor="ctr"/>
          <a:lstStyle/>
          <a:p>
            <a:endParaRPr lang="de-DE" sz="4400" b="1">
              <a:latin typeface="Gill Sans MT" pitchFamily="1" charset="0"/>
            </a:endParaRPr>
          </a:p>
        </p:txBody>
      </p:sp>
      <p:sp>
        <p:nvSpPr>
          <p:cNvPr id="3075" name="Rectangle 3"/>
          <p:cNvSpPr txBox="1">
            <a:spLocks noChangeArrowheads="1"/>
          </p:cNvSpPr>
          <p:nvPr/>
        </p:nvSpPr>
        <p:spPr bwMode="auto">
          <a:xfrm>
            <a:off x="457200" y="1828800"/>
            <a:ext cx="8229600" cy="4525963"/>
          </a:xfrm>
          <a:prstGeom prst="rect">
            <a:avLst/>
          </a:prstGeom>
          <a:noFill/>
          <a:ln w="9525">
            <a:noFill/>
            <a:miter lim="800000"/>
            <a:headEnd/>
            <a:tailEnd/>
          </a:ln>
        </p:spPr>
        <p:txBody>
          <a:bodyPr/>
          <a:lstStyle/>
          <a:p>
            <a:pPr marL="800100" lvl="1" indent="-342900">
              <a:spcBef>
                <a:spcPct val="20000"/>
              </a:spcBef>
              <a:buFont typeface="Wingdings" pitchFamily="2" charset="2"/>
              <a:buChar char="§"/>
            </a:pPr>
            <a:endParaRPr lang="en-GB" sz="2000" b="1">
              <a:solidFill>
                <a:schemeClr val="accent2"/>
              </a:solidFill>
              <a:latin typeface="Gill Sans MT" pitchFamily="1" charset="0"/>
              <a:ea typeface="宋体" pitchFamily="2" charset="-122"/>
            </a:endParaRPr>
          </a:p>
          <a:p>
            <a:pPr marL="342900" indent="-342900">
              <a:spcBef>
                <a:spcPct val="20000"/>
              </a:spcBef>
              <a:buFont typeface="Wingdings" pitchFamily="2" charset="2"/>
              <a:buChar char="q"/>
            </a:pPr>
            <a:endParaRPr lang="en-US" sz="2800" b="1">
              <a:solidFill>
                <a:schemeClr val="accent2"/>
              </a:solidFill>
              <a:latin typeface="Gill Sans MT" pitchFamily="1" charset="0"/>
              <a:ea typeface="宋体" pitchFamily="2" charset="-122"/>
            </a:endParaRPr>
          </a:p>
        </p:txBody>
      </p:sp>
      <p:sp>
        <p:nvSpPr>
          <p:cNvPr id="3076" name="Text Box 5"/>
          <p:cNvSpPr txBox="1">
            <a:spLocks noChangeArrowheads="1"/>
          </p:cNvSpPr>
          <p:nvPr/>
        </p:nvSpPr>
        <p:spPr bwMode="auto">
          <a:xfrm>
            <a:off x="609600" y="1447800"/>
            <a:ext cx="8275638" cy="1138238"/>
          </a:xfrm>
          <a:prstGeom prst="rect">
            <a:avLst/>
          </a:prstGeom>
          <a:noFill/>
          <a:ln w="9525">
            <a:noFill/>
            <a:miter lim="800000"/>
            <a:headEnd/>
            <a:tailEnd/>
          </a:ln>
        </p:spPr>
        <p:txBody>
          <a:bodyPr>
            <a:spAutoFit/>
          </a:bodyPr>
          <a:lstStyle/>
          <a:p>
            <a:pPr algn="just"/>
            <a:endParaRPr lang="en-GB" b="1"/>
          </a:p>
          <a:p>
            <a:pPr algn="just"/>
            <a:endParaRPr lang="en-US" sz="2000"/>
          </a:p>
          <a:p>
            <a:pPr>
              <a:spcBef>
                <a:spcPct val="50000"/>
              </a:spcBef>
            </a:pPr>
            <a:endParaRPr lang="en-US" sz="2000"/>
          </a:p>
        </p:txBody>
      </p:sp>
      <p:sp>
        <p:nvSpPr>
          <p:cNvPr id="7173" name="Rectangle 4"/>
          <p:cNvSpPr>
            <a:spLocks noChangeArrowheads="1"/>
          </p:cNvSpPr>
          <p:nvPr/>
        </p:nvSpPr>
        <p:spPr bwMode="auto">
          <a:xfrm>
            <a:off x="0" y="990600"/>
            <a:ext cx="9144000" cy="769441"/>
          </a:xfrm>
          <a:prstGeom prst="rect">
            <a:avLst/>
          </a:prstGeom>
          <a:noFill/>
          <a:ln w="9525">
            <a:noFill/>
            <a:miter lim="800000"/>
            <a:headEnd/>
            <a:tailEnd/>
          </a:ln>
        </p:spPr>
        <p:txBody>
          <a:bodyPr>
            <a:spAutoFit/>
          </a:bodyPr>
          <a:lstStyle/>
          <a:p>
            <a:pPr marL="457200" indent="-457200" algn="ctr">
              <a:spcBef>
                <a:spcPct val="20000"/>
              </a:spcBef>
              <a:buClr>
                <a:schemeClr val="bg2"/>
              </a:buClr>
              <a:buSzPct val="75000"/>
              <a:defRPr/>
            </a:pPr>
            <a:r>
              <a:rPr lang="en-US" sz="2000" b="1" u="sng" dirty="0" err="1" smtClean="0">
                <a:solidFill>
                  <a:schemeClr val="accent4">
                    <a:lumMod val="75000"/>
                  </a:schemeClr>
                </a:solidFill>
                <a:latin typeface="Calibri" pitchFamily="34" charset="0"/>
                <a:ea typeface="ＭＳ Ｐゴシック" pitchFamily="1" charset="-128"/>
                <a:cs typeface="Arial" pitchFamily="34" charset="0"/>
              </a:rPr>
              <a:t>Outil</a:t>
            </a:r>
            <a:r>
              <a:rPr lang="en-US" sz="2000" b="1" u="sng" dirty="0" smtClean="0">
                <a:solidFill>
                  <a:schemeClr val="accent4">
                    <a:lumMod val="75000"/>
                  </a:schemeClr>
                </a:solidFill>
                <a:latin typeface="Calibri" pitchFamily="34" charset="0"/>
                <a:ea typeface="ＭＳ Ｐゴシック" pitchFamily="1" charset="-128"/>
                <a:cs typeface="Arial" pitchFamily="34" charset="0"/>
              </a:rPr>
              <a:t> #2 : </a:t>
            </a:r>
            <a:r>
              <a:rPr lang="en-US" sz="2000" b="1" u="sng" dirty="0" err="1" smtClean="0">
                <a:solidFill>
                  <a:schemeClr val="accent4">
                    <a:lumMod val="75000"/>
                  </a:schemeClr>
                </a:solidFill>
                <a:latin typeface="Calibri" pitchFamily="34" charset="0"/>
                <a:ea typeface="ＭＳ Ｐゴシック" pitchFamily="1" charset="-128"/>
                <a:cs typeface="Arial" pitchFamily="34" charset="0"/>
              </a:rPr>
              <a:t>Comptabilité</a:t>
            </a:r>
            <a:r>
              <a:rPr lang="en-US" sz="2000" b="1" u="sng" dirty="0" smtClean="0">
                <a:solidFill>
                  <a:schemeClr val="accent4">
                    <a:lumMod val="75000"/>
                  </a:schemeClr>
                </a:solidFill>
                <a:latin typeface="Calibri" pitchFamily="34" charset="0"/>
                <a:ea typeface="ＭＳ Ｐゴシック" pitchFamily="1" charset="-128"/>
                <a:cs typeface="Arial" pitchFamily="34" charset="0"/>
              </a:rPr>
              <a:t> </a:t>
            </a:r>
            <a:r>
              <a:rPr lang="en-US" sz="2000" b="1" u="sng" dirty="0" err="1" smtClean="0">
                <a:solidFill>
                  <a:schemeClr val="accent4">
                    <a:lumMod val="75000"/>
                  </a:schemeClr>
                </a:solidFill>
                <a:latin typeface="Calibri" pitchFamily="34" charset="0"/>
                <a:ea typeface="ＭＳ Ｐゴシック" pitchFamily="1" charset="-128"/>
                <a:cs typeface="Arial" pitchFamily="34" charset="0"/>
              </a:rPr>
              <a:t>Environnementale</a:t>
            </a:r>
            <a:endParaRPr lang="en-US" sz="2000" b="1" u="sng" dirty="0" smtClean="0">
              <a:solidFill>
                <a:schemeClr val="accent4">
                  <a:lumMod val="75000"/>
                </a:schemeClr>
              </a:solidFill>
              <a:latin typeface="Calibri" pitchFamily="34" charset="0"/>
              <a:ea typeface="ＭＳ Ｐゴシック" pitchFamily="1" charset="-128"/>
              <a:cs typeface="Arial" pitchFamily="34" charset="0"/>
            </a:endParaRPr>
          </a:p>
          <a:p>
            <a:pPr marL="457200" indent="-457200" algn="ctr">
              <a:spcBef>
                <a:spcPct val="20000"/>
              </a:spcBef>
              <a:buClr>
                <a:schemeClr val="bg2"/>
              </a:buClr>
              <a:buSzPct val="75000"/>
              <a:defRPr/>
            </a:pPr>
            <a:r>
              <a:rPr lang="en-US" sz="2000" b="1" dirty="0" err="1" smtClean="0">
                <a:solidFill>
                  <a:schemeClr val="accent4">
                    <a:lumMod val="75000"/>
                  </a:schemeClr>
                </a:solidFill>
                <a:latin typeface="Calibri" pitchFamily="34" charset="0"/>
                <a:ea typeface="ＭＳ Ｐゴシック" pitchFamily="1" charset="-128"/>
                <a:cs typeface="Arial" pitchFamily="34" charset="0"/>
              </a:rPr>
              <a:t>Implémentation</a:t>
            </a:r>
            <a:r>
              <a:rPr lang="en-US" sz="2000" b="1" dirty="0" smtClean="0">
                <a:solidFill>
                  <a:schemeClr val="accent4">
                    <a:lumMod val="75000"/>
                  </a:schemeClr>
                </a:solidFill>
                <a:latin typeface="Calibri" pitchFamily="34" charset="0"/>
                <a:ea typeface="ＭＳ Ｐゴシック" pitchFamily="1" charset="-128"/>
                <a:cs typeface="Arial" pitchFamily="34" charset="0"/>
              </a:rPr>
              <a:t>: </a:t>
            </a:r>
            <a:r>
              <a:rPr lang="en-US" sz="2000" b="1" dirty="0" err="1" smtClean="0">
                <a:solidFill>
                  <a:schemeClr val="accent4">
                    <a:lumMod val="75000"/>
                  </a:schemeClr>
                </a:solidFill>
                <a:latin typeface="Calibri" pitchFamily="34" charset="0"/>
                <a:ea typeface="ＭＳ Ｐゴシック" pitchFamily="1" charset="-128"/>
                <a:cs typeface="Arial" pitchFamily="34" charset="0"/>
              </a:rPr>
              <a:t>Experte</a:t>
            </a:r>
            <a:r>
              <a:rPr lang="en-US" sz="2000" b="1" dirty="0" smtClean="0">
                <a:solidFill>
                  <a:schemeClr val="accent4">
                    <a:lumMod val="75000"/>
                  </a:schemeClr>
                </a:solidFill>
                <a:latin typeface="Calibri" pitchFamily="34" charset="0"/>
                <a:ea typeface="ＭＳ Ｐゴシック" pitchFamily="1" charset="-128"/>
                <a:cs typeface="Arial" pitchFamily="34" charset="0"/>
              </a:rPr>
              <a:t> ONUDI Ms. Yolanda </a:t>
            </a:r>
            <a:r>
              <a:rPr lang="en-US" sz="2000" b="1" dirty="0" err="1" smtClean="0">
                <a:solidFill>
                  <a:schemeClr val="accent4">
                    <a:lumMod val="75000"/>
                  </a:schemeClr>
                </a:solidFill>
                <a:latin typeface="Calibri" pitchFamily="34" charset="0"/>
                <a:ea typeface="ＭＳ Ｐゴシック" pitchFamily="1" charset="-128"/>
                <a:cs typeface="Arial" pitchFamily="34" charset="0"/>
              </a:rPr>
              <a:t>Cachu</a:t>
            </a:r>
            <a:endParaRPr lang="en-US" sz="2400" b="1" dirty="0">
              <a:solidFill>
                <a:schemeClr val="accent4">
                  <a:lumMod val="75000"/>
                </a:schemeClr>
              </a:solidFill>
              <a:latin typeface="Calibri" pitchFamily="34" charset="0"/>
              <a:ea typeface="ＭＳ Ｐゴシック" pitchFamily="1" charset="-128"/>
            </a:endParaRPr>
          </a:p>
        </p:txBody>
      </p:sp>
      <p:sp>
        <p:nvSpPr>
          <p:cNvPr id="3078" name="Rectangle 5"/>
          <p:cNvSpPr>
            <a:spLocks noChangeArrowheads="1"/>
          </p:cNvSpPr>
          <p:nvPr/>
        </p:nvSpPr>
        <p:spPr bwMode="auto">
          <a:xfrm>
            <a:off x="685800" y="1905000"/>
            <a:ext cx="7934325" cy="3943350"/>
          </a:xfrm>
          <a:prstGeom prst="rect">
            <a:avLst/>
          </a:prstGeom>
          <a:noFill/>
          <a:ln w="9525">
            <a:noFill/>
            <a:miter lim="800000"/>
            <a:headEnd/>
            <a:tailEnd/>
          </a:ln>
        </p:spPr>
        <p:txBody>
          <a:bodyPr>
            <a:spAutoFit/>
          </a:bodyPr>
          <a:lstStyle/>
          <a:p>
            <a:pPr>
              <a:lnSpc>
                <a:spcPct val="150000"/>
              </a:lnSpc>
              <a:spcBef>
                <a:spcPct val="20000"/>
              </a:spcBef>
              <a:buClr>
                <a:srgbClr val="808000"/>
              </a:buClr>
              <a:buSzPct val="75000"/>
              <a:buFont typeface="Wingdings" pitchFamily="2" charset="2"/>
              <a:buChar char="ü"/>
            </a:pPr>
            <a:r>
              <a:rPr lang="en-US" b="1" dirty="0">
                <a:solidFill>
                  <a:srgbClr val="0033CC"/>
                </a:solidFill>
                <a:cs typeface="Arial" charset="0"/>
              </a:rPr>
              <a:t> </a:t>
            </a:r>
            <a:r>
              <a:rPr lang="fr-FR" b="1" dirty="0" smtClean="0">
                <a:solidFill>
                  <a:srgbClr val="008000"/>
                </a:solidFill>
                <a:cs typeface="Arial" charset="0"/>
              </a:rPr>
              <a:t>Sert de mécanisme pour identifier et mesurer l'ensemble des coûts environnementaux des procédés de production actuels et les avantages économiques de la prévention de la pollution ou des procédés plus propres, et d'intégrer ces coûts et avantages en journée pour les affaires courantes de prise de décision.</a:t>
            </a:r>
            <a:endParaRPr lang="en-US" sz="1000" b="1" dirty="0">
              <a:solidFill>
                <a:srgbClr val="008000"/>
              </a:solidFill>
              <a:cs typeface="Arial" charset="0"/>
            </a:endParaRPr>
          </a:p>
          <a:p>
            <a:pPr>
              <a:lnSpc>
                <a:spcPct val="150000"/>
              </a:lnSpc>
              <a:spcBef>
                <a:spcPct val="20000"/>
              </a:spcBef>
              <a:buClr>
                <a:srgbClr val="808000"/>
              </a:buClr>
              <a:buSzPct val="75000"/>
              <a:buFont typeface="Wingdings" pitchFamily="2" charset="2"/>
              <a:buChar char="ü"/>
            </a:pPr>
            <a:r>
              <a:rPr lang="en-US" b="1" dirty="0">
                <a:solidFill>
                  <a:srgbClr val="0033CC"/>
                </a:solidFill>
                <a:cs typeface="Arial" charset="0"/>
              </a:rPr>
              <a:t> </a:t>
            </a:r>
            <a:r>
              <a:rPr lang="fr-FR" b="1" dirty="0" smtClean="0">
                <a:cs typeface="Arial" charset="0"/>
              </a:rPr>
              <a:t>Travail confidentiel entre l'expert et chaque hôtelier</a:t>
            </a:r>
            <a:r>
              <a:rPr lang="en-US" b="1" dirty="0" smtClean="0">
                <a:cs typeface="Arial" charset="0"/>
              </a:rPr>
              <a:t>.</a:t>
            </a:r>
            <a:endParaRPr lang="en-US" sz="1000" b="1" dirty="0">
              <a:cs typeface="Arial" charset="0"/>
            </a:endParaRPr>
          </a:p>
          <a:p>
            <a:pPr algn="just">
              <a:lnSpc>
                <a:spcPct val="150000"/>
              </a:lnSpc>
              <a:spcBef>
                <a:spcPct val="20000"/>
              </a:spcBef>
              <a:buClr>
                <a:srgbClr val="808000"/>
              </a:buClr>
              <a:buSzPct val="75000"/>
              <a:buFont typeface="Wingdings" pitchFamily="2" charset="2"/>
              <a:buChar char="ü"/>
            </a:pPr>
            <a:r>
              <a:rPr lang="en-US" b="1" dirty="0">
                <a:cs typeface="Arial" charset="0"/>
              </a:rPr>
              <a:t> </a:t>
            </a:r>
            <a:r>
              <a:rPr lang="fr-FR" b="1" dirty="0" smtClean="0">
                <a:solidFill>
                  <a:srgbClr val="FF0000"/>
                </a:solidFill>
                <a:cs typeface="Arial" charset="0"/>
              </a:rPr>
              <a:t>Les hôtels participants ont fourni des informations pour la consommation d'eau et d'énergie et sont en train de fournir des données détaillées à l'EMA expert local ONUDI.</a:t>
            </a:r>
            <a:endParaRPr lang="en-US" dirty="0">
              <a:solidFill>
                <a:srgbClr val="FF0000"/>
              </a:solidFill>
              <a:cs typeface="Arial" charset="0"/>
            </a:endParaRPr>
          </a:p>
        </p:txBody>
      </p:sp>
    </p:spTree>
  </p:cSld>
  <p:clrMapOvr>
    <a:masterClrMapping/>
  </p:clrMapOvr>
  <p:transition spd="slow" advClick="0" advTm="10000">
    <p:pull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3098552" y="990600"/>
            <a:ext cx="3262496" cy="369332"/>
          </a:xfrm>
          <a:prstGeom prst="rect">
            <a:avLst/>
          </a:prstGeom>
          <a:noFill/>
          <a:ln w="9525">
            <a:noFill/>
            <a:miter lim="800000"/>
            <a:headEnd/>
            <a:tailEnd/>
          </a:ln>
        </p:spPr>
        <p:txBody>
          <a:bodyPr wrap="none">
            <a:spAutoFit/>
          </a:bodyPr>
          <a:lstStyle/>
          <a:p>
            <a:pPr algn="ctr"/>
            <a:r>
              <a:rPr lang="en-US" b="1" u="sng" dirty="0" err="1" smtClean="0">
                <a:solidFill>
                  <a:schemeClr val="accent6"/>
                </a:solidFill>
                <a:effectLst>
                  <a:outerShdw blurRad="38100" dist="38100" dir="2700000" algn="tl">
                    <a:srgbClr val="000000">
                      <a:alpha val="43137"/>
                    </a:srgbClr>
                  </a:outerShdw>
                </a:effectLst>
              </a:rPr>
              <a:t>Outil</a:t>
            </a:r>
            <a:r>
              <a:rPr lang="en-US" b="1" u="sng" dirty="0" smtClean="0">
                <a:solidFill>
                  <a:schemeClr val="accent6"/>
                </a:solidFill>
                <a:effectLst>
                  <a:outerShdw blurRad="38100" dist="38100" dir="2700000" algn="tl">
                    <a:srgbClr val="000000">
                      <a:alpha val="43137"/>
                    </a:srgbClr>
                  </a:outerShdw>
                </a:effectLst>
              </a:rPr>
              <a:t> #2 : </a:t>
            </a:r>
            <a:r>
              <a:rPr lang="en-US" b="1" u="sng" dirty="0" err="1" smtClean="0">
                <a:solidFill>
                  <a:schemeClr val="accent6"/>
                </a:solidFill>
                <a:effectLst>
                  <a:outerShdw blurRad="38100" dist="38100" dir="2700000" algn="tl">
                    <a:srgbClr val="000000">
                      <a:alpha val="43137"/>
                    </a:srgbClr>
                  </a:outerShdw>
                </a:effectLst>
              </a:rPr>
              <a:t>Comptabilité</a:t>
            </a:r>
            <a:r>
              <a:rPr lang="en-US" b="1" u="sng" dirty="0" smtClean="0">
                <a:solidFill>
                  <a:schemeClr val="accent6"/>
                </a:solidFill>
                <a:effectLst>
                  <a:outerShdw blurRad="38100" dist="38100" dir="2700000" algn="tl">
                    <a:srgbClr val="000000">
                      <a:alpha val="43137"/>
                    </a:srgbClr>
                  </a:outerShdw>
                </a:effectLst>
              </a:rPr>
              <a:t> </a:t>
            </a:r>
            <a:r>
              <a:rPr lang="en-US" b="1" u="sng" dirty="0" err="1" smtClean="0">
                <a:solidFill>
                  <a:schemeClr val="accent6"/>
                </a:solidFill>
                <a:effectLst>
                  <a:outerShdw blurRad="38100" dist="38100" dir="2700000" algn="tl">
                    <a:srgbClr val="000000">
                      <a:alpha val="43137"/>
                    </a:srgbClr>
                  </a:outerShdw>
                </a:effectLst>
              </a:rPr>
              <a:t>Verte</a:t>
            </a:r>
            <a:endParaRPr lang="en-US" b="1" dirty="0">
              <a:solidFill>
                <a:schemeClr val="accent6"/>
              </a:solidFill>
              <a:effectLst>
                <a:outerShdw blurRad="38100" dist="38100" dir="2700000" algn="tl">
                  <a:srgbClr val="000000">
                    <a:alpha val="43137"/>
                  </a:srgbClr>
                </a:outerShdw>
              </a:effectLst>
            </a:endParaRPr>
          </a:p>
        </p:txBody>
      </p:sp>
      <p:graphicFrame>
        <p:nvGraphicFramePr>
          <p:cNvPr id="7" name="Table 6"/>
          <p:cNvGraphicFramePr>
            <a:graphicFrameLocks noGrp="1"/>
          </p:cNvGraphicFramePr>
          <p:nvPr/>
        </p:nvGraphicFramePr>
        <p:xfrm>
          <a:off x="457200" y="1524000"/>
          <a:ext cx="8305800" cy="4188098"/>
        </p:xfrm>
        <a:graphic>
          <a:graphicData uri="http://schemas.openxmlformats.org/drawingml/2006/table">
            <a:tbl>
              <a:tblPr firstRow="1" bandRow="1">
                <a:tableStyleId>{7DF18680-E054-41AD-8BC1-D1AEF772440D}</a:tableStyleId>
              </a:tblPr>
              <a:tblGrid>
                <a:gridCol w="3048000"/>
                <a:gridCol w="1371600"/>
                <a:gridCol w="1676400"/>
                <a:gridCol w="2209800"/>
              </a:tblGrid>
              <a:tr h="762000">
                <a:tc>
                  <a:txBody>
                    <a:bodyPr/>
                    <a:lstStyle/>
                    <a:p>
                      <a:pPr algn="ctr"/>
                      <a:r>
                        <a:rPr lang="en-US" sz="1600" u="none" strike="noStrike" dirty="0" err="1" smtClean="0">
                          <a:latin typeface="Calibri" pitchFamily="34" charset="0"/>
                        </a:rPr>
                        <a:t>Hôtel</a:t>
                      </a:r>
                      <a:r>
                        <a:rPr lang="en-US" sz="1600" u="none" strike="noStrike" dirty="0" smtClean="0">
                          <a:latin typeface="Calibri" pitchFamily="34" charset="0"/>
                        </a:rPr>
                        <a:t> participant</a:t>
                      </a:r>
                      <a:endParaRPr lang="en-US" sz="1600" dirty="0">
                        <a:solidFill>
                          <a:schemeClr val="bg1"/>
                        </a:solidFill>
                        <a:latin typeface="Calibri" pitchFamily="34" charset="0"/>
                      </a:endParaRPr>
                    </a:p>
                  </a:txBody>
                  <a:tcPr marT="45715" marB="4571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latin typeface="Calibri" pitchFamily="34" charset="0"/>
                        </a:rPr>
                        <a:t>Formation </a:t>
                      </a:r>
                      <a:r>
                        <a:rPr lang="en-US" sz="1600" u="none" strike="noStrike" dirty="0" err="1" smtClean="0">
                          <a:latin typeface="Calibri" pitchFamily="34" charset="0"/>
                        </a:rPr>
                        <a:t>reçue</a:t>
                      </a:r>
                      <a:endParaRPr lang="en-US" sz="1600" dirty="0">
                        <a:solidFill>
                          <a:schemeClr val="bg1"/>
                        </a:solidFill>
                        <a:latin typeface="Calibri" pitchFamily="34" charset="0"/>
                      </a:endParaRPr>
                    </a:p>
                  </a:txBody>
                  <a:tcPr marT="45715" marB="4571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err="1" smtClean="0">
                          <a:latin typeface="Calibri" pitchFamily="34" charset="0"/>
                        </a:rPr>
                        <a:t>Statut</a:t>
                      </a:r>
                      <a:r>
                        <a:rPr lang="en-US" sz="1600" u="none" strike="noStrike" dirty="0" smtClean="0">
                          <a:latin typeface="Calibri" pitchFamily="34" charset="0"/>
                        </a:rPr>
                        <a:t> de </a:t>
                      </a:r>
                      <a:r>
                        <a:rPr lang="en-US" sz="1600" u="none" strike="noStrike" dirty="0" err="1" smtClean="0">
                          <a:latin typeface="Calibri" pitchFamily="34" charset="0"/>
                        </a:rPr>
                        <a:t>l’implémentation</a:t>
                      </a:r>
                      <a:endParaRPr lang="en-US" sz="1600" dirty="0">
                        <a:solidFill>
                          <a:schemeClr val="bg1"/>
                        </a:solidFill>
                        <a:latin typeface="Calibri" pitchFamily="34" charset="0"/>
                      </a:endParaRPr>
                    </a:p>
                  </a:txBody>
                  <a:tcPr marT="45715" marB="45715"/>
                </a:tc>
                <a:tc>
                  <a:txBody>
                    <a:bodyPr/>
                    <a:lstStyle/>
                    <a:p>
                      <a:pPr algn="ctr"/>
                      <a:r>
                        <a:rPr lang="en-US" sz="1600" dirty="0" err="1" smtClean="0">
                          <a:latin typeface="Calibri" pitchFamily="34" charset="0"/>
                        </a:rPr>
                        <a:t>Commentaires</a:t>
                      </a:r>
                      <a:endParaRPr lang="en-US" sz="1600" dirty="0" smtClean="0">
                        <a:solidFill>
                          <a:schemeClr val="bg1"/>
                        </a:solidFill>
                        <a:latin typeface="Calibri" pitchFamily="34" charset="0"/>
                      </a:endParaRPr>
                    </a:p>
                  </a:txBody>
                  <a:tcPr marT="45715" marB="45715"/>
                </a:tc>
              </a:tr>
              <a:tr h="533533">
                <a:tc>
                  <a:txBody>
                    <a:bodyPr/>
                    <a:lstStyle/>
                    <a:p>
                      <a:pPr algn="l" fontAlgn="t"/>
                      <a:r>
                        <a:rPr lang="en-US" sz="1600" b="0" i="0" u="none" strike="noStrike" dirty="0" smtClean="0">
                          <a:solidFill>
                            <a:srgbClr val="000000"/>
                          </a:solidFill>
                          <a:latin typeface="Calibri" pitchFamily="34" charset="0"/>
                        </a:rPr>
                        <a:t>Les </a:t>
                      </a:r>
                      <a:r>
                        <a:rPr lang="en-US" sz="1600" b="0" i="0" u="none" strike="noStrike" dirty="0" err="1" smtClean="0">
                          <a:solidFill>
                            <a:srgbClr val="000000"/>
                          </a:solidFill>
                          <a:latin typeface="Calibri" pitchFamily="34" charset="0"/>
                        </a:rPr>
                        <a:t>Filaos</a:t>
                      </a:r>
                      <a:endParaRPr lang="en-US" sz="1600" b="0" i="0" u="none" strike="noStrike" dirty="0" smtClean="0">
                        <a:solidFill>
                          <a:srgbClr val="000000"/>
                        </a:solidFill>
                        <a:latin typeface="Calibri" pitchFamily="34" charset="0"/>
                      </a:endParaRPr>
                    </a:p>
                  </a:txBody>
                  <a:tcPr marL="7105" marR="7105" marT="7104" marB="0" anchor="ctr"/>
                </a:tc>
                <a:tc>
                  <a:txBody>
                    <a:bodyPr/>
                    <a:lstStyle/>
                    <a:p>
                      <a:pPr algn="ctr" fontAlgn="t"/>
                      <a:r>
                        <a:rPr lang="en-US" sz="2400" b="0" i="0" u="none" strike="noStrike" dirty="0" smtClean="0">
                          <a:solidFill>
                            <a:srgbClr val="000000"/>
                          </a:solidFill>
                          <a:latin typeface="Calibri" pitchFamily="34" charset="0"/>
                          <a:sym typeface="Wingdings"/>
                        </a:rPr>
                        <a:t></a:t>
                      </a:r>
                      <a:endParaRPr lang="en-US" sz="2400" b="0" i="0" u="none" strike="noStrike" dirty="0">
                        <a:solidFill>
                          <a:srgbClr val="000000"/>
                        </a:solidFill>
                        <a:latin typeface="Calibri" pitchFamily="34" charset="0"/>
                      </a:endParaRPr>
                    </a:p>
                  </a:txBody>
                  <a:tcPr marL="7105" marR="7105" marT="7104" marB="0" anchor="ctr"/>
                </a:tc>
                <a:tc>
                  <a:txBody>
                    <a:bodyPr/>
                    <a:lstStyle/>
                    <a:p>
                      <a:pPr marL="0" algn="l" defTabSz="914400" rtl="0" eaLnBrk="1" fontAlgn="t" latinLnBrk="0" hangingPunct="1"/>
                      <a:r>
                        <a:rPr lang="en-US" sz="1600" b="0" i="0" u="none" strike="noStrike" kern="1200" dirty="0" smtClean="0">
                          <a:solidFill>
                            <a:srgbClr val="000000"/>
                          </a:solidFill>
                          <a:latin typeface="Calibri" pitchFamily="34" charset="0"/>
                          <a:ea typeface="+mn-ea"/>
                          <a:cs typeface="+mn-cs"/>
                        </a:rPr>
                        <a:t>En </a:t>
                      </a:r>
                      <a:r>
                        <a:rPr lang="en-US" sz="1600" b="0" i="0" u="none" strike="noStrike" kern="1200" dirty="0" err="1" smtClean="0">
                          <a:solidFill>
                            <a:srgbClr val="000000"/>
                          </a:solidFill>
                          <a:latin typeface="Calibri" pitchFamily="34" charset="0"/>
                          <a:ea typeface="+mn-ea"/>
                          <a:cs typeface="+mn-cs"/>
                        </a:rPr>
                        <a:t>cours</a:t>
                      </a:r>
                      <a:endParaRPr lang="en-US" sz="1600" b="0" i="0" u="none" strike="noStrike" kern="1200" dirty="0">
                        <a:solidFill>
                          <a:srgbClr val="000000"/>
                        </a:solidFill>
                        <a:latin typeface="Calibri" pitchFamily="34" charset="0"/>
                        <a:ea typeface="+mn-ea"/>
                        <a:cs typeface="+mn-cs"/>
                      </a:endParaRPr>
                    </a:p>
                  </a:txBody>
                  <a:tcPr marL="7105" marR="7105" marT="7104" marB="0" anchor="ctr"/>
                </a:tc>
                <a:tc>
                  <a:txBody>
                    <a:bodyPr/>
                    <a:lstStyle/>
                    <a:p>
                      <a:pPr marL="0" algn="l" defTabSz="914400" rtl="0" eaLnBrk="1" fontAlgn="t" latinLnBrk="0" hangingPunct="1"/>
                      <a:r>
                        <a:rPr lang="en-US" sz="1600" b="0" i="0" u="none" strike="noStrike" kern="1200" dirty="0" err="1" smtClean="0">
                          <a:solidFill>
                            <a:srgbClr val="000000"/>
                          </a:solidFill>
                          <a:latin typeface="Calibri" pitchFamily="34" charset="0"/>
                          <a:ea typeface="+mn-ea"/>
                          <a:cs typeface="+mn-cs"/>
                        </a:rPr>
                        <a:t>Informations</a:t>
                      </a:r>
                      <a:r>
                        <a:rPr lang="en-US" sz="1600" b="0" i="0" u="none" strike="noStrike" kern="1200" dirty="0" smtClean="0">
                          <a:solidFill>
                            <a:srgbClr val="000000"/>
                          </a:solidFill>
                          <a:latin typeface="Calibri" pitchFamily="34" charset="0"/>
                          <a:ea typeface="+mn-ea"/>
                          <a:cs typeface="+mn-cs"/>
                        </a:rPr>
                        <a:t> </a:t>
                      </a:r>
                      <a:r>
                        <a:rPr lang="en-US" sz="1600" b="0" i="0" u="none" strike="noStrike" kern="1200" dirty="0" err="1" smtClean="0">
                          <a:solidFill>
                            <a:srgbClr val="000000"/>
                          </a:solidFill>
                          <a:latin typeface="Calibri" pitchFamily="34" charset="0"/>
                          <a:ea typeface="+mn-ea"/>
                          <a:cs typeface="+mn-cs"/>
                        </a:rPr>
                        <a:t>financières</a:t>
                      </a:r>
                      <a:r>
                        <a:rPr lang="en-US" sz="1600" b="0" i="0" u="none" strike="noStrike" kern="1200" dirty="0" smtClean="0">
                          <a:solidFill>
                            <a:srgbClr val="000000"/>
                          </a:solidFill>
                          <a:latin typeface="Calibri" pitchFamily="34" charset="0"/>
                          <a:ea typeface="+mn-ea"/>
                          <a:cs typeface="+mn-cs"/>
                        </a:rPr>
                        <a:t> </a:t>
                      </a:r>
                      <a:r>
                        <a:rPr lang="en-US" sz="1600" b="0" i="0" u="none" strike="noStrike" kern="1200" dirty="0" err="1" smtClean="0">
                          <a:solidFill>
                            <a:srgbClr val="000000"/>
                          </a:solidFill>
                          <a:latin typeface="Calibri" pitchFamily="34" charset="0"/>
                          <a:ea typeface="+mn-ea"/>
                          <a:cs typeface="+mn-cs"/>
                        </a:rPr>
                        <a:t>fournies</a:t>
                      </a:r>
                      <a:r>
                        <a:rPr lang="en-US" sz="1600" b="0" i="0" u="none" strike="noStrike" kern="1200" baseline="0" dirty="0" smtClean="0">
                          <a:solidFill>
                            <a:srgbClr val="000000"/>
                          </a:solidFill>
                          <a:latin typeface="Calibri" pitchFamily="34" charset="0"/>
                          <a:ea typeface="+mn-ea"/>
                          <a:cs typeface="+mn-cs"/>
                        </a:rPr>
                        <a:t> à </a:t>
                      </a:r>
                      <a:r>
                        <a:rPr lang="en-US" sz="1600" b="0" i="0" u="none" strike="noStrike" kern="1200" baseline="0" dirty="0" err="1" smtClean="0">
                          <a:solidFill>
                            <a:srgbClr val="000000"/>
                          </a:solidFill>
                          <a:latin typeface="Calibri" pitchFamily="34" charset="0"/>
                          <a:ea typeface="+mn-ea"/>
                          <a:cs typeface="+mn-cs"/>
                        </a:rPr>
                        <a:t>l’expert</a:t>
                      </a:r>
                      <a:r>
                        <a:rPr lang="en-US" sz="1600" b="0" i="0" u="none" strike="noStrike" kern="1200" baseline="0" dirty="0" smtClean="0">
                          <a:solidFill>
                            <a:srgbClr val="000000"/>
                          </a:solidFill>
                          <a:latin typeface="Calibri" pitchFamily="34" charset="0"/>
                          <a:ea typeface="+mn-ea"/>
                          <a:cs typeface="+mn-cs"/>
                        </a:rPr>
                        <a:t> local de </a:t>
                      </a:r>
                      <a:r>
                        <a:rPr lang="en-US" sz="1600" b="0" i="0" u="none" strike="noStrike" kern="1200" baseline="0" dirty="0" err="1" smtClean="0">
                          <a:solidFill>
                            <a:srgbClr val="000000"/>
                          </a:solidFill>
                          <a:latin typeface="Calibri" pitchFamily="34" charset="0"/>
                          <a:ea typeface="+mn-ea"/>
                          <a:cs typeface="+mn-cs"/>
                        </a:rPr>
                        <a:t>l’ONUDI</a:t>
                      </a:r>
                      <a:endParaRPr lang="en-US" sz="1600" b="0" i="0" u="none" strike="noStrike" kern="1200" dirty="0">
                        <a:solidFill>
                          <a:srgbClr val="000000"/>
                        </a:solidFill>
                        <a:latin typeface="Calibri" pitchFamily="34" charset="0"/>
                        <a:ea typeface="+mn-ea"/>
                        <a:cs typeface="+mn-cs"/>
                      </a:endParaRPr>
                    </a:p>
                  </a:txBody>
                  <a:tcPr marL="7105" marR="7105" marT="7104" marB="0" anchor="ctr"/>
                </a:tc>
              </a:tr>
              <a:tr h="609467">
                <a:tc>
                  <a:txBody>
                    <a:bodyPr/>
                    <a:lstStyle/>
                    <a:p>
                      <a:pPr algn="l" fontAlgn="t"/>
                      <a:r>
                        <a:rPr lang="en-US" sz="1600" b="0" i="0" u="none" strike="noStrike" dirty="0" err="1" smtClean="0">
                          <a:solidFill>
                            <a:srgbClr val="000000"/>
                          </a:solidFill>
                          <a:latin typeface="Calibri" pitchFamily="34" charset="0"/>
                        </a:rPr>
                        <a:t>Téranga</a:t>
                      </a:r>
                      <a:endParaRPr lang="en-US" sz="1600" b="0" i="0" u="none" strike="noStrike" dirty="0" smtClean="0">
                        <a:solidFill>
                          <a:srgbClr val="000000"/>
                        </a:solidFill>
                        <a:latin typeface="Calibri" pitchFamily="34" charset="0"/>
                      </a:endParaRPr>
                    </a:p>
                    <a:p>
                      <a:pPr algn="l" fontAlgn="t"/>
                      <a:endParaRPr lang="en-US" sz="1600" b="0" i="0" u="none" strike="noStrike" dirty="0">
                        <a:solidFill>
                          <a:srgbClr val="000000"/>
                        </a:solidFill>
                        <a:latin typeface="Calibri" pitchFamily="34" charset="0"/>
                      </a:endParaRPr>
                    </a:p>
                  </a:txBody>
                  <a:tcPr marL="7105" marR="7105" marT="7104"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000000"/>
                          </a:solidFill>
                          <a:effectLst/>
                          <a:uLnTx/>
                          <a:uFillTx/>
                          <a:latin typeface="Calibri" pitchFamily="34" charset="0"/>
                          <a:ea typeface="+mn-ea"/>
                          <a:cs typeface="+mn-cs"/>
                          <a:sym typeface="Wingdings"/>
                        </a:rPr>
                        <a:t></a:t>
                      </a:r>
                      <a:endParaRPr kumimoji="0" lang="en-US" sz="2400" b="0" i="0" u="none" strike="noStrike" kern="1200" cap="none" spc="0" normalizeH="0" baseline="0" noProof="0" dirty="0" smtClean="0">
                        <a:ln>
                          <a:noFill/>
                        </a:ln>
                        <a:solidFill>
                          <a:srgbClr val="000000"/>
                        </a:solidFill>
                        <a:effectLst/>
                        <a:uLnTx/>
                        <a:uFillTx/>
                        <a:latin typeface="Calibri" pitchFamily="34" charset="0"/>
                        <a:ea typeface="+mn-ea"/>
                        <a:cs typeface="+mn-cs"/>
                      </a:endParaRPr>
                    </a:p>
                  </a:txBody>
                  <a:tcPr marL="7105" marR="7105" marT="7104" marB="0" anchor="ctr"/>
                </a:tc>
                <a:tc>
                  <a:txBody>
                    <a:bodyPr/>
                    <a:lstStyle/>
                    <a:p>
                      <a:pPr marL="0" algn="l" defTabSz="914400" rtl="0" eaLnBrk="1" fontAlgn="t" latinLnBrk="0" hangingPunct="1"/>
                      <a:r>
                        <a:rPr lang="en-US" sz="1600" b="0" i="0" u="none" strike="noStrike" kern="1200" dirty="0" smtClean="0">
                          <a:solidFill>
                            <a:srgbClr val="000000"/>
                          </a:solidFill>
                          <a:latin typeface="Calibri" pitchFamily="34" charset="0"/>
                          <a:ea typeface="+mn-ea"/>
                          <a:cs typeface="+mn-cs"/>
                        </a:rPr>
                        <a:t>En </a:t>
                      </a:r>
                      <a:r>
                        <a:rPr lang="en-US" sz="1600" b="0" i="0" u="none" strike="noStrike" kern="1200" dirty="0" err="1" smtClean="0">
                          <a:solidFill>
                            <a:srgbClr val="000000"/>
                          </a:solidFill>
                          <a:latin typeface="Calibri" pitchFamily="34" charset="0"/>
                          <a:ea typeface="+mn-ea"/>
                          <a:cs typeface="+mn-cs"/>
                        </a:rPr>
                        <a:t>cours</a:t>
                      </a:r>
                      <a:endParaRPr lang="en-US" sz="1600" b="0" i="0" u="none" strike="noStrike" kern="1200" dirty="0">
                        <a:solidFill>
                          <a:srgbClr val="000000"/>
                        </a:solidFill>
                        <a:latin typeface="Calibri" pitchFamily="34" charset="0"/>
                        <a:ea typeface="+mn-ea"/>
                        <a:cs typeface="+mn-cs"/>
                      </a:endParaRPr>
                    </a:p>
                  </a:txBody>
                  <a:tcPr marL="7105" marR="7105" marT="7104" marB="0" anchor="ctr"/>
                </a:tc>
                <a:tc>
                  <a:txBody>
                    <a:bodyPr/>
                    <a:lstStyle/>
                    <a:p>
                      <a:pPr marL="0" algn="l" defTabSz="914400" rtl="0" eaLnBrk="1" fontAlgn="t" latinLnBrk="0" hangingPunct="1"/>
                      <a:endParaRPr lang="en-US" sz="1600" b="0" i="0" u="none" strike="noStrike" kern="1200" dirty="0">
                        <a:solidFill>
                          <a:srgbClr val="000000"/>
                        </a:solidFill>
                        <a:latin typeface="Calibri" pitchFamily="34" charset="0"/>
                        <a:ea typeface="+mn-ea"/>
                        <a:cs typeface="+mn-cs"/>
                      </a:endParaRPr>
                    </a:p>
                  </a:txBody>
                  <a:tcPr marL="7105" marR="7105" marT="7104" marB="0" anchor="ctr"/>
                </a:tc>
              </a:tr>
              <a:tr h="718017">
                <a:tc>
                  <a:txBody>
                    <a:bodyPr/>
                    <a:lstStyle/>
                    <a:p>
                      <a:pPr algn="l" fontAlgn="t"/>
                      <a:r>
                        <a:rPr lang="en-US" sz="1600" b="0" i="0" u="none" strike="noStrike" dirty="0" err="1" smtClean="0">
                          <a:solidFill>
                            <a:srgbClr val="000000"/>
                          </a:solidFill>
                          <a:latin typeface="Calibri" pitchFamily="34" charset="0"/>
                        </a:rPr>
                        <a:t>Lamantin</a:t>
                      </a:r>
                      <a:r>
                        <a:rPr lang="en-US" sz="1600" b="0" i="0" u="none" strike="noStrike" dirty="0" smtClean="0">
                          <a:solidFill>
                            <a:srgbClr val="000000"/>
                          </a:solidFill>
                          <a:latin typeface="Calibri" pitchFamily="34" charset="0"/>
                        </a:rPr>
                        <a:t> Beach Hotel Resort &amp; Spa</a:t>
                      </a:r>
                    </a:p>
                  </a:txBody>
                  <a:tcPr marL="7105" marR="7105" marT="7104"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000000"/>
                          </a:solidFill>
                          <a:effectLst/>
                          <a:uLnTx/>
                          <a:uFillTx/>
                          <a:latin typeface="Calibri" pitchFamily="34" charset="0"/>
                          <a:ea typeface="+mn-ea"/>
                          <a:cs typeface="+mn-cs"/>
                          <a:sym typeface="Wingdings"/>
                        </a:rPr>
                        <a:t></a:t>
                      </a:r>
                      <a:endParaRPr kumimoji="0" lang="en-US" sz="2400" b="0" i="0" u="none" strike="noStrike" kern="1200" cap="none" spc="0" normalizeH="0" baseline="0" noProof="0" dirty="0" smtClean="0">
                        <a:ln>
                          <a:noFill/>
                        </a:ln>
                        <a:solidFill>
                          <a:srgbClr val="000000"/>
                        </a:solidFill>
                        <a:effectLst/>
                        <a:uLnTx/>
                        <a:uFillTx/>
                        <a:latin typeface="Calibri" pitchFamily="34" charset="0"/>
                        <a:ea typeface="+mn-ea"/>
                        <a:cs typeface="+mn-cs"/>
                      </a:endParaRPr>
                    </a:p>
                  </a:txBody>
                  <a:tcPr marL="7105" marR="7105" marT="7104" marB="0" anchor="ctr"/>
                </a:tc>
                <a:tc>
                  <a:txBody>
                    <a:bodyPr/>
                    <a:lstStyle/>
                    <a:p>
                      <a:pPr marL="0" algn="l" defTabSz="914400" rtl="0" eaLnBrk="1" fontAlgn="t" latinLnBrk="0" hangingPunct="1"/>
                      <a:r>
                        <a:rPr lang="en-US" sz="1600" b="0" i="0" u="none" strike="noStrike" kern="1200" dirty="0" smtClean="0">
                          <a:solidFill>
                            <a:srgbClr val="000000"/>
                          </a:solidFill>
                          <a:latin typeface="Calibri" pitchFamily="34" charset="0"/>
                          <a:ea typeface="+mn-ea"/>
                          <a:cs typeface="+mn-cs"/>
                        </a:rPr>
                        <a:t>En</a:t>
                      </a:r>
                      <a:r>
                        <a:rPr lang="en-US" sz="1600" b="0" i="0" u="none" strike="noStrike" kern="1200" baseline="0" dirty="0" smtClean="0">
                          <a:solidFill>
                            <a:srgbClr val="000000"/>
                          </a:solidFill>
                          <a:latin typeface="Calibri" pitchFamily="34" charset="0"/>
                          <a:ea typeface="+mn-ea"/>
                          <a:cs typeface="+mn-cs"/>
                        </a:rPr>
                        <a:t> </a:t>
                      </a:r>
                      <a:r>
                        <a:rPr lang="en-US" sz="1600" b="0" i="0" u="none" strike="noStrike" kern="1200" baseline="0" dirty="0" err="1" smtClean="0">
                          <a:solidFill>
                            <a:srgbClr val="000000"/>
                          </a:solidFill>
                          <a:latin typeface="Calibri" pitchFamily="34" charset="0"/>
                          <a:ea typeface="+mn-ea"/>
                          <a:cs typeface="+mn-cs"/>
                        </a:rPr>
                        <a:t>cours</a:t>
                      </a:r>
                      <a:endParaRPr lang="en-US" sz="1600" b="0" i="0" u="none" strike="noStrike" kern="1200" dirty="0">
                        <a:solidFill>
                          <a:srgbClr val="000000"/>
                        </a:solidFill>
                        <a:latin typeface="Calibri" pitchFamily="34" charset="0"/>
                        <a:ea typeface="+mn-ea"/>
                        <a:cs typeface="+mn-cs"/>
                      </a:endParaRPr>
                    </a:p>
                  </a:txBody>
                  <a:tcPr marL="7105" marR="7105" marT="7104" marB="0" anchor="ctr"/>
                </a:tc>
                <a:tc>
                  <a:txBody>
                    <a:bodyPr/>
                    <a:lstStyle/>
                    <a:p>
                      <a:pPr marL="0" algn="l" defTabSz="914400" rtl="0" eaLnBrk="1" fontAlgn="t" latinLnBrk="0" hangingPunct="1"/>
                      <a:r>
                        <a:rPr lang="en-US" sz="1600" b="0" i="0" u="none" strike="noStrike" kern="1200" dirty="0" err="1" smtClean="0">
                          <a:solidFill>
                            <a:srgbClr val="000000"/>
                          </a:solidFill>
                          <a:latin typeface="Calibri" pitchFamily="34" charset="0"/>
                          <a:ea typeface="+mn-ea"/>
                          <a:cs typeface="+mn-cs"/>
                        </a:rPr>
                        <a:t>Informations</a:t>
                      </a:r>
                      <a:r>
                        <a:rPr lang="en-US" sz="1600" b="0" i="0" u="none" strike="noStrike" kern="1200" dirty="0" smtClean="0">
                          <a:solidFill>
                            <a:srgbClr val="000000"/>
                          </a:solidFill>
                          <a:latin typeface="Calibri" pitchFamily="34" charset="0"/>
                          <a:ea typeface="+mn-ea"/>
                          <a:cs typeface="+mn-cs"/>
                        </a:rPr>
                        <a:t> </a:t>
                      </a:r>
                      <a:r>
                        <a:rPr lang="en-US" sz="1600" b="0" i="0" u="none" strike="noStrike" kern="1200" dirty="0" err="1" smtClean="0">
                          <a:solidFill>
                            <a:srgbClr val="000000"/>
                          </a:solidFill>
                          <a:latin typeface="Calibri" pitchFamily="34" charset="0"/>
                          <a:ea typeface="+mn-ea"/>
                          <a:cs typeface="+mn-cs"/>
                        </a:rPr>
                        <a:t>financières</a:t>
                      </a:r>
                      <a:r>
                        <a:rPr lang="en-US" sz="1600" b="0" i="0" u="none" strike="noStrike" kern="1200" dirty="0" smtClean="0">
                          <a:solidFill>
                            <a:srgbClr val="000000"/>
                          </a:solidFill>
                          <a:latin typeface="Calibri" pitchFamily="34" charset="0"/>
                          <a:ea typeface="+mn-ea"/>
                          <a:cs typeface="+mn-cs"/>
                        </a:rPr>
                        <a:t> </a:t>
                      </a:r>
                      <a:r>
                        <a:rPr lang="en-US" sz="1600" b="0" i="0" u="none" strike="noStrike" kern="1200" dirty="0" err="1" smtClean="0">
                          <a:solidFill>
                            <a:srgbClr val="000000"/>
                          </a:solidFill>
                          <a:latin typeface="Calibri" pitchFamily="34" charset="0"/>
                          <a:ea typeface="+mn-ea"/>
                          <a:cs typeface="+mn-cs"/>
                        </a:rPr>
                        <a:t>fournies</a:t>
                      </a:r>
                      <a:r>
                        <a:rPr lang="en-US" sz="1600" b="0" i="0" u="none" strike="noStrike" kern="1200" baseline="0" dirty="0" smtClean="0">
                          <a:solidFill>
                            <a:srgbClr val="000000"/>
                          </a:solidFill>
                          <a:latin typeface="Calibri" pitchFamily="34" charset="0"/>
                          <a:ea typeface="+mn-ea"/>
                          <a:cs typeface="+mn-cs"/>
                        </a:rPr>
                        <a:t> à </a:t>
                      </a:r>
                      <a:r>
                        <a:rPr lang="en-US" sz="1600" b="0" i="0" u="none" strike="noStrike" kern="1200" baseline="0" dirty="0" err="1" smtClean="0">
                          <a:solidFill>
                            <a:srgbClr val="000000"/>
                          </a:solidFill>
                          <a:latin typeface="Calibri" pitchFamily="34" charset="0"/>
                          <a:ea typeface="+mn-ea"/>
                          <a:cs typeface="+mn-cs"/>
                        </a:rPr>
                        <a:t>l’expert</a:t>
                      </a:r>
                      <a:r>
                        <a:rPr lang="en-US" sz="1600" b="0" i="0" u="none" strike="noStrike" kern="1200" baseline="0" dirty="0" smtClean="0">
                          <a:solidFill>
                            <a:srgbClr val="000000"/>
                          </a:solidFill>
                          <a:latin typeface="Calibri" pitchFamily="34" charset="0"/>
                          <a:ea typeface="+mn-ea"/>
                          <a:cs typeface="+mn-cs"/>
                        </a:rPr>
                        <a:t> local de </a:t>
                      </a:r>
                      <a:r>
                        <a:rPr lang="en-US" sz="1600" b="0" i="0" u="none" strike="noStrike" kern="1200" baseline="0" dirty="0" err="1" smtClean="0">
                          <a:solidFill>
                            <a:srgbClr val="000000"/>
                          </a:solidFill>
                          <a:latin typeface="Calibri" pitchFamily="34" charset="0"/>
                          <a:ea typeface="+mn-ea"/>
                          <a:cs typeface="+mn-cs"/>
                        </a:rPr>
                        <a:t>l’ONUDI</a:t>
                      </a:r>
                      <a:endParaRPr lang="en-US" sz="1600" b="0" i="0" u="none" strike="noStrike" kern="1200" dirty="0">
                        <a:solidFill>
                          <a:srgbClr val="000000"/>
                        </a:solidFill>
                        <a:latin typeface="Calibri" pitchFamily="34" charset="0"/>
                        <a:ea typeface="+mn-ea"/>
                        <a:cs typeface="+mn-cs"/>
                      </a:endParaRPr>
                    </a:p>
                  </a:txBody>
                  <a:tcPr marL="7105" marR="7105" marT="7104" marB="0" anchor="ctr"/>
                </a:tc>
              </a:tr>
              <a:tr h="653583">
                <a:tc>
                  <a:txBody>
                    <a:bodyPr/>
                    <a:lstStyle/>
                    <a:p>
                      <a:pPr algn="l" fontAlgn="t"/>
                      <a:r>
                        <a:rPr lang="en-US" sz="1600" b="0" i="0" u="none" strike="noStrike" dirty="0" smtClean="0">
                          <a:solidFill>
                            <a:srgbClr val="000000"/>
                          </a:solidFill>
                          <a:latin typeface="Calibri" pitchFamily="34" charset="0"/>
                        </a:rPr>
                        <a:t>Hotel Palm Beach </a:t>
                      </a:r>
                    </a:p>
                    <a:p>
                      <a:pPr algn="l" fontAlgn="t"/>
                      <a:r>
                        <a:rPr lang="en-US" sz="1600" b="0" i="0" u="none" strike="noStrike" dirty="0" smtClean="0">
                          <a:solidFill>
                            <a:srgbClr val="000000"/>
                          </a:solidFill>
                          <a:latin typeface="Calibri" pitchFamily="34" charset="0"/>
                        </a:rPr>
                        <a:t>(</a:t>
                      </a:r>
                      <a:r>
                        <a:rPr lang="en-US" sz="1600" b="0" i="0" u="none" strike="noStrike" dirty="0" err="1" smtClean="0">
                          <a:solidFill>
                            <a:srgbClr val="000000"/>
                          </a:solidFill>
                          <a:latin typeface="Calibri" pitchFamily="34" charset="0"/>
                        </a:rPr>
                        <a:t>Framissima</a:t>
                      </a:r>
                      <a:r>
                        <a:rPr lang="en-US" sz="1600" b="0" i="0" u="none" strike="noStrike" dirty="0" smtClean="0">
                          <a:solidFill>
                            <a:srgbClr val="000000"/>
                          </a:solidFill>
                          <a:latin typeface="Calibri" pitchFamily="34" charset="0"/>
                        </a:rPr>
                        <a:t> Palm Beach)</a:t>
                      </a:r>
                    </a:p>
                    <a:p>
                      <a:pPr algn="l" fontAlgn="t"/>
                      <a:endParaRPr lang="en-US" sz="1600" b="0" i="0" u="none" strike="noStrike" dirty="0">
                        <a:solidFill>
                          <a:srgbClr val="000000"/>
                        </a:solidFill>
                        <a:latin typeface="Calibri" pitchFamily="34" charset="0"/>
                      </a:endParaRPr>
                    </a:p>
                  </a:txBody>
                  <a:tcPr marL="7105" marR="7105" marT="7104"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000000"/>
                          </a:solidFill>
                          <a:effectLst/>
                          <a:uLnTx/>
                          <a:uFillTx/>
                          <a:latin typeface="Calibri" pitchFamily="34" charset="0"/>
                          <a:ea typeface="+mn-ea"/>
                          <a:cs typeface="+mn-cs"/>
                          <a:sym typeface="Wingdings"/>
                        </a:rPr>
                        <a:t></a:t>
                      </a:r>
                      <a:endParaRPr kumimoji="0" lang="en-US" sz="2400" b="0" i="0" u="none" strike="noStrike" kern="1200" cap="none" spc="0" normalizeH="0" baseline="0" noProof="0" dirty="0" smtClean="0">
                        <a:ln>
                          <a:noFill/>
                        </a:ln>
                        <a:solidFill>
                          <a:srgbClr val="000000"/>
                        </a:solidFill>
                        <a:effectLst/>
                        <a:uLnTx/>
                        <a:uFillTx/>
                        <a:latin typeface="Calibri" pitchFamily="34" charset="0"/>
                        <a:ea typeface="+mn-ea"/>
                        <a:cs typeface="+mn-cs"/>
                      </a:endParaRPr>
                    </a:p>
                  </a:txBody>
                  <a:tcPr marL="7105" marR="7105" marT="7104" marB="0" anchor="ctr"/>
                </a:tc>
                <a:tc>
                  <a:txBody>
                    <a:bodyPr/>
                    <a:lstStyle/>
                    <a:p>
                      <a:pPr marL="0" algn="l" defTabSz="914400" rtl="0" eaLnBrk="1" fontAlgn="t" latinLnBrk="0" hangingPunct="1"/>
                      <a:r>
                        <a:rPr lang="en-US" sz="1600" b="0" i="0" u="none" strike="noStrike" kern="1200" dirty="0" smtClean="0">
                          <a:solidFill>
                            <a:srgbClr val="000000"/>
                          </a:solidFill>
                          <a:latin typeface="Calibri" pitchFamily="34" charset="0"/>
                          <a:ea typeface="+mn-ea"/>
                          <a:cs typeface="+mn-cs"/>
                        </a:rPr>
                        <a:t>En </a:t>
                      </a:r>
                      <a:r>
                        <a:rPr lang="en-US" sz="1600" b="0" i="0" u="none" strike="noStrike" kern="1200" dirty="0" err="1" smtClean="0">
                          <a:solidFill>
                            <a:srgbClr val="000000"/>
                          </a:solidFill>
                          <a:latin typeface="Calibri" pitchFamily="34" charset="0"/>
                          <a:ea typeface="+mn-ea"/>
                          <a:cs typeface="+mn-cs"/>
                        </a:rPr>
                        <a:t>cours</a:t>
                      </a:r>
                      <a:endParaRPr lang="en-US" sz="1600" b="0" i="0" u="none" strike="noStrike" kern="1200" dirty="0">
                        <a:solidFill>
                          <a:srgbClr val="000000"/>
                        </a:solidFill>
                        <a:latin typeface="Calibri" pitchFamily="34" charset="0"/>
                        <a:ea typeface="+mn-ea"/>
                        <a:cs typeface="+mn-cs"/>
                      </a:endParaRPr>
                    </a:p>
                  </a:txBody>
                  <a:tcPr marL="7105" marR="7105" marT="7104" marB="0" anchor="ctr"/>
                </a:tc>
                <a:tc>
                  <a:txBody>
                    <a:bodyPr/>
                    <a:lstStyle/>
                    <a:p>
                      <a:pPr marL="0" algn="l" defTabSz="914400" rtl="0" eaLnBrk="1" fontAlgn="t" latinLnBrk="0" hangingPunct="1"/>
                      <a:endParaRPr lang="en-US" sz="1600" b="0" i="0" u="none" strike="noStrike" kern="1200" dirty="0">
                        <a:solidFill>
                          <a:srgbClr val="000000"/>
                        </a:solidFill>
                        <a:latin typeface="Calibri" pitchFamily="34" charset="0"/>
                        <a:ea typeface="+mn-ea"/>
                        <a:cs typeface="+mn-cs"/>
                      </a:endParaRPr>
                    </a:p>
                  </a:txBody>
                  <a:tcPr marL="7105" marR="7105" marT="7104" marB="0" anchor="ctr"/>
                </a:tc>
              </a:tr>
              <a:tr h="600759">
                <a:tc>
                  <a:txBody>
                    <a:bodyPr/>
                    <a:lstStyle/>
                    <a:p>
                      <a:pPr algn="l" fontAlgn="t"/>
                      <a:r>
                        <a:rPr lang="en-US" sz="1600" b="0" i="0" u="none" strike="noStrike" dirty="0" err="1" smtClean="0">
                          <a:solidFill>
                            <a:srgbClr val="000000"/>
                          </a:solidFill>
                          <a:latin typeface="Calibri" pitchFamily="34" charset="0"/>
                        </a:rPr>
                        <a:t>Hôtel</a:t>
                      </a:r>
                      <a:r>
                        <a:rPr lang="en-US" sz="1600" b="0" i="0" u="none" strike="noStrike" dirty="0" smtClean="0">
                          <a:solidFill>
                            <a:srgbClr val="000000"/>
                          </a:solidFill>
                          <a:latin typeface="Calibri" pitchFamily="34" charset="0"/>
                        </a:rPr>
                        <a:t> </a:t>
                      </a:r>
                      <a:r>
                        <a:rPr lang="en-US" sz="1600" b="0" i="0" u="none" strike="noStrike" dirty="0" err="1" smtClean="0">
                          <a:solidFill>
                            <a:srgbClr val="000000"/>
                          </a:solidFill>
                          <a:latin typeface="Calibri" pitchFamily="34" charset="0"/>
                        </a:rPr>
                        <a:t>Bougainvillers</a:t>
                      </a:r>
                      <a:endParaRPr lang="en-US" sz="1600" b="0" i="0" u="none" strike="noStrike" dirty="0">
                        <a:solidFill>
                          <a:srgbClr val="000000"/>
                        </a:solidFill>
                        <a:latin typeface="Calibri" pitchFamily="34" charset="0"/>
                      </a:endParaRPr>
                    </a:p>
                  </a:txBody>
                  <a:tcPr marL="7105" marR="7105" marT="7104"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000000"/>
                          </a:solidFill>
                          <a:effectLst/>
                          <a:uLnTx/>
                          <a:uFillTx/>
                          <a:latin typeface="Calibri" pitchFamily="34" charset="0"/>
                          <a:ea typeface="+mn-ea"/>
                          <a:cs typeface="+mn-cs"/>
                          <a:sym typeface="Wingdings"/>
                        </a:rPr>
                        <a:t></a:t>
                      </a:r>
                      <a:endParaRPr kumimoji="0" lang="en-US" sz="2400" b="0" i="0" u="none" strike="noStrike" kern="1200" cap="none" spc="0" normalizeH="0" baseline="0" noProof="0" dirty="0" smtClean="0">
                        <a:ln>
                          <a:noFill/>
                        </a:ln>
                        <a:solidFill>
                          <a:srgbClr val="000000"/>
                        </a:solidFill>
                        <a:effectLst/>
                        <a:uLnTx/>
                        <a:uFillTx/>
                        <a:latin typeface="Calibri" pitchFamily="34" charset="0"/>
                        <a:ea typeface="+mn-ea"/>
                        <a:cs typeface="+mn-cs"/>
                      </a:endParaRPr>
                    </a:p>
                  </a:txBody>
                  <a:tcPr marL="7105" marR="7105" marT="7104" marB="0" anchor="ctr"/>
                </a:tc>
                <a:tc>
                  <a:txBody>
                    <a:bodyPr/>
                    <a:lstStyle/>
                    <a:p>
                      <a:pPr marL="0" algn="l" defTabSz="914400" rtl="0" eaLnBrk="1" fontAlgn="t" latinLnBrk="0" hangingPunct="1"/>
                      <a:r>
                        <a:rPr lang="en-US" sz="1600" b="0" i="0" u="none" strike="noStrike" kern="1200" dirty="0" smtClean="0">
                          <a:solidFill>
                            <a:srgbClr val="000000"/>
                          </a:solidFill>
                          <a:latin typeface="Calibri" pitchFamily="34" charset="0"/>
                          <a:ea typeface="+mn-ea"/>
                          <a:cs typeface="+mn-cs"/>
                        </a:rPr>
                        <a:t>En </a:t>
                      </a:r>
                      <a:r>
                        <a:rPr lang="en-US" sz="1600" b="0" i="0" u="none" strike="noStrike" kern="1200" dirty="0" err="1" smtClean="0">
                          <a:solidFill>
                            <a:srgbClr val="000000"/>
                          </a:solidFill>
                          <a:latin typeface="Calibri" pitchFamily="34" charset="0"/>
                          <a:ea typeface="+mn-ea"/>
                          <a:cs typeface="+mn-cs"/>
                        </a:rPr>
                        <a:t>cours</a:t>
                      </a:r>
                      <a:endParaRPr lang="en-US" sz="1600" b="0" i="0" u="none" strike="noStrike" kern="1200" dirty="0">
                        <a:solidFill>
                          <a:srgbClr val="000000"/>
                        </a:solidFill>
                        <a:latin typeface="Calibri" pitchFamily="34" charset="0"/>
                        <a:ea typeface="+mn-ea"/>
                        <a:cs typeface="+mn-cs"/>
                      </a:endParaRPr>
                    </a:p>
                  </a:txBody>
                  <a:tcPr marL="7105" marR="7105" marT="7104" marB="0" anchor="ctr"/>
                </a:tc>
                <a:tc>
                  <a:txBody>
                    <a:bodyPr/>
                    <a:lstStyle/>
                    <a:p>
                      <a:pPr marL="0" algn="l" defTabSz="914400" rtl="0" eaLnBrk="1" fontAlgn="t" latinLnBrk="0" hangingPunct="1"/>
                      <a:endParaRPr lang="en-US" sz="1600" b="0" i="0" u="none" strike="noStrike" kern="1200" dirty="0">
                        <a:solidFill>
                          <a:srgbClr val="000000"/>
                        </a:solidFill>
                        <a:latin typeface="Calibri" pitchFamily="34" charset="0"/>
                        <a:ea typeface="+mn-ea"/>
                        <a:cs typeface="+mn-cs"/>
                      </a:endParaRPr>
                    </a:p>
                  </a:txBody>
                  <a:tcPr marL="7105" marR="7105" marT="7104" marB="0" anchor="ctr"/>
                </a:tc>
              </a:tr>
            </a:tbl>
          </a:graphicData>
        </a:graphic>
      </p:graphicFrame>
      <p:sp>
        <p:nvSpPr>
          <p:cNvPr id="4136" name="1 CuadroTexto"/>
          <p:cNvSpPr txBox="1">
            <a:spLocks noChangeArrowheads="1"/>
          </p:cNvSpPr>
          <p:nvPr/>
        </p:nvSpPr>
        <p:spPr bwMode="auto">
          <a:xfrm>
            <a:off x="381000" y="5634038"/>
            <a:ext cx="6705600" cy="461962"/>
          </a:xfrm>
          <a:prstGeom prst="rect">
            <a:avLst/>
          </a:prstGeom>
          <a:noFill/>
          <a:ln w="9525">
            <a:noFill/>
            <a:miter lim="800000"/>
            <a:headEnd/>
            <a:tailEnd/>
          </a:ln>
        </p:spPr>
        <p:txBody>
          <a:bodyPr>
            <a:spAutoFit/>
          </a:bodyPr>
          <a:lstStyle/>
          <a:p>
            <a:r>
              <a:rPr lang="en-US" sz="2400" b="1" dirty="0">
                <a:solidFill>
                  <a:srgbClr val="000000"/>
                </a:solidFill>
                <a:latin typeface="Calibri" pitchFamily="34" charset="0"/>
              </a:rPr>
              <a:t>*</a:t>
            </a:r>
            <a:r>
              <a:rPr lang="en-US" sz="1400" dirty="0">
                <a:solidFill>
                  <a:srgbClr val="000000"/>
                </a:solidFill>
                <a:latin typeface="Calibri" pitchFamily="34" charset="0"/>
              </a:rPr>
              <a:t> </a:t>
            </a:r>
            <a:r>
              <a:rPr lang="en-US" sz="1300" dirty="0">
                <a:solidFill>
                  <a:srgbClr val="000000"/>
                </a:solidFill>
                <a:latin typeface="Calibri" pitchFamily="34" charset="0"/>
              </a:rPr>
              <a:t>Contact with hotels is through UNIDO Expert Ms. </a:t>
            </a:r>
            <a:r>
              <a:rPr lang="en-US" sz="1300" dirty="0" err="1">
                <a:solidFill>
                  <a:srgbClr val="000000"/>
                </a:solidFill>
                <a:latin typeface="Calibri" pitchFamily="34" charset="0"/>
              </a:rPr>
              <a:t>Touré</a:t>
            </a:r>
            <a:r>
              <a:rPr lang="en-US" sz="1300" dirty="0">
                <a:solidFill>
                  <a:srgbClr val="000000"/>
                </a:solidFill>
                <a:latin typeface="Calibri" pitchFamily="34" charset="0"/>
              </a:rPr>
              <a:t> De </a:t>
            </a:r>
            <a:r>
              <a:rPr lang="en-US" sz="1300" dirty="0" err="1">
                <a:solidFill>
                  <a:srgbClr val="000000"/>
                </a:solidFill>
                <a:latin typeface="Calibri" pitchFamily="34" charset="0"/>
              </a:rPr>
              <a:t>Niet</a:t>
            </a:r>
            <a:r>
              <a:rPr lang="en-US" sz="1300" dirty="0">
                <a:solidFill>
                  <a:srgbClr val="000000"/>
                </a:solidFill>
                <a:latin typeface="Calibri" pitchFamily="34" charset="0"/>
              </a:rPr>
              <a:t>. </a:t>
            </a:r>
          </a:p>
        </p:txBody>
      </p:sp>
    </p:spTree>
  </p:cSld>
  <p:clrMapOvr>
    <a:masterClrMapping/>
  </p:clrMapOvr>
  <p:transition spd="slow" advClick="0" advTm="10000">
    <p:pull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txBox="1">
            <a:spLocks noChangeArrowheads="1"/>
          </p:cNvSpPr>
          <p:nvPr/>
        </p:nvSpPr>
        <p:spPr bwMode="auto">
          <a:xfrm>
            <a:off x="457200" y="1066800"/>
            <a:ext cx="8229600" cy="762000"/>
          </a:xfrm>
          <a:prstGeom prst="rect">
            <a:avLst/>
          </a:prstGeom>
          <a:noFill/>
          <a:ln w="9525">
            <a:noFill/>
            <a:miter lim="800000"/>
            <a:headEnd/>
            <a:tailEnd/>
          </a:ln>
        </p:spPr>
        <p:txBody>
          <a:bodyPr anchor="ctr"/>
          <a:lstStyle/>
          <a:p>
            <a:endParaRPr lang="de-DE" sz="4400" b="1">
              <a:latin typeface="Gill Sans MT" pitchFamily="34" charset="0"/>
            </a:endParaRPr>
          </a:p>
        </p:txBody>
      </p:sp>
      <p:sp>
        <p:nvSpPr>
          <p:cNvPr id="23555" name="Rectangle 3"/>
          <p:cNvSpPr txBox="1">
            <a:spLocks noChangeArrowheads="1"/>
          </p:cNvSpPr>
          <p:nvPr/>
        </p:nvSpPr>
        <p:spPr bwMode="auto">
          <a:xfrm>
            <a:off x="457200" y="1828800"/>
            <a:ext cx="8229600" cy="4525963"/>
          </a:xfrm>
          <a:prstGeom prst="rect">
            <a:avLst/>
          </a:prstGeom>
          <a:noFill/>
          <a:ln w="9525">
            <a:noFill/>
            <a:miter lim="800000"/>
            <a:headEnd/>
            <a:tailEnd/>
          </a:ln>
        </p:spPr>
        <p:txBody>
          <a:bodyPr/>
          <a:lstStyle/>
          <a:p>
            <a:pPr marL="800100" lvl="1" indent="-342900">
              <a:spcBef>
                <a:spcPct val="20000"/>
              </a:spcBef>
              <a:buFont typeface="Wingdings" pitchFamily="2" charset="2"/>
              <a:buChar char="§"/>
            </a:pPr>
            <a:endParaRPr lang="en-GB" sz="2000" b="1">
              <a:solidFill>
                <a:schemeClr val="accent2"/>
              </a:solidFill>
              <a:latin typeface="Gill Sans MT" pitchFamily="34" charset="0"/>
              <a:ea typeface="宋体" pitchFamily="2" charset="-122"/>
            </a:endParaRPr>
          </a:p>
          <a:p>
            <a:pPr marL="342900" indent="-342900">
              <a:spcBef>
                <a:spcPct val="20000"/>
              </a:spcBef>
              <a:buFont typeface="Wingdings" pitchFamily="2" charset="2"/>
              <a:buChar char="q"/>
            </a:pPr>
            <a:endParaRPr lang="en-US" sz="2800" b="1">
              <a:solidFill>
                <a:schemeClr val="accent2"/>
              </a:solidFill>
              <a:latin typeface="Gill Sans MT" pitchFamily="34" charset="0"/>
              <a:ea typeface="宋体" pitchFamily="2" charset="-122"/>
            </a:endParaRPr>
          </a:p>
        </p:txBody>
      </p:sp>
      <p:sp>
        <p:nvSpPr>
          <p:cNvPr id="23556" name="Text Box 5"/>
          <p:cNvSpPr txBox="1">
            <a:spLocks noChangeArrowheads="1"/>
          </p:cNvSpPr>
          <p:nvPr/>
        </p:nvSpPr>
        <p:spPr bwMode="auto">
          <a:xfrm>
            <a:off x="609600" y="1447800"/>
            <a:ext cx="8275638" cy="1138238"/>
          </a:xfrm>
          <a:prstGeom prst="rect">
            <a:avLst/>
          </a:prstGeom>
          <a:noFill/>
          <a:ln w="9525">
            <a:noFill/>
            <a:miter lim="800000"/>
            <a:headEnd/>
            <a:tailEnd/>
          </a:ln>
        </p:spPr>
        <p:txBody>
          <a:bodyPr>
            <a:spAutoFit/>
          </a:bodyPr>
          <a:lstStyle/>
          <a:p>
            <a:pPr algn="just"/>
            <a:endParaRPr lang="en-GB" b="1"/>
          </a:p>
          <a:p>
            <a:pPr algn="just"/>
            <a:endParaRPr lang="en-US" sz="2000"/>
          </a:p>
          <a:p>
            <a:pPr>
              <a:spcBef>
                <a:spcPct val="50000"/>
              </a:spcBef>
            </a:pPr>
            <a:endParaRPr lang="en-US" sz="2000"/>
          </a:p>
        </p:txBody>
      </p:sp>
      <p:sp>
        <p:nvSpPr>
          <p:cNvPr id="23557" name="Rectangle 4"/>
          <p:cNvSpPr>
            <a:spLocks noChangeArrowheads="1"/>
          </p:cNvSpPr>
          <p:nvPr/>
        </p:nvSpPr>
        <p:spPr bwMode="auto">
          <a:xfrm>
            <a:off x="0" y="990600"/>
            <a:ext cx="9144000" cy="1212850"/>
          </a:xfrm>
          <a:prstGeom prst="rect">
            <a:avLst/>
          </a:prstGeom>
          <a:noFill/>
          <a:ln w="9525">
            <a:noFill/>
            <a:miter lim="800000"/>
            <a:headEnd/>
            <a:tailEnd/>
          </a:ln>
        </p:spPr>
        <p:txBody>
          <a:bodyPr>
            <a:spAutoFit/>
          </a:bodyPr>
          <a:lstStyle/>
          <a:p>
            <a:pPr marL="457200" indent="-457200" algn="ctr">
              <a:spcBef>
                <a:spcPct val="20000"/>
              </a:spcBef>
              <a:buClr>
                <a:schemeClr val="bg2"/>
              </a:buClr>
              <a:buSzPct val="75000"/>
            </a:pPr>
            <a:r>
              <a:rPr lang="en-US" sz="2000" b="1" u="sng" dirty="0" err="1">
                <a:solidFill>
                  <a:schemeClr val="accent6"/>
                </a:solidFill>
                <a:effectLst>
                  <a:outerShdw blurRad="38100" dist="38100" dir="2700000" algn="tl">
                    <a:srgbClr val="000000">
                      <a:alpha val="43137"/>
                    </a:srgbClr>
                  </a:outerShdw>
                </a:effectLst>
                <a:latin typeface="Calibri" pitchFamily="34" charset="0"/>
              </a:rPr>
              <a:t>Outil</a:t>
            </a:r>
            <a:r>
              <a:rPr lang="en-US" sz="2000" b="1" u="sng" dirty="0">
                <a:solidFill>
                  <a:schemeClr val="accent6"/>
                </a:solidFill>
                <a:effectLst>
                  <a:outerShdw blurRad="38100" dist="38100" dir="2700000" algn="tl">
                    <a:srgbClr val="000000">
                      <a:alpha val="43137"/>
                    </a:srgbClr>
                  </a:outerShdw>
                </a:effectLst>
                <a:latin typeface="Calibri" pitchFamily="34" charset="0"/>
              </a:rPr>
              <a:t> #4 : </a:t>
            </a:r>
            <a:r>
              <a:rPr lang="en-US" sz="2000" b="1" u="sng" dirty="0" err="1">
                <a:solidFill>
                  <a:schemeClr val="accent6"/>
                </a:solidFill>
                <a:effectLst>
                  <a:outerShdw blurRad="38100" dist="38100" dir="2700000" algn="tl">
                    <a:srgbClr val="000000">
                      <a:alpha val="43137"/>
                    </a:srgbClr>
                  </a:outerShdw>
                </a:effectLst>
                <a:latin typeface="Calibri" pitchFamily="34" charset="0"/>
              </a:rPr>
              <a:t>Technologie</a:t>
            </a:r>
            <a:r>
              <a:rPr lang="en-US" sz="2000" b="1" u="sng" dirty="0">
                <a:solidFill>
                  <a:schemeClr val="accent6"/>
                </a:solidFill>
                <a:effectLst>
                  <a:outerShdw blurRad="38100" dist="38100" dir="2700000" algn="tl">
                    <a:srgbClr val="000000">
                      <a:alpha val="43137"/>
                    </a:srgbClr>
                  </a:outerShdw>
                </a:effectLst>
                <a:latin typeface="Calibri" pitchFamily="34" charset="0"/>
              </a:rPr>
              <a:t> Durable </a:t>
            </a:r>
            <a:r>
              <a:rPr lang="en-US" sz="2000" b="1" u="sng" dirty="0" err="1">
                <a:solidFill>
                  <a:schemeClr val="accent6"/>
                </a:solidFill>
                <a:effectLst>
                  <a:outerShdw blurRad="38100" dist="38100" dir="2700000" algn="tl">
                    <a:srgbClr val="000000">
                      <a:alpha val="43137"/>
                    </a:srgbClr>
                  </a:outerShdw>
                </a:effectLst>
                <a:latin typeface="Calibri" pitchFamily="34" charset="0"/>
              </a:rPr>
              <a:t>Environnementale</a:t>
            </a:r>
            <a:endParaRPr lang="en-US" sz="2000" b="1" u="sng" dirty="0">
              <a:solidFill>
                <a:schemeClr val="accent6"/>
              </a:solidFill>
              <a:effectLst>
                <a:outerShdw blurRad="38100" dist="38100" dir="2700000" algn="tl">
                  <a:srgbClr val="000000">
                    <a:alpha val="43137"/>
                  </a:srgbClr>
                </a:outerShdw>
              </a:effectLst>
              <a:latin typeface="Calibri" pitchFamily="34" charset="0"/>
            </a:endParaRPr>
          </a:p>
          <a:p>
            <a:pPr marL="457200" indent="-457200" algn="ctr">
              <a:spcBef>
                <a:spcPct val="20000"/>
              </a:spcBef>
              <a:buClr>
                <a:schemeClr val="bg2"/>
              </a:buClr>
              <a:buSzPct val="75000"/>
            </a:pPr>
            <a:r>
              <a:rPr lang="en-US" sz="2000" b="1" dirty="0" smtClean="0">
                <a:solidFill>
                  <a:schemeClr val="accent4">
                    <a:lumMod val="50000"/>
                  </a:schemeClr>
                </a:solidFill>
                <a:latin typeface="Calibri" pitchFamily="34" charset="0"/>
              </a:rPr>
              <a:t>Acquisition d’un </a:t>
            </a:r>
            <a:r>
              <a:rPr lang="en-US" sz="2000" b="1" dirty="0">
                <a:solidFill>
                  <a:schemeClr val="accent4">
                    <a:lumMod val="50000"/>
                  </a:schemeClr>
                </a:solidFill>
                <a:latin typeface="Calibri" pitchFamily="34" charset="0"/>
              </a:rPr>
              <a:t>mini-</a:t>
            </a:r>
            <a:r>
              <a:rPr lang="en-US" sz="2000" b="1" dirty="0" err="1">
                <a:solidFill>
                  <a:schemeClr val="accent4">
                    <a:lumMod val="50000"/>
                  </a:schemeClr>
                </a:solidFill>
                <a:latin typeface="Calibri" pitchFamily="34" charset="0"/>
              </a:rPr>
              <a:t>composteur</a:t>
            </a:r>
            <a:r>
              <a:rPr lang="en-US" sz="2000" b="1" dirty="0">
                <a:solidFill>
                  <a:schemeClr val="accent4">
                    <a:lumMod val="50000"/>
                  </a:schemeClr>
                </a:solidFill>
                <a:latin typeface="Calibri" pitchFamily="34" charset="0"/>
              </a:rPr>
              <a:t> de </a:t>
            </a:r>
            <a:r>
              <a:rPr lang="en-US" sz="2000" b="1" dirty="0" err="1">
                <a:solidFill>
                  <a:schemeClr val="accent4">
                    <a:lumMod val="50000"/>
                  </a:schemeClr>
                </a:solidFill>
                <a:latin typeface="Calibri" pitchFamily="34" charset="0"/>
              </a:rPr>
              <a:t>déchets</a:t>
            </a:r>
            <a:r>
              <a:rPr lang="en-US" sz="2000" b="1" dirty="0">
                <a:solidFill>
                  <a:schemeClr val="accent4">
                    <a:lumMod val="50000"/>
                  </a:schemeClr>
                </a:solidFill>
                <a:latin typeface="Calibri" pitchFamily="34" charset="0"/>
              </a:rPr>
              <a:t> </a:t>
            </a:r>
            <a:r>
              <a:rPr lang="en-US" sz="2000" b="1" dirty="0" err="1">
                <a:solidFill>
                  <a:schemeClr val="accent4">
                    <a:lumMod val="50000"/>
                  </a:schemeClr>
                </a:solidFill>
                <a:latin typeface="Calibri" pitchFamily="34" charset="0"/>
              </a:rPr>
              <a:t>fermentescibles</a:t>
            </a:r>
            <a:endParaRPr lang="en-US" sz="2000" b="1" dirty="0">
              <a:solidFill>
                <a:schemeClr val="accent4">
                  <a:lumMod val="50000"/>
                </a:schemeClr>
              </a:solidFill>
              <a:latin typeface="Calibri" pitchFamily="34" charset="0"/>
            </a:endParaRPr>
          </a:p>
          <a:p>
            <a:pPr marL="457200" indent="-457200" algn="ctr">
              <a:spcBef>
                <a:spcPct val="20000"/>
              </a:spcBef>
              <a:buClr>
                <a:schemeClr val="bg2"/>
              </a:buClr>
              <a:buSzPct val="75000"/>
            </a:pPr>
            <a:r>
              <a:rPr lang="en-US" sz="2400" b="1" dirty="0">
                <a:solidFill>
                  <a:srgbClr val="0033CC"/>
                </a:solidFill>
              </a:rPr>
              <a:t> </a:t>
            </a:r>
          </a:p>
        </p:txBody>
      </p:sp>
      <p:pic>
        <p:nvPicPr>
          <p:cNvPr id="23558" name="Image 6" descr="rigal.bmp"/>
          <p:cNvPicPr>
            <a:picLocks noChangeAspect="1" noChangeArrowheads="1"/>
          </p:cNvPicPr>
          <p:nvPr/>
        </p:nvPicPr>
        <p:blipFill>
          <a:blip r:embed="rId2" cstate="print"/>
          <a:srcRect/>
          <a:stretch>
            <a:fillRect/>
          </a:stretch>
        </p:blipFill>
        <p:spPr bwMode="auto">
          <a:xfrm>
            <a:off x="3300413" y="1809750"/>
            <a:ext cx="2543175" cy="3238500"/>
          </a:xfrm>
          <a:prstGeom prst="rect">
            <a:avLst/>
          </a:prstGeom>
          <a:noFill/>
          <a:ln w="9525">
            <a:noFill/>
            <a:miter lim="800000"/>
            <a:headEnd/>
            <a:tailEnd/>
          </a:ln>
        </p:spPr>
      </p:pic>
    </p:spTree>
  </p:cSld>
  <p:clrMapOvr>
    <a:masterClrMapping/>
  </p:clrMapOvr>
  <p:transition spd="slow" advClick="0" advTm="10000">
    <p:pull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txBox="1">
            <a:spLocks noChangeArrowheads="1"/>
          </p:cNvSpPr>
          <p:nvPr/>
        </p:nvSpPr>
        <p:spPr bwMode="auto">
          <a:xfrm>
            <a:off x="457200" y="1066800"/>
            <a:ext cx="8229600" cy="762000"/>
          </a:xfrm>
          <a:prstGeom prst="rect">
            <a:avLst/>
          </a:prstGeom>
          <a:noFill/>
          <a:ln w="9525">
            <a:noFill/>
            <a:miter lim="800000"/>
            <a:headEnd/>
            <a:tailEnd/>
          </a:ln>
        </p:spPr>
        <p:txBody>
          <a:bodyPr anchor="ctr"/>
          <a:lstStyle/>
          <a:p>
            <a:endParaRPr lang="de-DE" sz="4400" b="1">
              <a:latin typeface="Gill Sans MT" pitchFamily="34" charset="0"/>
            </a:endParaRPr>
          </a:p>
        </p:txBody>
      </p:sp>
      <p:sp>
        <p:nvSpPr>
          <p:cNvPr id="24579" name="Rectangle 3"/>
          <p:cNvSpPr txBox="1">
            <a:spLocks noChangeArrowheads="1"/>
          </p:cNvSpPr>
          <p:nvPr/>
        </p:nvSpPr>
        <p:spPr bwMode="auto">
          <a:xfrm>
            <a:off x="457200" y="1828800"/>
            <a:ext cx="8229600" cy="4525963"/>
          </a:xfrm>
          <a:prstGeom prst="rect">
            <a:avLst/>
          </a:prstGeom>
          <a:noFill/>
          <a:ln w="9525">
            <a:noFill/>
            <a:miter lim="800000"/>
            <a:headEnd/>
            <a:tailEnd/>
          </a:ln>
        </p:spPr>
        <p:txBody>
          <a:bodyPr/>
          <a:lstStyle/>
          <a:p>
            <a:pPr marL="800100" lvl="1" indent="-342900">
              <a:spcBef>
                <a:spcPct val="20000"/>
              </a:spcBef>
              <a:buFont typeface="Wingdings" pitchFamily="2" charset="2"/>
              <a:buChar char="§"/>
            </a:pPr>
            <a:endParaRPr lang="en-GB" sz="2000" b="1">
              <a:solidFill>
                <a:schemeClr val="accent2"/>
              </a:solidFill>
              <a:latin typeface="Gill Sans MT" pitchFamily="34" charset="0"/>
              <a:ea typeface="宋体" pitchFamily="2" charset="-122"/>
            </a:endParaRPr>
          </a:p>
          <a:p>
            <a:pPr marL="342900" indent="-342900">
              <a:spcBef>
                <a:spcPct val="20000"/>
              </a:spcBef>
              <a:buFont typeface="Wingdings" pitchFamily="2" charset="2"/>
              <a:buChar char="q"/>
            </a:pPr>
            <a:endParaRPr lang="en-US" sz="2800" b="1">
              <a:solidFill>
                <a:schemeClr val="accent2"/>
              </a:solidFill>
              <a:latin typeface="Gill Sans MT" pitchFamily="34" charset="0"/>
              <a:ea typeface="宋体" pitchFamily="2" charset="-122"/>
            </a:endParaRPr>
          </a:p>
        </p:txBody>
      </p:sp>
      <p:sp>
        <p:nvSpPr>
          <p:cNvPr id="24580" name="Text Box 5"/>
          <p:cNvSpPr txBox="1">
            <a:spLocks noChangeArrowheads="1"/>
          </p:cNvSpPr>
          <p:nvPr/>
        </p:nvSpPr>
        <p:spPr bwMode="auto">
          <a:xfrm>
            <a:off x="609600" y="1447800"/>
            <a:ext cx="8275638" cy="1138238"/>
          </a:xfrm>
          <a:prstGeom prst="rect">
            <a:avLst/>
          </a:prstGeom>
          <a:noFill/>
          <a:ln w="9525">
            <a:noFill/>
            <a:miter lim="800000"/>
            <a:headEnd/>
            <a:tailEnd/>
          </a:ln>
        </p:spPr>
        <p:txBody>
          <a:bodyPr>
            <a:spAutoFit/>
          </a:bodyPr>
          <a:lstStyle/>
          <a:p>
            <a:pPr algn="just"/>
            <a:endParaRPr lang="en-GB" b="1"/>
          </a:p>
          <a:p>
            <a:pPr algn="just"/>
            <a:endParaRPr lang="en-US" sz="2000"/>
          </a:p>
          <a:p>
            <a:pPr>
              <a:spcBef>
                <a:spcPct val="50000"/>
              </a:spcBef>
            </a:pPr>
            <a:endParaRPr lang="en-US" sz="2000"/>
          </a:p>
        </p:txBody>
      </p:sp>
      <p:sp>
        <p:nvSpPr>
          <p:cNvPr id="24581" name="Rectangle 4"/>
          <p:cNvSpPr>
            <a:spLocks noChangeArrowheads="1"/>
          </p:cNvSpPr>
          <p:nvPr/>
        </p:nvSpPr>
        <p:spPr bwMode="auto">
          <a:xfrm>
            <a:off x="0" y="909638"/>
            <a:ext cx="9144000" cy="842962"/>
          </a:xfrm>
          <a:prstGeom prst="rect">
            <a:avLst/>
          </a:prstGeom>
          <a:noFill/>
          <a:ln w="9525">
            <a:noFill/>
            <a:miter lim="800000"/>
            <a:headEnd/>
            <a:tailEnd/>
          </a:ln>
        </p:spPr>
        <p:txBody>
          <a:bodyPr>
            <a:spAutoFit/>
          </a:bodyPr>
          <a:lstStyle/>
          <a:p>
            <a:pPr marL="457200" indent="-457200" algn="ctr">
              <a:spcBef>
                <a:spcPct val="20000"/>
              </a:spcBef>
              <a:buClr>
                <a:schemeClr val="bg2"/>
              </a:buClr>
              <a:buSzPct val="75000"/>
            </a:pPr>
            <a:r>
              <a:rPr lang="en-US" sz="2000" b="1" u="sng" dirty="0" err="1">
                <a:solidFill>
                  <a:schemeClr val="accent6"/>
                </a:solidFill>
                <a:effectLst>
                  <a:outerShdw blurRad="38100" dist="38100" dir="2700000" algn="tl">
                    <a:srgbClr val="000000">
                      <a:alpha val="43137"/>
                    </a:srgbClr>
                  </a:outerShdw>
                </a:effectLst>
                <a:latin typeface="Calibri" pitchFamily="34" charset="0"/>
              </a:rPr>
              <a:t>Outil</a:t>
            </a:r>
            <a:r>
              <a:rPr lang="en-US" sz="2000" b="1" u="sng" dirty="0">
                <a:solidFill>
                  <a:schemeClr val="accent6"/>
                </a:solidFill>
                <a:effectLst>
                  <a:outerShdw blurRad="38100" dist="38100" dir="2700000" algn="tl">
                    <a:srgbClr val="000000">
                      <a:alpha val="43137"/>
                    </a:srgbClr>
                  </a:outerShdw>
                </a:effectLst>
                <a:latin typeface="Calibri" pitchFamily="34" charset="0"/>
              </a:rPr>
              <a:t> #4 : </a:t>
            </a:r>
            <a:r>
              <a:rPr lang="en-US" sz="2000" b="1" u="sng" dirty="0" err="1">
                <a:solidFill>
                  <a:schemeClr val="accent6"/>
                </a:solidFill>
                <a:effectLst>
                  <a:outerShdw blurRad="38100" dist="38100" dir="2700000" algn="tl">
                    <a:srgbClr val="000000">
                      <a:alpha val="43137"/>
                    </a:srgbClr>
                  </a:outerShdw>
                </a:effectLst>
                <a:latin typeface="Calibri" pitchFamily="34" charset="0"/>
              </a:rPr>
              <a:t>Technologie</a:t>
            </a:r>
            <a:r>
              <a:rPr lang="en-US" sz="2000" b="1" u="sng" dirty="0">
                <a:solidFill>
                  <a:schemeClr val="accent6"/>
                </a:solidFill>
                <a:effectLst>
                  <a:outerShdw blurRad="38100" dist="38100" dir="2700000" algn="tl">
                    <a:srgbClr val="000000">
                      <a:alpha val="43137"/>
                    </a:srgbClr>
                  </a:outerShdw>
                </a:effectLst>
                <a:latin typeface="Calibri" pitchFamily="34" charset="0"/>
              </a:rPr>
              <a:t> Durable </a:t>
            </a:r>
            <a:r>
              <a:rPr lang="en-US" sz="2000" b="1" u="sng" dirty="0" err="1">
                <a:solidFill>
                  <a:schemeClr val="accent6"/>
                </a:solidFill>
                <a:effectLst>
                  <a:outerShdw blurRad="38100" dist="38100" dir="2700000" algn="tl">
                    <a:srgbClr val="000000">
                      <a:alpha val="43137"/>
                    </a:srgbClr>
                  </a:outerShdw>
                </a:effectLst>
                <a:latin typeface="Calibri" pitchFamily="34" charset="0"/>
              </a:rPr>
              <a:t>Environnementale</a:t>
            </a:r>
            <a:endParaRPr lang="en-US" sz="2000" b="1" u="sng" dirty="0">
              <a:solidFill>
                <a:schemeClr val="accent6"/>
              </a:solidFill>
              <a:effectLst>
                <a:outerShdw blurRad="38100" dist="38100" dir="2700000" algn="tl">
                  <a:srgbClr val="000000">
                    <a:alpha val="43137"/>
                  </a:srgbClr>
                </a:outerShdw>
              </a:effectLst>
              <a:latin typeface="Calibri" pitchFamily="34" charset="0"/>
            </a:endParaRPr>
          </a:p>
          <a:p>
            <a:pPr marL="457200" indent="-457200" algn="ctr">
              <a:spcBef>
                <a:spcPct val="20000"/>
              </a:spcBef>
              <a:buClr>
                <a:schemeClr val="bg2"/>
              </a:buClr>
              <a:buSzPct val="75000"/>
            </a:pPr>
            <a:r>
              <a:rPr lang="en-US" sz="2400" b="1" dirty="0">
                <a:solidFill>
                  <a:srgbClr val="0033CC"/>
                </a:solidFill>
              </a:rPr>
              <a:t> </a:t>
            </a:r>
          </a:p>
        </p:txBody>
      </p:sp>
      <p:sp>
        <p:nvSpPr>
          <p:cNvPr id="8" name="ZoneTexte 7"/>
          <p:cNvSpPr txBox="1"/>
          <p:nvPr/>
        </p:nvSpPr>
        <p:spPr>
          <a:xfrm>
            <a:off x="609600" y="1447800"/>
            <a:ext cx="7924800" cy="5016758"/>
          </a:xfrm>
          <a:prstGeom prst="rect">
            <a:avLst/>
          </a:prstGeom>
          <a:noFill/>
        </p:spPr>
        <p:txBody>
          <a:bodyPr>
            <a:spAutoFit/>
          </a:bodyPr>
          <a:lstStyle/>
          <a:p>
            <a:pPr>
              <a:defRPr/>
            </a:pPr>
            <a:r>
              <a:rPr lang="fr-FR" sz="1600" b="1" dirty="0">
                <a:latin typeface="Calibri" pitchFamily="34" charset="0"/>
                <a:cs typeface="Arial" charset="0"/>
              </a:rPr>
              <a:t>Constat:</a:t>
            </a:r>
          </a:p>
          <a:p>
            <a:pPr>
              <a:buFontTx/>
              <a:buChar char="-"/>
              <a:defRPr/>
            </a:pPr>
            <a:r>
              <a:rPr lang="fr-FR" sz="1600" dirty="0">
                <a:latin typeface="Calibri" pitchFamily="34" charset="0"/>
                <a:cs typeface="Arial" charset="0"/>
              </a:rPr>
              <a:t> Pas d’infrastructures de stockage de déchets adaptées sur la station balnéaire</a:t>
            </a:r>
          </a:p>
          <a:p>
            <a:pPr>
              <a:buFontTx/>
              <a:buChar char="-"/>
              <a:defRPr/>
            </a:pPr>
            <a:r>
              <a:rPr lang="fr-FR" sz="1600" dirty="0">
                <a:latin typeface="Calibri" pitchFamily="34" charset="0"/>
                <a:cs typeface="Arial" charset="0"/>
              </a:rPr>
              <a:t> Tonnage des déchets de restauration et de déchets verts importants au niveau des hôtels</a:t>
            </a:r>
          </a:p>
          <a:p>
            <a:pPr>
              <a:buFontTx/>
              <a:buChar char="-"/>
              <a:defRPr/>
            </a:pPr>
            <a:r>
              <a:rPr lang="fr-FR" sz="1600" dirty="0">
                <a:latin typeface="Calibri" pitchFamily="34" charset="0"/>
                <a:cs typeface="Arial" charset="0"/>
              </a:rPr>
              <a:t> Absence de valorisation de ces déchets malgré un tri en amont</a:t>
            </a:r>
          </a:p>
          <a:p>
            <a:pPr>
              <a:buFontTx/>
              <a:buChar char="-"/>
              <a:defRPr/>
            </a:pPr>
            <a:endParaRPr lang="fr-FR" sz="1600" dirty="0">
              <a:latin typeface="Calibri" pitchFamily="34" charset="0"/>
              <a:cs typeface="Arial" charset="0"/>
            </a:endParaRPr>
          </a:p>
          <a:p>
            <a:pPr>
              <a:defRPr/>
            </a:pPr>
            <a:r>
              <a:rPr lang="fr-FR" sz="1600" dirty="0">
                <a:latin typeface="Calibri" pitchFamily="34" charset="0"/>
                <a:cs typeface="Arial" charset="0"/>
              </a:rPr>
              <a:t> </a:t>
            </a:r>
            <a:r>
              <a:rPr lang="fr-FR" sz="1600" dirty="0">
                <a:latin typeface="Calibri" pitchFamily="34" charset="0"/>
                <a:cs typeface="Arial" charset="0"/>
                <a:sym typeface="Wingdings"/>
              </a:rPr>
              <a:t></a:t>
            </a:r>
            <a:r>
              <a:rPr lang="fr-FR" sz="1600" dirty="0">
                <a:latin typeface="Calibri" pitchFamily="34" charset="0"/>
                <a:cs typeface="Arial" charset="0"/>
              </a:rPr>
              <a:t> </a:t>
            </a:r>
            <a:r>
              <a:rPr lang="fr-FR" sz="1600" b="1" dirty="0">
                <a:latin typeface="Calibri" pitchFamily="34" charset="0"/>
                <a:cs typeface="Arial" charset="0"/>
              </a:rPr>
              <a:t>Proposition</a:t>
            </a:r>
            <a:r>
              <a:rPr lang="fr-FR" sz="1600" dirty="0">
                <a:latin typeface="Calibri" pitchFamily="34" charset="0"/>
                <a:cs typeface="Arial" charset="0"/>
              </a:rPr>
              <a:t> : élimination et valorisation des déchets fermentescibles (restes alimentaires, déchets verts, papiers, boues d'égout, bois) dans un </a:t>
            </a:r>
            <a:r>
              <a:rPr lang="fr-FR" sz="1600" dirty="0" err="1">
                <a:latin typeface="Calibri" pitchFamily="34" charset="0"/>
                <a:cs typeface="Arial" charset="0"/>
              </a:rPr>
              <a:t>bio-réacteur</a:t>
            </a:r>
            <a:r>
              <a:rPr lang="fr-FR" sz="1600" dirty="0">
                <a:latin typeface="Calibri" pitchFamily="34" charset="0"/>
                <a:cs typeface="Arial" charset="0"/>
              </a:rPr>
              <a:t> (mini-composteur</a:t>
            </a:r>
            <a:r>
              <a:rPr lang="fr-FR" sz="1600" dirty="0" smtClean="0">
                <a:latin typeface="Calibri" pitchFamily="34" charset="0"/>
                <a:cs typeface="Arial" charset="0"/>
              </a:rPr>
              <a:t>).</a:t>
            </a:r>
          </a:p>
          <a:p>
            <a:pPr>
              <a:defRPr/>
            </a:pPr>
            <a:endParaRPr lang="fr-FR" sz="1600" dirty="0" smtClean="0">
              <a:latin typeface="Calibri" pitchFamily="34" charset="0"/>
              <a:cs typeface="Arial" charset="0"/>
            </a:endParaRPr>
          </a:p>
          <a:p>
            <a:pPr>
              <a:defRPr/>
            </a:pPr>
            <a:r>
              <a:rPr lang="fr-FR" sz="1600" dirty="0" smtClean="0">
                <a:latin typeface="Calibri" pitchFamily="34" charset="0"/>
                <a:cs typeface="Arial" charset="0"/>
                <a:sym typeface="Wingdings"/>
              </a:rPr>
              <a:t></a:t>
            </a:r>
            <a:r>
              <a:rPr lang="fr-FR" sz="1600" dirty="0" smtClean="0">
                <a:latin typeface="Calibri" pitchFamily="34" charset="0"/>
                <a:cs typeface="Arial" charset="0"/>
              </a:rPr>
              <a:t> </a:t>
            </a:r>
            <a:r>
              <a:rPr lang="fr-FR" sz="1600" b="1" dirty="0" smtClean="0">
                <a:latin typeface="Calibri" pitchFamily="34" charset="0"/>
                <a:cs typeface="Arial" charset="0"/>
              </a:rPr>
              <a:t>Avantages</a:t>
            </a:r>
            <a:r>
              <a:rPr lang="fr-FR" sz="1600" dirty="0" smtClean="0">
                <a:latin typeface="Calibri" pitchFamily="34" charset="0"/>
                <a:cs typeface="Arial" charset="0"/>
              </a:rPr>
              <a:t> : </a:t>
            </a:r>
          </a:p>
          <a:p>
            <a:pPr>
              <a:buFont typeface="Wingdings" pitchFamily="2" charset="2"/>
              <a:buChar char="ü"/>
              <a:defRPr/>
            </a:pPr>
            <a:r>
              <a:rPr lang="fr-FR" sz="1600" dirty="0" smtClean="0">
                <a:latin typeface="Calibri" pitchFamily="34" charset="0"/>
                <a:cs typeface="Arial" charset="0"/>
              </a:rPr>
              <a:t> Production d’un amendement de sol de haute qualité pouvant être utilisé à diverses fins.</a:t>
            </a:r>
          </a:p>
          <a:p>
            <a:pPr>
              <a:buFont typeface="Wingdings" pitchFamily="2" charset="2"/>
              <a:buChar char="ü"/>
              <a:defRPr/>
            </a:pPr>
            <a:r>
              <a:rPr lang="fr-FR" sz="1600" dirty="0" smtClean="0">
                <a:latin typeface="Calibri" pitchFamily="34" charset="0"/>
                <a:cs typeface="Arial" charset="0"/>
              </a:rPr>
              <a:t> Elimination des résidus de décharge contribuant à la conservation des espaces utilisés pour l’enfouissement et réduit la production de </a:t>
            </a:r>
            <a:r>
              <a:rPr lang="fr-FR" sz="1600" dirty="0" err="1" smtClean="0">
                <a:latin typeface="Calibri" pitchFamily="34" charset="0"/>
                <a:cs typeface="Arial" charset="0"/>
              </a:rPr>
              <a:t>lixiviats</a:t>
            </a:r>
            <a:r>
              <a:rPr lang="fr-FR" sz="1600" dirty="0" smtClean="0">
                <a:latin typeface="Calibri" pitchFamily="34" charset="0"/>
                <a:cs typeface="Arial" charset="0"/>
              </a:rPr>
              <a:t> et de méthane (qui présentent des risques sanitaires élevées pour les populations avoisinantes).</a:t>
            </a:r>
          </a:p>
          <a:p>
            <a:pPr>
              <a:buFont typeface="Wingdings" pitchFamily="2" charset="2"/>
              <a:buChar char="ü"/>
              <a:defRPr/>
            </a:pPr>
            <a:r>
              <a:rPr lang="fr-FR" sz="1600" dirty="0" smtClean="0">
                <a:latin typeface="Calibri" pitchFamily="34" charset="0"/>
                <a:cs typeface="Arial" charset="0"/>
              </a:rPr>
              <a:t> Limitation des coûts de collecte et de transfert des déchets en comparaison avec une plate-forme de compostage classique. </a:t>
            </a:r>
          </a:p>
          <a:p>
            <a:pPr>
              <a:buFont typeface="Wingdings" pitchFamily="2" charset="2"/>
              <a:buChar char="ü"/>
              <a:defRPr/>
            </a:pPr>
            <a:r>
              <a:rPr lang="fr-FR" sz="1600" dirty="0" smtClean="0">
                <a:latin typeface="Calibri" pitchFamily="34" charset="0"/>
                <a:cs typeface="Arial" charset="0"/>
              </a:rPr>
              <a:t> Evite le problème de mise à disposition de terrains vagues pour l'implantation d'infrastructures de stockage/traitement des déchets</a:t>
            </a:r>
            <a:r>
              <a:rPr lang="fr-FR" sz="1600" dirty="0" smtClean="0">
                <a:cs typeface="Arial" charset="0"/>
              </a:rPr>
              <a:t>.</a:t>
            </a:r>
            <a:endParaRPr lang="fr-FR" sz="2000" dirty="0" smtClean="0">
              <a:cs typeface="Arial" charset="0"/>
            </a:endParaRPr>
          </a:p>
          <a:p>
            <a:pPr>
              <a:defRPr/>
            </a:pPr>
            <a:endParaRPr lang="fr-FR" sz="1600" dirty="0">
              <a:latin typeface="Calibri" pitchFamily="34" charset="0"/>
              <a:cs typeface="Arial" charset="0"/>
            </a:endParaRPr>
          </a:p>
          <a:p>
            <a:pPr>
              <a:defRPr/>
            </a:pPr>
            <a:endParaRPr lang="fr-FR" sz="1600" dirty="0">
              <a:latin typeface="+mj-lt"/>
              <a:cs typeface="Arial" charset="0"/>
            </a:endParaRPr>
          </a:p>
          <a:p>
            <a:pPr>
              <a:defRPr/>
            </a:pPr>
            <a:r>
              <a:rPr lang="fr-FR" sz="1600" dirty="0">
                <a:latin typeface="+mj-lt"/>
                <a:cs typeface="Arial" charset="0"/>
              </a:rPr>
              <a:t> </a:t>
            </a:r>
            <a:endParaRPr lang="fr-FR" dirty="0">
              <a:cs typeface="Arial" charset="0"/>
            </a:endParaRPr>
          </a:p>
        </p:txBody>
      </p:sp>
    </p:spTree>
  </p:cSld>
  <p:clrMapOvr>
    <a:masterClrMapping/>
  </p:clrMapOvr>
  <p:transition spd="slow" advClick="0" advTm="10000">
    <p:pull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txBox="1">
            <a:spLocks noChangeArrowheads="1"/>
          </p:cNvSpPr>
          <p:nvPr/>
        </p:nvSpPr>
        <p:spPr bwMode="auto">
          <a:xfrm>
            <a:off x="457200" y="1066800"/>
            <a:ext cx="8229600" cy="762000"/>
          </a:xfrm>
          <a:prstGeom prst="rect">
            <a:avLst/>
          </a:prstGeom>
          <a:noFill/>
          <a:ln w="9525">
            <a:noFill/>
            <a:miter lim="800000"/>
            <a:headEnd/>
            <a:tailEnd/>
          </a:ln>
        </p:spPr>
        <p:txBody>
          <a:bodyPr anchor="ctr"/>
          <a:lstStyle/>
          <a:p>
            <a:endParaRPr lang="de-DE" sz="4400" b="1">
              <a:latin typeface="Gill Sans MT" pitchFamily="34" charset="0"/>
            </a:endParaRPr>
          </a:p>
        </p:txBody>
      </p:sp>
      <p:sp>
        <p:nvSpPr>
          <p:cNvPr id="26627" name="Rectangle 3"/>
          <p:cNvSpPr txBox="1">
            <a:spLocks noChangeArrowheads="1"/>
          </p:cNvSpPr>
          <p:nvPr/>
        </p:nvSpPr>
        <p:spPr bwMode="auto">
          <a:xfrm>
            <a:off x="457200" y="1828800"/>
            <a:ext cx="8229600" cy="4525963"/>
          </a:xfrm>
          <a:prstGeom prst="rect">
            <a:avLst/>
          </a:prstGeom>
          <a:noFill/>
          <a:ln w="9525">
            <a:noFill/>
            <a:miter lim="800000"/>
            <a:headEnd/>
            <a:tailEnd/>
          </a:ln>
        </p:spPr>
        <p:txBody>
          <a:bodyPr/>
          <a:lstStyle/>
          <a:p>
            <a:pPr marL="800100" lvl="1" indent="-342900">
              <a:spcBef>
                <a:spcPct val="20000"/>
              </a:spcBef>
              <a:buFont typeface="Wingdings" pitchFamily="2" charset="2"/>
              <a:buChar char="§"/>
            </a:pPr>
            <a:endParaRPr lang="en-GB" sz="2000" b="1">
              <a:solidFill>
                <a:schemeClr val="accent2"/>
              </a:solidFill>
              <a:latin typeface="Gill Sans MT" pitchFamily="34" charset="0"/>
              <a:ea typeface="宋体" pitchFamily="2" charset="-122"/>
            </a:endParaRPr>
          </a:p>
          <a:p>
            <a:pPr marL="342900" indent="-342900">
              <a:spcBef>
                <a:spcPct val="20000"/>
              </a:spcBef>
              <a:buFont typeface="Wingdings" pitchFamily="2" charset="2"/>
              <a:buChar char="q"/>
            </a:pPr>
            <a:endParaRPr lang="en-US" sz="2800" b="1">
              <a:solidFill>
                <a:schemeClr val="accent2"/>
              </a:solidFill>
              <a:latin typeface="Gill Sans MT" pitchFamily="34" charset="0"/>
              <a:ea typeface="宋体" pitchFamily="2" charset="-122"/>
            </a:endParaRPr>
          </a:p>
        </p:txBody>
      </p:sp>
      <p:sp>
        <p:nvSpPr>
          <p:cNvPr id="26628" name="Text Box 5"/>
          <p:cNvSpPr txBox="1">
            <a:spLocks noChangeArrowheads="1"/>
          </p:cNvSpPr>
          <p:nvPr/>
        </p:nvSpPr>
        <p:spPr bwMode="auto">
          <a:xfrm>
            <a:off x="609600" y="1447800"/>
            <a:ext cx="8275638" cy="1138238"/>
          </a:xfrm>
          <a:prstGeom prst="rect">
            <a:avLst/>
          </a:prstGeom>
          <a:noFill/>
          <a:ln w="9525">
            <a:noFill/>
            <a:miter lim="800000"/>
            <a:headEnd/>
            <a:tailEnd/>
          </a:ln>
        </p:spPr>
        <p:txBody>
          <a:bodyPr>
            <a:spAutoFit/>
          </a:bodyPr>
          <a:lstStyle/>
          <a:p>
            <a:pPr algn="just"/>
            <a:endParaRPr lang="en-GB" b="1"/>
          </a:p>
          <a:p>
            <a:pPr algn="just"/>
            <a:endParaRPr lang="en-US" sz="2000"/>
          </a:p>
          <a:p>
            <a:pPr>
              <a:spcBef>
                <a:spcPct val="50000"/>
              </a:spcBef>
            </a:pPr>
            <a:endParaRPr lang="en-US" sz="2000"/>
          </a:p>
        </p:txBody>
      </p:sp>
      <p:sp>
        <p:nvSpPr>
          <p:cNvPr id="26629" name="Rectangle 4"/>
          <p:cNvSpPr>
            <a:spLocks noChangeArrowheads="1"/>
          </p:cNvSpPr>
          <p:nvPr/>
        </p:nvSpPr>
        <p:spPr bwMode="auto">
          <a:xfrm>
            <a:off x="0" y="909638"/>
            <a:ext cx="9144000" cy="843308"/>
          </a:xfrm>
          <a:prstGeom prst="rect">
            <a:avLst/>
          </a:prstGeom>
          <a:noFill/>
          <a:ln w="9525">
            <a:noFill/>
            <a:miter lim="800000"/>
            <a:headEnd/>
            <a:tailEnd/>
          </a:ln>
        </p:spPr>
        <p:txBody>
          <a:bodyPr>
            <a:spAutoFit/>
          </a:bodyPr>
          <a:lstStyle/>
          <a:p>
            <a:pPr marL="457200" indent="-457200" algn="ctr">
              <a:spcBef>
                <a:spcPct val="20000"/>
              </a:spcBef>
              <a:buClr>
                <a:schemeClr val="bg2"/>
              </a:buClr>
              <a:buSzPct val="75000"/>
            </a:pPr>
            <a:r>
              <a:rPr lang="en-US" sz="2000" b="1" u="sng" dirty="0" err="1" smtClean="0">
                <a:solidFill>
                  <a:schemeClr val="accent6"/>
                </a:solidFill>
                <a:effectLst>
                  <a:outerShdw blurRad="38100" dist="38100" dir="2700000" algn="tl">
                    <a:srgbClr val="000000">
                      <a:alpha val="43137"/>
                    </a:srgbClr>
                  </a:outerShdw>
                </a:effectLst>
                <a:latin typeface="Calibri" pitchFamily="34" charset="0"/>
              </a:rPr>
              <a:t>Outil</a:t>
            </a:r>
            <a:r>
              <a:rPr lang="en-US" sz="2000" b="1" u="sng" dirty="0" smtClean="0">
                <a:solidFill>
                  <a:schemeClr val="accent6"/>
                </a:solidFill>
                <a:effectLst>
                  <a:outerShdw blurRad="38100" dist="38100" dir="2700000" algn="tl">
                    <a:srgbClr val="000000">
                      <a:alpha val="43137"/>
                    </a:srgbClr>
                  </a:outerShdw>
                </a:effectLst>
                <a:latin typeface="Calibri" pitchFamily="34" charset="0"/>
              </a:rPr>
              <a:t> #4: </a:t>
            </a:r>
            <a:r>
              <a:rPr lang="en-US" sz="2000" b="1" u="sng" dirty="0" err="1" smtClean="0">
                <a:solidFill>
                  <a:schemeClr val="accent6"/>
                </a:solidFill>
                <a:effectLst>
                  <a:outerShdw blurRad="38100" dist="38100" dir="2700000" algn="tl">
                    <a:srgbClr val="000000">
                      <a:alpha val="43137"/>
                    </a:srgbClr>
                  </a:outerShdw>
                </a:effectLst>
                <a:latin typeface="Calibri" pitchFamily="34" charset="0"/>
              </a:rPr>
              <a:t>Technologie</a:t>
            </a:r>
            <a:r>
              <a:rPr lang="en-US" sz="2000" b="1" u="sng" dirty="0" smtClean="0">
                <a:solidFill>
                  <a:schemeClr val="accent6"/>
                </a:solidFill>
                <a:effectLst>
                  <a:outerShdw blurRad="38100" dist="38100" dir="2700000" algn="tl">
                    <a:srgbClr val="000000">
                      <a:alpha val="43137"/>
                    </a:srgbClr>
                  </a:outerShdw>
                </a:effectLst>
                <a:latin typeface="Calibri" pitchFamily="34" charset="0"/>
              </a:rPr>
              <a:t> Durable </a:t>
            </a:r>
            <a:r>
              <a:rPr lang="en-US" sz="2000" b="1" u="sng" dirty="0" err="1" smtClean="0">
                <a:solidFill>
                  <a:schemeClr val="accent6"/>
                </a:solidFill>
                <a:effectLst>
                  <a:outerShdw blurRad="38100" dist="38100" dir="2700000" algn="tl">
                    <a:srgbClr val="000000">
                      <a:alpha val="43137"/>
                    </a:srgbClr>
                  </a:outerShdw>
                </a:effectLst>
                <a:latin typeface="Calibri" pitchFamily="34" charset="0"/>
              </a:rPr>
              <a:t>Environnementale</a:t>
            </a:r>
            <a:endParaRPr lang="en-US" sz="2000" b="1" u="sng" dirty="0">
              <a:solidFill>
                <a:schemeClr val="accent6"/>
              </a:solidFill>
              <a:effectLst>
                <a:outerShdw blurRad="38100" dist="38100" dir="2700000" algn="tl">
                  <a:srgbClr val="000000">
                    <a:alpha val="43137"/>
                  </a:srgbClr>
                </a:outerShdw>
              </a:effectLst>
              <a:latin typeface="Calibri" pitchFamily="34" charset="0"/>
            </a:endParaRPr>
          </a:p>
          <a:p>
            <a:pPr marL="457200" indent="-457200" algn="ctr">
              <a:spcBef>
                <a:spcPct val="20000"/>
              </a:spcBef>
              <a:buClr>
                <a:schemeClr val="bg2"/>
              </a:buClr>
              <a:buSzPct val="75000"/>
            </a:pPr>
            <a:r>
              <a:rPr lang="en-US" sz="2400" b="1" dirty="0">
                <a:solidFill>
                  <a:srgbClr val="0033CC"/>
                </a:solidFill>
              </a:rPr>
              <a:t> </a:t>
            </a:r>
          </a:p>
        </p:txBody>
      </p:sp>
      <p:sp>
        <p:nvSpPr>
          <p:cNvPr id="8" name="ZoneTexte 7"/>
          <p:cNvSpPr txBox="1"/>
          <p:nvPr/>
        </p:nvSpPr>
        <p:spPr>
          <a:xfrm>
            <a:off x="838200" y="1371600"/>
            <a:ext cx="7924800" cy="646113"/>
          </a:xfrm>
          <a:prstGeom prst="rect">
            <a:avLst/>
          </a:prstGeom>
          <a:noFill/>
        </p:spPr>
        <p:txBody>
          <a:bodyPr>
            <a:spAutoFit/>
          </a:bodyPr>
          <a:lstStyle/>
          <a:p>
            <a:pPr>
              <a:defRPr/>
            </a:pPr>
            <a:r>
              <a:rPr lang="fr-FR" b="1" dirty="0" smtClean="0">
                <a:latin typeface="Calibri" pitchFamily="34" charset="0"/>
                <a:cs typeface="Arial" charset="0"/>
              </a:rPr>
              <a:t>Budget et répartition des rôles</a:t>
            </a:r>
            <a:endParaRPr lang="fr-FR" b="1" dirty="0">
              <a:latin typeface="Calibri" pitchFamily="34" charset="0"/>
              <a:cs typeface="Arial" charset="0"/>
            </a:endParaRPr>
          </a:p>
          <a:p>
            <a:pPr>
              <a:defRPr/>
            </a:pPr>
            <a:endParaRPr lang="fr-FR" dirty="0">
              <a:cs typeface="Arial" charset="0"/>
            </a:endParaRPr>
          </a:p>
        </p:txBody>
      </p:sp>
      <p:graphicFrame>
        <p:nvGraphicFramePr>
          <p:cNvPr id="11" name="Tableau 10"/>
          <p:cNvGraphicFramePr>
            <a:graphicFrameLocks noGrp="1"/>
          </p:cNvGraphicFramePr>
          <p:nvPr/>
        </p:nvGraphicFramePr>
        <p:xfrm>
          <a:off x="457200" y="1752600"/>
          <a:ext cx="8229600" cy="4114806"/>
        </p:xfrm>
        <a:graphic>
          <a:graphicData uri="http://schemas.openxmlformats.org/drawingml/2006/table">
            <a:tbl>
              <a:tblPr/>
              <a:tblGrid>
                <a:gridCol w="4028069"/>
                <a:gridCol w="1322379"/>
                <a:gridCol w="1089631"/>
                <a:gridCol w="1789521"/>
              </a:tblGrid>
              <a:tr h="469611">
                <a:tc>
                  <a:txBody>
                    <a:bodyPr/>
                    <a:lstStyle/>
                    <a:p>
                      <a:pPr algn="l">
                        <a:lnSpc>
                          <a:spcPct val="115000"/>
                        </a:lnSpc>
                        <a:spcAft>
                          <a:spcPts val="0"/>
                        </a:spcAft>
                      </a:pPr>
                      <a:r>
                        <a:rPr lang="en-GB" sz="1200" b="1" kern="1200" dirty="0" err="1">
                          <a:solidFill>
                            <a:srgbClr val="000000"/>
                          </a:solidFill>
                          <a:latin typeface="Calibri"/>
                          <a:ea typeface="Times New Roman"/>
                          <a:cs typeface="Times New Roman"/>
                        </a:rPr>
                        <a:t>Désignation</a:t>
                      </a:r>
                      <a:endParaRPr lang="fr-FR" sz="1050" dirty="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lnSpc>
                          <a:spcPct val="115000"/>
                        </a:lnSpc>
                        <a:spcAft>
                          <a:spcPts val="0"/>
                        </a:spcAft>
                      </a:pPr>
                      <a:r>
                        <a:rPr lang="fr-FR" sz="1200" b="1" kern="1200">
                          <a:solidFill>
                            <a:srgbClr val="000000"/>
                          </a:solidFill>
                          <a:latin typeface="Calibri"/>
                          <a:ea typeface="Times New Roman"/>
                          <a:cs typeface="Times New Roman"/>
                        </a:rPr>
                        <a:t>Apport financier (USD)</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lnSpc>
                          <a:spcPct val="115000"/>
                        </a:lnSpc>
                        <a:spcAft>
                          <a:spcPts val="0"/>
                        </a:spcAft>
                      </a:pPr>
                      <a:r>
                        <a:rPr lang="fr-FR" sz="1200" b="1" kern="1200">
                          <a:solidFill>
                            <a:srgbClr val="000000"/>
                          </a:solidFill>
                          <a:latin typeface="Calibri"/>
                          <a:ea typeface="Times New Roman"/>
                          <a:cs typeface="Times New Roman"/>
                        </a:rPr>
                        <a:t>Apport en nature</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lnSpc>
                          <a:spcPct val="115000"/>
                        </a:lnSpc>
                        <a:spcAft>
                          <a:spcPts val="0"/>
                        </a:spcAft>
                      </a:pPr>
                      <a:r>
                        <a:rPr lang="fr-FR" sz="1200" b="1" kern="1200">
                          <a:solidFill>
                            <a:srgbClr val="000000"/>
                          </a:solidFill>
                          <a:latin typeface="Calibri"/>
                          <a:ea typeface="Times New Roman"/>
                          <a:cs typeface="Times New Roman"/>
                        </a:rPr>
                        <a:t>Responsables</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r>
              <a:tr h="269007">
                <a:tc>
                  <a:txBody>
                    <a:bodyPr/>
                    <a:lstStyle/>
                    <a:p>
                      <a:pPr algn="l">
                        <a:lnSpc>
                          <a:spcPct val="115000"/>
                        </a:lnSpc>
                        <a:spcAft>
                          <a:spcPts val="0"/>
                        </a:spcAft>
                      </a:pPr>
                      <a:r>
                        <a:rPr lang="fr-FR" sz="1200" kern="1200">
                          <a:solidFill>
                            <a:srgbClr val="000000"/>
                          </a:solidFill>
                          <a:latin typeface="Calibri"/>
                          <a:ea typeface="Times New Roman"/>
                          <a:cs typeface="Times New Roman"/>
                        </a:rPr>
                        <a:t>Mise à disposition du terrain pour l'installation des machines</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fr-FR" sz="1050">
                        <a:latin typeface="Calibri"/>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X</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Mairie de Saly</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007">
                <a:tc>
                  <a:txBody>
                    <a:bodyPr/>
                    <a:lstStyle/>
                    <a:p>
                      <a:pPr algn="l">
                        <a:lnSpc>
                          <a:spcPct val="115000"/>
                        </a:lnSpc>
                        <a:spcAft>
                          <a:spcPts val="0"/>
                        </a:spcAft>
                      </a:pPr>
                      <a:r>
                        <a:rPr lang="en-GB" sz="1200" kern="1200">
                          <a:solidFill>
                            <a:srgbClr val="000000"/>
                          </a:solidFill>
                          <a:latin typeface="Calibri"/>
                          <a:ea typeface="Times New Roman"/>
                          <a:cs typeface="Times New Roman"/>
                        </a:rPr>
                        <a:t>Acquisition de l'équipement </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kern="1200">
                          <a:solidFill>
                            <a:srgbClr val="000000"/>
                          </a:solidFill>
                          <a:latin typeface="Calibri"/>
                          <a:ea typeface="Times New Roman"/>
                          <a:cs typeface="Times New Roman"/>
                        </a:rPr>
                        <a:t>12 000</a:t>
                      </a:r>
                      <a:r>
                        <a:rPr lang="en-GB" sz="1200" kern="1200">
                          <a:solidFill>
                            <a:srgbClr val="000000"/>
                          </a:solidFill>
                          <a:latin typeface="Calibri"/>
                          <a:ea typeface="Calibri"/>
                          <a:cs typeface="Times New Roman"/>
                        </a:rPr>
                        <a:t> </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1200" kern="1200">
                        <a:solidFill>
                          <a:srgbClr val="000000"/>
                        </a:solidFill>
                        <a:latin typeface="Calibri"/>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kern="1200">
                          <a:solidFill>
                            <a:srgbClr val="000000"/>
                          </a:solidFill>
                          <a:latin typeface="Calibri"/>
                          <a:ea typeface="Times New Roman"/>
                          <a:cs typeface="Times New Roman"/>
                        </a:rPr>
                        <a:t>Projet COAST</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611">
                <a:tc>
                  <a:txBody>
                    <a:bodyPr/>
                    <a:lstStyle/>
                    <a:p>
                      <a:pPr algn="l">
                        <a:lnSpc>
                          <a:spcPct val="115000"/>
                        </a:lnSpc>
                        <a:spcAft>
                          <a:spcPts val="0"/>
                        </a:spcAft>
                      </a:pPr>
                      <a:r>
                        <a:rPr lang="fr-FR" sz="1200" kern="1200">
                          <a:solidFill>
                            <a:srgbClr val="000000"/>
                          </a:solidFill>
                          <a:latin typeface="Calibri"/>
                          <a:ea typeface="Times New Roman"/>
                          <a:cs typeface="Times New Roman"/>
                        </a:rPr>
                        <a:t>Réalisation d'un abri et adaptation aux conditions d'utilisation</a:t>
                      </a:r>
                      <a:r>
                        <a:rPr lang="fr-FR" sz="1200" kern="1200">
                          <a:solidFill>
                            <a:srgbClr val="000000"/>
                          </a:solidFill>
                          <a:latin typeface="Calibri"/>
                          <a:ea typeface="Calibri"/>
                          <a:cs typeface="Times New Roman"/>
                        </a:rPr>
                        <a:t> </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8 000</a:t>
                      </a:r>
                      <a:r>
                        <a:rPr lang="fr-FR" sz="1200" kern="1200">
                          <a:solidFill>
                            <a:srgbClr val="000000"/>
                          </a:solidFill>
                          <a:latin typeface="Calibri"/>
                          <a:ea typeface="Calibri"/>
                          <a:cs typeface="Times New Roman"/>
                        </a:rPr>
                        <a:t> </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fr-FR" sz="1200" kern="1200">
                        <a:solidFill>
                          <a:srgbClr val="000000"/>
                        </a:solidFill>
                        <a:latin typeface="Calibri"/>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Projet COAST</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571">
                <a:tc>
                  <a:txBody>
                    <a:bodyPr/>
                    <a:lstStyle/>
                    <a:p>
                      <a:pPr algn="l">
                        <a:lnSpc>
                          <a:spcPct val="115000"/>
                        </a:lnSpc>
                        <a:spcAft>
                          <a:spcPts val="0"/>
                        </a:spcAft>
                      </a:pPr>
                      <a:r>
                        <a:rPr lang="fr-FR" sz="1200">
                          <a:latin typeface="Calibri"/>
                          <a:ea typeface="Calibri"/>
                          <a:cs typeface="Times New Roman"/>
                        </a:rPr>
                        <a:t>Formation des membres de la communauté en matière de comptabilité</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fr-FR" sz="1050">
                        <a:latin typeface="Calibri"/>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X</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Hôtels participants</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5950">
                <a:tc>
                  <a:txBody>
                    <a:bodyPr/>
                    <a:lstStyle/>
                    <a:p>
                      <a:pPr algn="l">
                        <a:lnSpc>
                          <a:spcPct val="115000"/>
                        </a:lnSpc>
                        <a:spcAft>
                          <a:spcPts val="0"/>
                        </a:spcAft>
                      </a:pPr>
                      <a:r>
                        <a:rPr lang="fr-FR" sz="1200">
                          <a:latin typeface="Calibri"/>
                          <a:ea typeface="Calibri"/>
                          <a:cs typeface="Times New Roman"/>
                        </a:rPr>
                        <a:t>Fourniture des lieux de formation</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fr-FR" sz="1050">
                        <a:latin typeface="Calibri"/>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X</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Hôtels participants, SAPCO, Mairie de Saly</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007">
                <a:tc>
                  <a:txBody>
                    <a:bodyPr/>
                    <a:lstStyle/>
                    <a:p>
                      <a:pPr algn="l">
                        <a:lnSpc>
                          <a:spcPct val="115000"/>
                        </a:lnSpc>
                        <a:spcAft>
                          <a:spcPts val="0"/>
                        </a:spcAft>
                      </a:pPr>
                      <a:r>
                        <a:rPr lang="fr-FR" sz="1200">
                          <a:latin typeface="Calibri"/>
                          <a:ea typeface="Calibri"/>
                          <a:cs typeface="Times New Roman"/>
                        </a:rPr>
                        <a:t>Transfert des déchets vers le bioréacteur</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fr-FR" sz="1050">
                        <a:latin typeface="Calibri"/>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X</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SAPCO</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007">
                <a:tc>
                  <a:txBody>
                    <a:bodyPr/>
                    <a:lstStyle/>
                    <a:p>
                      <a:pPr algn="l">
                        <a:lnSpc>
                          <a:spcPct val="115000"/>
                        </a:lnSpc>
                        <a:spcAft>
                          <a:spcPts val="0"/>
                        </a:spcAft>
                      </a:pPr>
                      <a:r>
                        <a:rPr lang="fr-FR" sz="1200">
                          <a:latin typeface="Calibri"/>
                          <a:ea typeface="Calibri"/>
                          <a:cs typeface="Times New Roman"/>
                        </a:rPr>
                        <a:t>Tri des déchets en amont</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fr-FR" sz="1050">
                        <a:latin typeface="Calibri"/>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X</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Hôtels participants</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007">
                <a:tc>
                  <a:txBody>
                    <a:bodyPr/>
                    <a:lstStyle/>
                    <a:p>
                      <a:pPr algn="l">
                        <a:lnSpc>
                          <a:spcPct val="115000"/>
                        </a:lnSpc>
                        <a:spcAft>
                          <a:spcPts val="0"/>
                        </a:spcAft>
                      </a:pPr>
                      <a:r>
                        <a:rPr lang="fr-FR" sz="1200" kern="1200">
                          <a:solidFill>
                            <a:srgbClr val="000000"/>
                          </a:solidFill>
                          <a:latin typeface="Calibri"/>
                          <a:ea typeface="Times New Roman"/>
                          <a:cs typeface="Times New Roman"/>
                        </a:rPr>
                        <a:t>Maintenance</a:t>
                      </a:r>
                      <a:r>
                        <a:rPr lang="fr-FR" sz="1200" kern="1200">
                          <a:solidFill>
                            <a:srgbClr val="000000"/>
                          </a:solidFill>
                          <a:latin typeface="Calibri"/>
                          <a:ea typeface="Calibri"/>
                          <a:cs typeface="Times New Roman"/>
                        </a:rPr>
                        <a:t> </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1500</a:t>
                      </a:r>
                      <a:r>
                        <a:rPr lang="fr-FR" sz="1200" kern="1200">
                          <a:solidFill>
                            <a:srgbClr val="000000"/>
                          </a:solidFill>
                          <a:latin typeface="Calibri"/>
                          <a:ea typeface="Calibri"/>
                          <a:cs typeface="Times New Roman"/>
                        </a:rPr>
                        <a:t> </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fr-FR" sz="1200" kern="1200">
                        <a:solidFill>
                          <a:srgbClr val="000000"/>
                        </a:solidFill>
                        <a:latin typeface="Calibri"/>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SAPCO</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007">
                <a:tc>
                  <a:txBody>
                    <a:bodyPr/>
                    <a:lstStyle/>
                    <a:p>
                      <a:pPr algn="l">
                        <a:lnSpc>
                          <a:spcPct val="115000"/>
                        </a:lnSpc>
                        <a:spcAft>
                          <a:spcPts val="0"/>
                        </a:spcAft>
                      </a:pPr>
                      <a:r>
                        <a:rPr lang="fr-FR" sz="1200" kern="1200">
                          <a:solidFill>
                            <a:srgbClr val="000000"/>
                          </a:solidFill>
                          <a:latin typeface="Calibri"/>
                          <a:ea typeface="Times New Roman"/>
                          <a:cs typeface="Times New Roman"/>
                        </a:rPr>
                        <a:t>Transport et installation de l'équipement</a:t>
                      </a:r>
                      <a:r>
                        <a:rPr lang="fr-FR" sz="1200" kern="1200">
                          <a:solidFill>
                            <a:srgbClr val="000000"/>
                          </a:solidFill>
                          <a:latin typeface="Calibri"/>
                          <a:ea typeface="Calibri"/>
                          <a:cs typeface="Times New Roman"/>
                        </a:rPr>
                        <a:t> </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1500</a:t>
                      </a:r>
                      <a:r>
                        <a:rPr lang="fr-FR" sz="1200" kern="1200">
                          <a:solidFill>
                            <a:srgbClr val="000000"/>
                          </a:solidFill>
                          <a:latin typeface="Calibri"/>
                          <a:ea typeface="Calibri"/>
                          <a:cs typeface="Times New Roman"/>
                        </a:rPr>
                        <a:t> </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fr-FR" sz="1200" kern="1200">
                        <a:solidFill>
                          <a:srgbClr val="000000"/>
                        </a:solidFill>
                        <a:latin typeface="Calibri"/>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SAPCO</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007">
                <a:tc>
                  <a:txBody>
                    <a:bodyPr/>
                    <a:lstStyle/>
                    <a:p>
                      <a:pPr algn="l">
                        <a:lnSpc>
                          <a:spcPct val="115000"/>
                        </a:lnSpc>
                        <a:spcAft>
                          <a:spcPts val="0"/>
                        </a:spcAft>
                      </a:pPr>
                      <a:r>
                        <a:rPr lang="fr-FR" sz="1200" kern="1200">
                          <a:solidFill>
                            <a:srgbClr val="000000"/>
                          </a:solidFill>
                          <a:latin typeface="Calibri"/>
                          <a:ea typeface="Times New Roman"/>
                          <a:cs typeface="Times New Roman"/>
                        </a:rPr>
                        <a:t>Charges d'exploitation</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N.D. à ce stade</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fr-FR" sz="1200" kern="1200">
                        <a:solidFill>
                          <a:srgbClr val="000000"/>
                        </a:solidFill>
                        <a:latin typeface="Calibri"/>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SAPCO, Mairie de Saly</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007">
                <a:tc>
                  <a:txBody>
                    <a:bodyPr/>
                    <a:lstStyle/>
                    <a:p>
                      <a:pPr algn="l">
                        <a:lnSpc>
                          <a:spcPct val="115000"/>
                        </a:lnSpc>
                        <a:spcAft>
                          <a:spcPts val="0"/>
                        </a:spcAft>
                      </a:pPr>
                      <a:r>
                        <a:rPr lang="fr-FR" sz="1200" kern="1200">
                          <a:solidFill>
                            <a:srgbClr val="000000"/>
                          </a:solidFill>
                          <a:latin typeface="Calibri"/>
                          <a:ea typeface="Times New Roman"/>
                          <a:cs typeface="Times New Roman"/>
                        </a:rPr>
                        <a:t>Vente des sous-produits issus de l'activité de compostage</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fr-FR" sz="1050" dirty="0">
                        <a:latin typeface="Calibri"/>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X</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kern="1200">
                          <a:solidFill>
                            <a:srgbClr val="000000"/>
                          </a:solidFill>
                          <a:latin typeface="Calibri"/>
                          <a:ea typeface="Times New Roman"/>
                          <a:cs typeface="Times New Roman"/>
                        </a:rPr>
                        <a:t>Communautés locales</a:t>
                      </a:r>
                      <a:endParaRPr lang="fr-FR" sz="105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007">
                <a:tc>
                  <a:txBody>
                    <a:bodyPr/>
                    <a:lstStyle/>
                    <a:p>
                      <a:pPr algn="l">
                        <a:lnSpc>
                          <a:spcPct val="115000"/>
                        </a:lnSpc>
                        <a:spcAft>
                          <a:spcPts val="0"/>
                        </a:spcAft>
                      </a:pPr>
                      <a:r>
                        <a:rPr lang="fr-FR" sz="1200" b="1" kern="1200">
                          <a:solidFill>
                            <a:srgbClr val="000000"/>
                          </a:solidFill>
                          <a:latin typeface="Calibri"/>
                          <a:ea typeface="Times New Roman"/>
                          <a:cs typeface="Times New Roman"/>
                        </a:rPr>
                        <a:t>Total</a:t>
                      </a:r>
                      <a:r>
                        <a:rPr lang="fr-FR" sz="1200" kern="1200">
                          <a:solidFill>
                            <a:srgbClr val="000000"/>
                          </a:solidFill>
                          <a:latin typeface="Calibri"/>
                          <a:ea typeface="Calibri"/>
                          <a:cs typeface="Times New Roman"/>
                        </a:rPr>
                        <a:t> </a:t>
                      </a:r>
                      <a:endParaRPr lang="fr-FR" sz="105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lnSpc>
                          <a:spcPct val="115000"/>
                        </a:lnSpc>
                        <a:spcAft>
                          <a:spcPts val="0"/>
                        </a:spcAft>
                      </a:pPr>
                      <a:r>
                        <a:rPr lang="fr-FR" sz="1200" b="1" kern="1200" dirty="0" smtClean="0">
                          <a:solidFill>
                            <a:srgbClr val="000000"/>
                          </a:solidFill>
                          <a:latin typeface="Calibri"/>
                          <a:ea typeface="Times New Roman"/>
                          <a:cs typeface="Times New Roman"/>
                        </a:rPr>
                        <a:t>23 </a:t>
                      </a:r>
                      <a:r>
                        <a:rPr lang="fr-FR" sz="1200" b="1" kern="1200" dirty="0">
                          <a:solidFill>
                            <a:srgbClr val="000000"/>
                          </a:solidFill>
                          <a:latin typeface="Calibri"/>
                          <a:ea typeface="Times New Roman"/>
                          <a:cs typeface="Times New Roman"/>
                        </a:rPr>
                        <a:t>000</a:t>
                      </a:r>
                      <a:r>
                        <a:rPr lang="fr-FR" sz="1200" kern="1200" dirty="0">
                          <a:solidFill>
                            <a:srgbClr val="000000"/>
                          </a:solidFill>
                          <a:latin typeface="Calibri"/>
                          <a:ea typeface="Calibri"/>
                          <a:cs typeface="Times New Roman"/>
                        </a:rPr>
                        <a:t> </a:t>
                      </a:r>
                      <a:endParaRPr lang="fr-FR" sz="1050" dirty="0">
                        <a:latin typeface="Calibri"/>
                        <a:ea typeface="Calibri"/>
                        <a:cs typeface="Times New Roman"/>
                      </a:endParaRPr>
                    </a:p>
                  </a:txBody>
                  <a:tcPr marL="43915" marR="43915" marT="609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1000"/>
                        </a:spcAft>
                      </a:pPr>
                      <a:r>
                        <a:rPr lang="fr-FR" sz="1050" dirty="0">
                          <a:latin typeface="Calibri"/>
                          <a:ea typeface="Calibri"/>
                          <a:cs typeface="Times New Roman"/>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fr-FR"/>
                    </a:p>
                  </a:txBody>
                  <a:tcPr/>
                </a:tc>
              </a:tr>
            </a:tbl>
          </a:graphicData>
        </a:graphic>
      </p:graphicFrame>
    </p:spTree>
  </p:cSld>
  <p:clrMapOvr>
    <a:masterClrMapping/>
  </p:clrMapOvr>
  <p:transition spd="slow" advClick="0" advTm="10000">
    <p:pull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txBox="1">
            <a:spLocks noChangeArrowheads="1"/>
          </p:cNvSpPr>
          <p:nvPr/>
        </p:nvSpPr>
        <p:spPr bwMode="auto">
          <a:xfrm>
            <a:off x="457200" y="1066800"/>
            <a:ext cx="8229600" cy="762000"/>
          </a:xfrm>
          <a:prstGeom prst="rect">
            <a:avLst/>
          </a:prstGeom>
          <a:noFill/>
          <a:ln w="9525">
            <a:noFill/>
            <a:miter lim="800000"/>
            <a:headEnd/>
            <a:tailEnd/>
          </a:ln>
        </p:spPr>
        <p:txBody>
          <a:bodyPr anchor="ctr"/>
          <a:lstStyle/>
          <a:p>
            <a:endParaRPr lang="de-DE" sz="4400" b="1">
              <a:latin typeface="Gill Sans MT" pitchFamily="34" charset="0"/>
            </a:endParaRPr>
          </a:p>
        </p:txBody>
      </p:sp>
      <p:sp>
        <p:nvSpPr>
          <p:cNvPr id="27651" name="Rectangle 3"/>
          <p:cNvSpPr txBox="1">
            <a:spLocks noChangeArrowheads="1"/>
          </p:cNvSpPr>
          <p:nvPr/>
        </p:nvSpPr>
        <p:spPr bwMode="auto">
          <a:xfrm>
            <a:off x="457200" y="1828800"/>
            <a:ext cx="8229600" cy="3581400"/>
          </a:xfrm>
          <a:prstGeom prst="rect">
            <a:avLst/>
          </a:prstGeom>
          <a:noFill/>
          <a:ln w="9525">
            <a:noFill/>
            <a:miter lim="800000"/>
            <a:headEnd/>
            <a:tailEnd/>
          </a:ln>
        </p:spPr>
        <p:txBody>
          <a:bodyPr/>
          <a:lstStyle/>
          <a:p>
            <a:pPr marL="800100" lvl="1" indent="-342900">
              <a:spcBef>
                <a:spcPct val="20000"/>
              </a:spcBef>
              <a:buFont typeface="Wingdings" pitchFamily="2" charset="2"/>
              <a:buChar char="§"/>
            </a:pPr>
            <a:endParaRPr lang="en-GB" sz="2000" b="1">
              <a:solidFill>
                <a:schemeClr val="accent2"/>
              </a:solidFill>
              <a:latin typeface="Gill Sans MT" pitchFamily="34" charset="0"/>
              <a:ea typeface="宋体" pitchFamily="2" charset="-122"/>
            </a:endParaRPr>
          </a:p>
          <a:p>
            <a:pPr marL="342900" indent="-342900">
              <a:spcBef>
                <a:spcPct val="20000"/>
              </a:spcBef>
              <a:buFont typeface="Wingdings" pitchFamily="2" charset="2"/>
              <a:buChar char="q"/>
            </a:pPr>
            <a:endParaRPr lang="en-US" sz="2800" b="1">
              <a:solidFill>
                <a:schemeClr val="accent2"/>
              </a:solidFill>
              <a:latin typeface="Gill Sans MT" pitchFamily="34" charset="0"/>
              <a:ea typeface="宋体" pitchFamily="2" charset="-122"/>
            </a:endParaRPr>
          </a:p>
        </p:txBody>
      </p:sp>
      <p:sp>
        <p:nvSpPr>
          <p:cNvPr id="27652" name="Text Box 5"/>
          <p:cNvSpPr txBox="1">
            <a:spLocks noChangeArrowheads="1"/>
          </p:cNvSpPr>
          <p:nvPr/>
        </p:nvSpPr>
        <p:spPr bwMode="auto">
          <a:xfrm>
            <a:off x="609600" y="1600200"/>
            <a:ext cx="8275638" cy="1692275"/>
          </a:xfrm>
          <a:prstGeom prst="rect">
            <a:avLst/>
          </a:prstGeom>
          <a:noFill/>
          <a:ln w="9525">
            <a:noFill/>
            <a:miter lim="800000"/>
            <a:headEnd/>
            <a:tailEnd/>
          </a:ln>
        </p:spPr>
        <p:txBody>
          <a:bodyPr>
            <a:spAutoFit/>
          </a:bodyPr>
          <a:lstStyle/>
          <a:p>
            <a:endParaRPr lang="de-AT"/>
          </a:p>
          <a:p>
            <a:endParaRPr lang="de-AT"/>
          </a:p>
          <a:p>
            <a:endParaRPr lang="de-AT">
              <a:solidFill>
                <a:srgbClr val="008000"/>
              </a:solidFill>
            </a:endParaRPr>
          </a:p>
          <a:p>
            <a:pPr>
              <a:buSzPct val="130000"/>
            </a:pPr>
            <a:endParaRPr lang="en-US" sz="2000"/>
          </a:p>
          <a:p>
            <a:pPr>
              <a:spcBef>
                <a:spcPct val="50000"/>
              </a:spcBef>
            </a:pPr>
            <a:endParaRPr lang="en-US" sz="2000"/>
          </a:p>
        </p:txBody>
      </p:sp>
      <p:sp>
        <p:nvSpPr>
          <p:cNvPr id="27653" name="Rectangle 6"/>
          <p:cNvSpPr>
            <a:spLocks noChangeArrowheads="1"/>
          </p:cNvSpPr>
          <p:nvPr/>
        </p:nvSpPr>
        <p:spPr bwMode="auto">
          <a:xfrm>
            <a:off x="304800" y="1828800"/>
            <a:ext cx="8610600" cy="2880789"/>
          </a:xfrm>
          <a:prstGeom prst="rect">
            <a:avLst/>
          </a:prstGeom>
          <a:noFill/>
          <a:ln w="9525">
            <a:noFill/>
            <a:miter lim="800000"/>
            <a:headEnd/>
            <a:tailEnd/>
          </a:ln>
        </p:spPr>
        <p:txBody>
          <a:bodyPr>
            <a:spAutoFit/>
          </a:bodyPr>
          <a:lstStyle/>
          <a:p>
            <a:pPr marL="457200" indent="-457200">
              <a:spcBef>
                <a:spcPct val="20000"/>
              </a:spcBef>
              <a:buSzPct val="75000"/>
            </a:pPr>
            <a:endParaRPr lang="en-US" dirty="0">
              <a:solidFill>
                <a:srgbClr val="008000"/>
              </a:solidFill>
            </a:endParaRPr>
          </a:p>
          <a:p>
            <a:pPr marL="457200" indent="-457200">
              <a:spcBef>
                <a:spcPct val="20000"/>
              </a:spcBef>
              <a:buClr>
                <a:schemeClr val="bg2"/>
              </a:buClr>
              <a:buSzPct val="75000"/>
              <a:buFont typeface="Arial" charset="0"/>
              <a:buAutoNum type="arabicPeriod"/>
            </a:pPr>
            <a:endParaRPr lang="en-US" dirty="0">
              <a:solidFill>
                <a:srgbClr val="008000"/>
              </a:solidFill>
            </a:endParaRPr>
          </a:p>
          <a:p>
            <a:pPr marL="457200" indent="-457200" algn="ctr">
              <a:spcBef>
                <a:spcPct val="20000"/>
              </a:spcBef>
              <a:buClr>
                <a:schemeClr val="bg2"/>
              </a:buClr>
              <a:buSzPct val="75000"/>
            </a:pPr>
            <a:r>
              <a:rPr lang="fr-FR" sz="2400" b="1" i="1" dirty="0" smtClean="0">
                <a:solidFill>
                  <a:srgbClr val="008000"/>
                </a:solidFill>
                <a:latin typeface="Calibri" pitchFamily="34" charset="0"/>
              </a:rPr>
              <a:t>... Seule la mise en œuvre coordonnée de l'ensemble des 5 outils TEST assure le succès et la durabilité des changements introduits ...</a:t>
            </a:r>
            <a:endParaRPr lang="en-US" dirty="0">
              <a:solidFill>
                <a:srgbClr val="008000"/>
              </a:solidFill>
              <a:latin typeface="Calibri" pitchFamily="34" charset="0"/>
            </a:endParaRPr>
          </a:p>
          <a:p>
            <a:pPr marL="457200" indent="-457200">
              <a:spcBef>
                <a:spcPct val="20000"/>
              </a:spcBef>
              <a:buClr>
                <a:schemeClr val="bg2"/>
              </a:buClr>
              <a:buSzPct val="75000"/>
              <a:buFont typeface="Arial" charset="0"/>
              <a:buAutoNum type="arabicPeriod"/>
            </a:pPr>
            <a:endParaRPr lang="en-US" dirty="0">
              <a:solidFill>
                <a:srgbClr val="008000"/>
              </a:solidFill>
              <a:latin typeface="Calibri" pitchFamily="34" charset="0"/>
            </a:endParaRPr>
          </a:p>
          <a:p>
            <a:pPr marL="457200" indent="-457200">
              <a:spcBef>
                <a:spcPct val="20000"/>
              </a:spcBef>
              <a:buClr>
                <a:schemeClr val="bg2"/>
              </a:buClr>
              <a:buSzPct val="75000"/>
              <a:buFont typeface="Arial" charset="0"/>
              <a:buAutoNum type="arabicPeriod"/>
            </a:pPr>
            <a:endParaRPr lang="en-US" dirty="0">
              <a:solidFill>
                <a:srgbClr val="008000"/>
              </a:solidFill>
              <a:latin typeface="Calibri" pitchFamily="34" charset="0"/>
            </a:endParaRPr>
          </a:p>
          <a:p>
            <a:pPr marL="457200" indent="-457200">
              <a:spcBef>
                <a:spcPct val="20000"/>
              </a:spcBef>
              <a:buClr>
                <a:schemeClr val="bg2"/>
              </a:buClr>
              <a:buSzPct val="75000"/>
              <a:buFont typeface="Arial" charset="0"/>
              <a:buAutoNum type="arabicPeriod"/>
            </a:pPr>
            <a:endParaRPr lang="en-US" dirty="0">
              <a:solidFill>
                <a:srgbClr val="008000"/>
              </a:solidFill>
              <a:latin typeface="Calibri" pitchFamily="34" charset="0"/>
            </a:endParaRPr>
          </a:p>
        </p:txBody>
      </p:sp>
    </p:spTree>
  </p:cSld>
  <p:clrMapOvr>
    <a:masterClrMapping/>
  </p:clrMapOvr>
  <p:transition spd="slow" advClick="0" advTm="10000">
    <p:pull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txBox="1">
            <a:spLocks noChangeArrowheads="1"/>
          </p:cNvSpPr>
          <p:nvPr/>
        </p:nvSpPr>
        <p:spPr bwMode="auto">
          <a:xfrm>
            <a:off x="457200" y="1066800"/>
            <a:ext cx="8229600" cy="762000"/>
          </a:xfrm>
          <a:prstGeom prst="rect">
            <a:avLst/>
          </a:prstGeom>
          <a:noFill/>
          <a:ln w="9525">
            <a:noFill/>
            <a:miter lim="800000"/>
            <a:headEnd/>
            <a:tailEnd/>
          </a:ln>
        </p:spPr>
        <p:txBody>
          <a:bodyPr anchor="ctr"/>
          <a:lstStyle/>
          <a:p>
            <a:endParaRPr lang="de-DE" sz="4400" b="1">
              <a:latin typeface="Gill Sans MT" pitchFamily="34" charset="0"/>
            </a:endParaRPr>
          </a:p>
        </p:txBody>
      </p:sp>
      <p:sp>
        <p:nvSpPr>
          <p:cNvPr id="28675" name="Rectangle 3"/>
          <p:cNvSpPr txBox="1">
            <a:spLocks noChangeArrowheads="1"/>
          </p:cNvSpPr>
          <p:nvPr/>
        </p:nvSpPr>
        <p:spPr bwMode="auto">
          <a:xfrm>
            <a:off x="457200" y="1828800"/>
            <a:ext cx="8229600" cy="4525963"/>
          </a:xfrm>
          <a:prstGeom prst="rect">
            <a:avLst/>
          </a:prstGeom>
          <a:noFill/>
          <a:ln w="9525">
            <a:noFill/>
            <a:miter lim="800000"/>
            <a:headEnd/>
            <a:tailEnd/>
          </a:ln>
        </p:spPr>
        <p:txBody>
          <a:bodyPr/>
          <a:lstStyle/>
          <a:p>
            <a:pPr marL="800100" lvl="1" indent="-342900">
              <a:spcBef>
                <a:spcPct val="20000"/>
              </a:spcBef>
              <a:buFont typeface="Wingdings" pitchFamily="2" charset="2"/>
              <a:buChar char="§"/>
            </a:pPr>
            <a:endParaRPr lang="en-GB" sz="2000" b="1">
              <a:solidFill>
                <a:schemeClr val="accent2"/>
              </a:solidFill>
              <a:latin typeface="Gill Sans MT" pitchFamily="34" charset="0"/>
              <a:ea typeface="宋体" pitchFamily="2" charset="-122"/>
            </a:endParaRPr>
          </a:p>
          <a:p>
            <a:pPr marL="342900" indent="-342900">
              <a:spcBef>
                <a:spcPct val="20000"/>
              </a:spcBef>
              <a:buFont typeface="Wingdings" pitchFamily="2" charset="2"/>
              <a:buChar char="q"/>
            </a:pPr>
            <a:endParaRPr lang="en-US" sz="2800" b="1">
              <a:solidFill>
                <a:schemeClr val="accent2"/>
              </a:solidFill>
              <a:latin typeface="Gill Sans MT" pitchFamily="34" charset="0"/>
              <a:ea typeface="宋体" pitchFamily="2" charset="-122"/>
            </a:endParaRPr>
          </a:p>
        </p:txBody>
      </p:sp>
      <p:sp>
        <p:nvSpPr>
          <p:cNvPr id="28676" name="Text Box 5"/>
          <p:cNvSpPr txBox="1">
            <a:spLocks noChangeArrowheads="1"/>
          </p:cNvSpPr>
          <p:nvPr/>
        </p:nvSpPr>
        <p:spPr bwMode="auto">
          <a:xfrm>
            <a:off x="609600" y="1447800"/>
            <a:ext cx="8275638" cy="1138238"/>
          </a:xfrm>
          <a:prstGeom prst="rect">
            <a:avLst/>
          </a:prstGeom>
          <a:noFill/>
          <a:ln w="9525">
            <a:noFill/>
            <a:miter lim="800000"/>
            <a:headEnd/>
            <a:tailEnd/>
          </a:ln>
        </p:spPr>
        <p:txBody>
          <a:bodyPr>
            <a:spAutoFit/>
          </a:bodyPr>
          <a:lstStyle/>
          <a:p>
            <a:pPr algn="just"/>
            <a:endParaRPr lang="en-GB" b="1"/>
          </a:p>
          <a:p>
            <a:pPr algn="just"/>
            <a:endParaRPr lang="en-US" sz="2000"/>
          </a:p>
          <a:p>
            <a:pPr>
              <a:spcBef>
                <a:spcPct val="50000"/>
              </a:spcBef>
            </a:pPr>
            <a:endParaRPr lang="en-US" sz="2000"/>
          </a:p>
        </p:txBody>
      </p:sp>
      <p:sp>
        <p:nvSpPr>
          <p:cNvPr id="28677" name="Rectangle 4"/>
          <p:cNvSpPr>
            <a:spLocks noChangeArrowheads="1"/>
          </p:cNvSpPr>
          <p:nvPr/>
        </p:nvSpPr>
        <p:spPr bwMode="auto">
          <a:xfrm>
            <a:off x="0" y="990600"/>
            <a:ext cx="9144000" cy="1077913"/>
          </a:xfrm>
          <a:prstGeom prst="rect">
            <a:avLst/>
          </a:prstGeom>
          <a:noFill/>
          <a:ln w="9525">
            <a:noFill/>
            <a:miter lim="800000"/>
            <a:headEnd/>
            <a:tailEnd/>
          </a:ln>
        </p:spPr>
        <p:txBody>
          <a:bodyPr>
            <a:spAutoFit/>
          </a:bodyPr>
          <a:lstStyle/>
          <a:p>
            <a:pPr algn="ctr"/>
            <a:r>
              <a:rPr lang="en-US" sz="2000" b="1" dirty="0">
                <a:solidFill>
                  <a:schemeClr val="accent6"/>
                </a:solidFill>
                <a:effectLst>
                  <a:outerShdw blurRad="38100" dist="38100" dir="2700000" algn="tl">
                    <a:srgbClr val="000000">
                      <a:alpha val="43137"/>
                    </a:srgbClr>
                  </a:outerShdw>
                </a:effectLst>
                <a:latin typeface="Calibri" pitchFamily="34" charset="0"/>
              </a:rPr>
              <a:t>Brief introduction on the relationship of the TEST Methodology with sustainable tourism in the Demo </a:t>
            </a:r>
            <a:r>
              <a:rPr lang="en-US" sz="2000" b="1" dirty="0" smtClean="0">
                <a:solidFill>
                  <a:schemeClr val="accent6"/>
                </a:solidFill>
                <a:effectLst>
                  <a:outerShdw blurRad="38100" dist="38100" dir="2700000" algn="tl">
                    <a:srgbClr val="000000">
                      <a:alpha val="43137"/>
                    </a:srgbClr>
                  </a:outerShdw>
                </a:effectLst>
                <a:latin typeface="Calibri" pitchFamily="34" charset="0"/>
              </a:rPr>
              <a:t>Site</a:t>
            </a:r>
            <a:endParaRPr lang="de-AT" sz="2000" b="1" dirty="0">
              <a:solidFill>
                <a:schemeClr val="accent6"/>
              </a:solidFill>
              <a:effectLst>
                <a:outerShdw blurRad="38100" dist="38100" dir="2700000" algn="tl">
                  <a:srgbClr val="000000">
                    <a:alpha val="43137"/>
                  </a:srgbClr>
                </a:outerShdw>
              </a:effectLst>
              <a:latin typeface="Calibri" pitchFamily="34" charset="0"/>
            </a:endParaRPr>
          </a:p>
          <a:p>
            <a:pPr algn="ctr"/>
            <a:endParaRPr lang="en-US" sz="2400" b="1" dirty="0">
              <a:solidFill>
                <a:srgbClr val="0033CC"/>
              </a:solidFill>
            </a:endParaRPr>
          </a:p>
        </p:txBody>
      </p:sp>
      <p:sp>
        <p:nvSpPr>
          <p:cNvPr id="28678" name="Rectangle 1"/>
          <p:cNvSpPr>
            <a:spLocks noChangeArrowheads="1"/>
          </p:cNvSpPr>
          <p:nvPr/>
        </p:nvSpPr>
        <p:spPr bwMode="auto">
          <a:xfrm>
            <a:off x="492125" y="2565400"/>
            <a:ext cx="8159750" cy="1385888"/>
          </a:xfrm>
          <a:prstGeom prst="rect">
            <a:avLst/>
          </a:prstGeom>
          <a:noFill/>
          <a:ln w="9525">
            <a:noFill/>
            <a:miter lim="800000"/>
            <a:headEnd/>
            <a:tailEnd/>
          </a:ln>
        </p:spPr>
        <p:txBody>
          <a:bodyPr anchor="ctr">
            <a:spAutoFit/>
          </a:bodyPr>
          <a:lstStyle/>
          <a:p>
            <a:pPr eaLnBrk="0" hangingPunct="0">
              <a:buFontTx/>
              <a:buChar char="•"/>
            </a:pPr>
            <a:endParaRPr lang="en-US" sz="1200"/>
          </a:p>
          <a:p>
            <a:pPr eaLnBrk="0" hangingPunct="0">
              <a:buFontTx/>
              <a:buChar char="•"/>
            </a:pPr>
            <a:endParaRPr lang="en-US" sz="1200"/>
          </a:p>
          <a:p>
            <a:pPr eaLnBrk="0" hangingPunct="0">
              <a:buFontTx/>
              <a:buChar char="•"/>
            </a:pPr>
            <a:endParaRPr lang="en-US" sz="1200"/>
          </a:p>
          <a:p>
            <a:pPr eaLnBrk="0" hangingPunct="0">
              <a:buFontTx/>
              <a:buChar char="•"/>
            </a:pPr>
            <a:endParaRPr lang="en-US" sz="1200"/>
          </a:p>
          <a:p>
            <a:pPr eaLnBrk="0" hangingPunct="0"/>
            <a:endParaRPr lang="en-US" sz="1200"/>
          </a:p>
          <a:p>
            <a:pPr eaLnBrk="0" hangingPunct="0">
              <a:buFontTx/>
              <a:buChar char="•"/>
            </a:pPr>
            <a:endParaRPr lang="en-US" sz="1200"/>
          </a:p>
          <a:p>
            <a:pPr eaLnBrk="0" hangingPunct="0">
              <a:buFontTx/>
              <a:buChar char="•"/>
            </a:pPr>
            <a:endParaRPr lang="en-US" sz="1200"/>
          </a:p>
        </p:txBody>
      </p:sp>
      <p:sp>
        <p:nvSpPr>
          <p:cNvPr id="28679" name="Rectangle 6"/>
          <p:cNvSpPr>
            <a:spLocks noChangeArrowheads="1"/>
          </p:cNvSpPr>
          <p:nvPr/>
        </p:nvSpPr>
        <p:spPr bwMode="auto">
          <a:xfrm>
            <a:off x="609600" y="1905000"/>
            <a:ext cx="7991475" cy="5299912"/>
          </a:xfrm>
          <a:prstGeom prst="rect">
            <a:avLst/>
          </a:prstGeom>
          <a:noFill/>
          <a:ln w="9525">
            <a:noFill/>
            <a:miter lim="800000"/>
            <a:headEnd/>
            <a:tailEnd/>
          </a:ln>
        </p:spPr>
        <p:txBody>
          <a:bodyPr>
            <a:spAutoFit/>
          </a:bodyPr>
          <a:lstStyle/>
          <a:p>
            <a:pPr algn="just"/>
            <a:r>
              <a:rPr lang="en-US" dirty="0" smtClean="0">
                <a:solidFill>
                  <a:schemeClr val="tx2">
                    <a:lumMod val="75000"/>
                  </a:schemeClr>
                </a:solidFill>
                <a:latin typeface="Calibri" pitchFamily="34" charset="0"/>
              </a:rPr>
              <a:t>D</a:t>
            </a:r>
            <a:r>
              <a:rPr lang="fr-FR" dirty="0" smtClean="0">
                <a:latin typeface="Calibri" pitchFamily="34" charset="0"/>
              </a:rPr>
              <a:t>ans le cadre de la Responsabilité Sociale des Entreprises, le Projet COAST a organisé sur le site </a:t>
            </a:r>
            <a:r>
              <a:rPr lang="fr-FR" dirty="0" err="1" smtClean="0">
                <a:latin typeface="Calibri" pitchFamily="34" charset="0"/>
              </a:rPr>
              <a:t>Saly</a:t>
            </a:r>
            <a:r>
              <a:rPr lang="fr-FR" dirty="0" smtClean="0">
                <a:latin typeface="Calibri" pitchFamily="34" charset="0"/>
              </a:rPr>
              <a:t> </a:t>
            </a:r>
            <a:r>
              <a:rPr lang="fr-FR" dirty="0" err="1" smtClean="0">
                <a:latin typeface="Calibri" pitchFamily="34" charset="0"/>
              </a:rPr>
              <a:t>Portudal</a:t>
            </a:r>
            <a:r>
              <a:rPr lang="fr-FR" dirty="0" smtClean="0">
                <a:latin typeface="Calibri" pitchFamily="34" charset="0"/>
              </a:rPr>
              <a:t>, la première édition des Journées de l’Environnement qui se sont tenues du 1</a:t>
            </a:r>
            <a:r>
              <a:rPr lang="fr-FR" baseline="30000" dirty="0" smtClean="0">
                <a:latin typeface="Calibri" pitchFamily="34" charset="0"/>
              </a:rPr>
              <a:t>er</a:t>
            </a:r>
            <a:r>
              <a:rPr lang="fr-FR" dirty="0" smtClean="0">
                <a:latin typeface="Calibri" pitchFamily="34" charset="0"/>
              </a:rPr>
              <a:t> au 5 juin 2013. </a:t>
            </a:r>
          </a:p>
          <a:p>
            <a:pPr algn="just"/>
            <a:r>
              <a:rPr lang="fr-FR" dirty="0" smtClean="0">
                <a:latin typeface="Calibri" pitchFamily="34" charset="0"/>
              </a:rPr>
              <a:t>Les actions étaient les suivantes :</a:t>
            </a:r>
          </a:p>
          <a:p>
            <a:endParaRPr lang="fr-FR" dirty="0" smtClean="0">
              <a:latin typeface="Calibri" pitchFamily="34" charset="0"/>
            </a:endParaRPr>
          </a:p>
          <a:p>
            <a:pPr lvl="1">
              <a:buFont typeface="Wingdings" pitchFamily="2" charset="2"/>
              <a:buChar char="q"/>
            </a:pPr>
            <a:r>
              <a:rPr lang="fr-FR" dirty="0" smtClean="0">
                <a:latin typeface="Calibri" pitchFamily="34" charset="0"/>
              </a:rPr>
              <a:t> Nettoyage des rues de </a:t>
            </a:r>
            <a:r>
              <a:rPr lang="fr-FR" dirty="0" err="1" smtClean="0">
                <a:latin typeface="Calibri" pitchFamily="34" charset="0"/>
              </a:rPr>
              <a:t>Saly</a:t>
            </a:r>
            <a:r>
              <a:rPr lang="fr-FR" dirty="0" smtClean="0">
                <a:latin typeface="Calibri" pitchFamily="34" charset="0"/>
              </a:rPr>
              <a:t> en collaboration avec les hôtels, la SAPCO, la mairie, le village artisanal et la société civile </a:t>
            </a:r>
          </a:p>
          <a:p>
            <a:pPr lvl="1">
              <a:buFont typeface="Wingdings" pitchFamily="2" charset="2"/>
              <a:buChar char="q"/>
            </a:pPr>
            <a:r>
              <a:rPr lang="fr-FR" dirty="0" smtClean="0">
                <a:latin typeface="Calibri" pitchFamily="34" charset="0"/>
              </a:rPr>
              <a:t> Organisation d’une conférence sur le “produire local” à la mairie de </a:t>
            </a:r>
            <a:r>
              <a:rPr lang="fr-FR" dirty="0" err="1" smtClean="0">
                <a:latin typeface="Calibri" pitchFamily="34" charset="0"/>
              </a:rPr>
              <a:t>Saly</a:t>
            </a:r>
            <a:r>
              <a:rPr lang="fr-FR" dirty="0" smtClean="0">
                <a:latin typeface="Calibri" pitchFamily="34" charset="0"/>
              </a:rPr>
              <a:t> </a:t>
            </a:r>
          </a:p>
          <a:p>
            <a:pPr lvl="1">
              <a:buFont typeface="Wingdings" pitchFamily="2" charset="2"/>
              <a:buChar char="q"/>
            </a:pPr>
            <a:r>
              <a:rPr lang="fr-FR" dirty="0" smtClean="0">
                <a:latin typeface="Calibri" pitchFamily="34" charset="0"/>
              </a:rPr>
              <a:t> </a:t>
            </a:r>
            <a:r>
              <a:rPr lang="fr-FR" dirty="0" err="1" smtClean="0">
                <a:latin typeface="Calibri" pitchFamily="34" charset="0"/>
              </a:rPr>
              <a:t>Expo-vente</a:t>
            </a:r>
            <a:r>
              <a:rPr lang="fr-FR" dirty="0" smtClean="0">
                <a:latin typeface="Calibri" pitchFamily="34" charset="0"/>
              </a:rPr>
              <a:t> de produits du terroir au village artisanal</a:t>
            </a:r>
          </a:p>
          <a:p>
            <a:pPr lvl="1">
              <a:buFont typeface="Wingdings" pitchFamily="2" charset="2"/>
              <a:buChar char="q"/>
            </a:pPr>
            <a:r>
              <a:rPr lang="fr-FR" dirty="0" smtClean="0">
                <a:latin typeface="Calibri" pitchFamily="34" charset="0"/>
              </a:rPr>
              <a:t> Projection de films sur les plastiques </a:t>
            </a:r>
          </a:p>
          <a:p>
            <a:pPr lvl="1">
              <a:buFont typeface="Wingdings" pitchFamily="2" charset="2"/>
              <a:buChar char="q"/>
            </a:pPr>
            <a:r>
              <a:rPr lang="fr-FR" dirty="0" smtClean="0">
                <a:latin typeface="Calibri" pitchFamily="34" charset="0"/>
              </a:rPr>
              <a:t> Incitation des supermarchés de la place à limiter les plastiques lors la Journée Mondiale de l’Environnement </a:t>
            </a:r>
          </a:p>
          <a:p>
            <a:pPr lvl="1">
              <a:buFont typeface="Wingdings" pitchFamily="2" charset="2"/>
              <a:buChar char="q"/>
            </a:pPr>
            <a:r>
              <a:rPr lang="fr-FR" dirty="0" smtClean="0">
                <a:latin typeface="Calibri" pitchFamily="34" charset="0"/>
              </a:rPr>
              <a:t> Exposition de photos sur le fléau des plastiques dans </a:t>
            </a:r>
            <a:r>
              <a:rPr lang="fr-FR" dirty="0" err="1" smtClean="0">
                <a:latin typeface="Calibri" pitchFamily="34" charset="0"/>
              </a:rPr>
              <a:t>Saly</a:t>
            </a:r>
            <a:r>
              <a:rPr lang="fr-FR" dirty="0" smtClean="0">
                <a:latin typeface="Calibri" pitchFamily="34" charset="0"/>
              </a:rPr>
              <a:t> pour sensibiliser l’opinion publique</a:t>
            </a:r>
          </a:p>
          <a:p>
            <a:pPr marL="457200" indent="-457200" algn="just">
              <a:spcBef>
                <a:spcPct val="20000"/>
              </a:spcBef>
              <a:buClr>
                <a:schemeClr val="tx1"/>
              </a:buClr>
              <a:buSzPct val="75000"/>
            </a:pPr>
            <a:endParaRPr lang="en-US" dirty="0">
              <a:latin typeface="+mj-lt"/>
            </a:endParaRPr>
          </a:p>
          <a:p>
            <a:pPr marL="457200" indent="-457200">
              <a:spcBef>
                <a:spcPct val="20000"/>
              </a:spcBef>
              <a:buClr>
                <a:schemeClr val="tx1"/>
              </a:buClr>
              <a:buSzPct val="75000"/>
            </a:pPr>
            <a:endParaRPr lang="en-US" dirty="0">
              <a:solidFill>
                <a:srgbClr val="FF3300"/>
              </a:solidFill>
            </a:endParaRPr>
          </a:p>
          <a:p>
            <a:pPr marL="457200" indent="-457200">
              <a:spcBef>
                <a:spcPct val="20000"/>
              </a:spcBef>
              <a:buClr>
                <a:schemeClr val="tx1"/>
              </a:buClr>
              <a:buSzPct val="75000"/>
            </a:pPr>
            <a:r>
              <a:rPr lang="en-US" b="1" dirty="0">
                <a:solidFill>
                  <a:srgbClr val="FF3300"/>
                </a:solidFill>
              </a:rPr>
              <a:t>   </a:t>
            </a:r>
            <a:endParaRPr lang="en-US" dirty="0">
              <a:solidFill>
                <a:srgbClr val="FF3300"/>
              </a:solidFill>
            </a:endParaRPr>
          </a:p>
          <a:p>
            <a:pPr marL="457200" indent="-457200">
              <a:spcBef>
                <a:spcPct val="20000"/>
              </a:spcBef>
              <a:buClr>
                <a:schemeClr val="tx1"/>
              </a:buClr>
              <a:buSzPct val="75000"/>
            </a:pPr>
            <a:endParaRPr lang="en-US" b="1" dirty="0">
              <a:solidFill>
                <a:srgbClr val="FF3300"/>
              </a:solidFill>
            </a:endParaRPr>
          </a:p>
        </p:txBody>
      </p:sp>
    </p:spTree>
  </p:cSld>
  <p:clrMapOvr>
    <a:masterClrMapping/>
  </p:clrMapOvr>
  <p:transition spd="slow" advClick="0" advTm="10000">
    <p:pull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txBox="1">
            <a:spLocks noChangeArrowheads="1"/>
          </p:cNvSpPr>
          <p:nvPr/>
        </p:nvSpPr>
        <p:spPr bwMode="auto">
          <a:xfrm>
            <a:off x="457200" y="1066800"/>
            <a:ext cx="8229600" cy="762000"/>
          </a:xfrm>
          <a:prstGeom prst="rect">
            <a:avLst/>
          </a:prstGeom>
          <a:noFill/>
          <a:ln w="9525">
            <a:noFill/>
            <a:miter lim="800000"/>
            <a:headEnd/>
            <a:tailEnd/>
          </a:ln>
        </p:spPr>
        <p:txBody>
          <a:bodyPr anchor="ctr"/>
          <a:lstStyle/>
          <a:p>
            <a:endParaRPr lang="de-DE" sz="4400" b="1">
              <a:latin typeface="Gill Sans MT" pitchFamily="34" charset="0"/>
            </a:endParaRPr>
          </a:p>
        </p:txBody>
      </p:sp>
      <p:sp>
        <p:nvSpPr>
          <p:cNvPr id="29699" name="Rectangle 3"/>
          <p:cNvSpPr txBox="1">
            <a:spLocks noChangeArrowheads="1"/>
          </p:cNvSpPr>
          <p:nvPr/>
        </p:nvSpPr>
        <p:spPr bwMode="auto">
          <a:xfrm>
            <a:off x="457200" y="1828800"/>
            <a:ext cx="8229600" cy="4525963"/>
          </a:xfrm>
          <a:prstGeom prst="rect">
            <a:avLst/>
          </a:prstGeom>
          <a:noFill/>
          <a:ln w="9525">
            <a:noFill/>
            <a:miter lim="800000"/>
            <a:headEnd/>
            <a:tailEnd/>
          </a:ln>
        </p:spPr>
        <p:txBody>
          <a:bodyPr/>
          <a:lstStyle/>
          <a:p>
            <a:pPr marL="800100" lvl="1" indent="-342900">
              <a:spcBef>
                <a:spcPct val="20000"/>
              </a:spcBef>
              <a:buFont typeface="Wingdings" pitchFamily="2" charset="2"/>
              <a:buChar char="§"/>
            </a:pPr>
            <a:endParaRPr lang="en-GB" sz="2000" b="1">
              <a:solidFill>
                <a:schemeClr val="accent2"/>
              </a:solidFill>
              <a:latin typeface="Gill Sans MT" pitchFamily="34" charset="0"/>
              <a:ea typeface="宋体" pitchFamily="2" charset="-122"/>
            </a:endParaRPr>
          </a:p>
          <a:p>
            <a:pPr marL="342900" indent="-342900">
              <a:spcBef>
                <a:spcPct val="20000"/>
              </a:spcBef>
              <a:buFont typeface="Wingdings" pitchFamily="2" charset="2"/>
              <a:buChar char="q"/>
            </a:pPr>
            <a:endParaRPr lang="en-US" sz="2800" b="1">
              <a:solidFill>
                <a:schemeClr val="accent2"/>
              </a:solidFill>
              <a:latin typeface="Gill Sans MT" pitchFamily="34" charset="0"/>
              <a:ea typeface="宋体" pitchFamily="2" charset="-122"/>
            </a:endParaRPr>
          </a:p>
        </p:txBody>
      </p:sp>
      <p:sp>
        <p:nvSpPr>
          <p:cNvPr id="29700" name="Text Box 5"/>
          <p:cNvSpPr txBox="1">
            <a:spLocks noChangeArrowheads="1"/>
          </p:cNvSpPr>
          <p:nvPr/>
        </p:nvSpPr>
        <p:spPr bwMode="auto">
          <a:xfrm>
            <a:off x="609600" y="1447800"/>
            <a:ext cx="8275638" cy="1138238"/>
          </a:xfrm>
          <a:prstGeom prst="rect">
            <a:avLst/>
          </a:prstGeom>
          <a:noFill/>
          <a:ln w="9525">
            <a:noFill/>
            <a:miter lim="800000"/>
            <a:headEnd/>
            <a:tailEnd/>
          </a:ln>
        </p:spPr>
        <p:txBody>
          <a:bodyPr>
            <a:spAutoFit/>
          </a:bodyPr>
          <a:lstStyle/>
          <a:p>
            <a:pPr algn="just"/>
            <a:endParaRPr lang="en-GB" b="1"/>
          </a:p>
          <a:p>
            <a:pPr algn="just"/>
            <a:endParaRPr lang="en-US" sz="2000"/>
          </a:p>
          <a:p>
            <a:pPr>
              <a:spcBef>
                <a:spcPct val="50000"/>
              </a:spcBef>
            </a:pPr>
            <a:endParaRPr lang="en-US" sz="2000"/>
          </a:p>
        </p:txBody>
      </p:sp>
      <p:sp>
        <p:nvSpPr>
          <p:cNvPr id="29701" name="Rectangle 4"/>
          <p:cNvSpPr>
            <a:spLocks noChangeArrowheads="1"/>
          </p:cNvSpPr>
          <p:nvPr/>
        </p:nvSpPr>
        <p:spPr bwMode="auto">
          <a:xfrm>
            <a:off x="0" y="990600"/>
            <a:ext cx="9144000" cy="708025"/>
          </a:xfrm>
          <a:prstGeom prst="rect">
            <a:avLst/>
          </a:prstGeom>
          <a:noFill/>
          <a:ln w="9525">
            <a:noFill/>
            <a:miter lim="800000"/>
            <a:headEnd/>
            <a:tailEnd/>
          </a:ln>
        </p:spPr>
        <p:txBody>
          <a:bodyPr>
            <a:spAutoFit/>
          </a:bodyPr>
          <a:lstStyle/>
          <a:p>
            <a:pPr algn="ctr"/>
            <a:r>
              <a:rPr lang="en-US" sz="2000" b="1" dirty="0">
                <a:solidFill>
                  <a:schemeClr val="tx2"/>
                </a:solidFill>
                <a:latin typeface="Calibri" pitchFamily="34" charset="0"/>
              </a:rPr>
              <a:t>Photos de </a:t>
            </a:r>
            <a:r>
              <a:rPr lang="en-US" sz="2000" b="1" dirty="0" err="1">
                <a:solidFill>
                  <a:schemeClr val="tx2"/>
                </a:solidFill>
                <a:latin typeface="Calibri" pitchFamily="34" charset="0"/>
              </a:rPr>
              <a:t>l’implémentation</a:t>
            </a:r>
            <a:r>
              <a:rPr lang="en-US" sz="2000" b="1" dirty="0">
                <a:solidFill>
                  <a:schemeClr val="tx2"/>
                </a:solidFill>
                <a:latin typeface="Calibri" pitchFamily="34" charset="0"/>
              </a:rPr>
              <a:t> de la </a:t>
            </a:r>
            <a:r>
              <a:rPr lang="en-US" sz="2000" b="1" dirty="0" err="1">
                <a:solidFill>
                  <a:schemeClr val="tx2"/>
                </a:solidFill>
                <a:latin typeface="Calibri" pitchFamily="34" charset="0"/>
              </a:rPr>
              <a:t>méthodologie</a:t>
            </a:r>
            <a:r>
              <a:rPr lang="en-US" sz="2000" b="1" dirty="0">
                <a:solidFill>
                  <a:schemeClr val="tx2"/>
                </a:solidFill>
                <a:latin typeface="Calibri" pitchFamily="34" charset="0"/>
              </a:rPr>
              <a:t> TEST</a:t>
            </a:r>
          </a:p>
          <a:p>
            <a:pPr algn="ctr"/>
            <a:r>
              <a:rPr lang="en-US" sz="2000" b="1" dirty="0">
                <a:solidFill>
                  <a:schemeClr val="tx2"/>
                </a:solidFill>
                <a:latin typeface="Calibri" pitchFamily="34" charset="0"/>
              </a:rPr>
              <a:t>à </a:t>
            </a:r>
            <a:r>
              <a:rPr lang="en-US" sz="2000" b="1" dirty="0" err="1">
                <a:solidFill>
                  <a:schemeClr val="tx2"/>
                </a:solidFill>
                <a:latin typeface="Calibri" pitchFamily="34" charset="0"/>
              </a:rPr>
              <a:t>Saly</a:t>
            </a:r>
            <a:r>
              <a:rPr lang="en-US" sz="2000" b="1" dirty="0">
                <a:solidFill>
                  <a:schemeClr val="tx2"/>
                </a:solidFill>
                <a:latin typeface="Calibri" pitchFamily="34" charset="0"/>
              </a:rPr>
              <a:t> </a:t>
            </a:r>
            <a:r>
              <a:rPr lang="en-US" sz="2000" b="1" dirty="0" err="1">
                <a:solidFill>
                  <a:schemeClr val="tx2"/>
                </a:solidFill>
                <a:latin typeface="Calibri" pitchFamily="34" charset="0"/>
              </a:rPr>
              <a:t>Portudal</a:t>
            </a:r>
            <a:endParaRPr lang="en-US" sz="2000" b="1" dirty="0">
              <a:solidFill>
                <a:schemeClr val="tx2"/>
              </a:solidFill>
              <a:latin typeface="Calibri" pitchFamily="34" charset="0"/>
            </a:endParaRPr>
          </a:p>
        </p:txBody>
      </p:sp>
      <p:sp>
        <p:nvSpPr>
          <p:cNvPr id="29702" name="Rectangle 1"/>
          <p:cNvSpPr>
            <a:spLocks noChangeArrowheads="1"/>
          </p:cNvSpPr>
          <p:nvPr/>
        </p:nvSpPr>
        <p:spPr bwMode="auto">
          <a:xfrm>
            <a:off x="492125" y="2565400"/>
            <a:ext cx="8159750" cy="1385888"/>
          </a:xfrm>
          <a:prstGeom prst="rect">
            <a:avLst/>
          </a:prstGeom>
          <a:noFill/>
          <a:ln w="9525">
            <a:noFill/>
            <a:miter lim="800000"/>
            <a:headEnd/>
            <a:tailEnd/>
          </a:ln>
        </p:spPr>
        <p:txBody>
          <a:bodyPr anchor="ctr">
            <a:spAutoFit/>
          </a:bodyPr>
          <a:lstStyle/>
          <a:p>
            <a:pPr eaLnBrk="0" hangingPunct="0">
              <a:buFontTx/>
              <a:buChar char="•"/>
            </a:pPr>
            <a:endParaRPr lang="en-US" sz="1200"/>
          </a:p>
          <a:p>
            <a:pPr eaLnBrk="0" hangingPunct="0">
              <a:buFontTx/>
              <a:buChar char="•"/>
            </a:pPr>
            <a:endParaRPr lang="en-US" sz="1200"/>
          </a:p>
          <a:p>
            <a:pPr eaLnBrk="0" hangingPunct="0">
              <a:buFontTx/>
              <a:buChar char="•"/>
            </a:pPr>
            <a:endParaRPr lang="en-US" sz="1200"/>
          </a:p>
          <a:p>
            <a:pPr eaLnBrk="0" hangingPunct="0">
              <a:buFontTx/>
              <a:buChar char="•"/>
            </a:pPr>
            <a:endParaRPr lang="en-US" sz="1200"/>
          </a:p>
          <a:p>
            <a:pPr eaLnBrk="0" hangingPunct="0"/>
            <a:endParaRPr lang="en-US" sz="1200"/>
          </a:p>
          <a:p>
            <a:pPr eaLnBrk="0" hangingPunct="0">
              <a:buFontTx/>
              <a:buChar char="•"/>
            </a:pPr>
            <a:endParaRPr lang="en-US" sz="1200"/>
          </a:p>
          <a:p>
            <a:pPr eaLnBrk="0" hangingPunct="0">
              <a:buFontTx/>
              <a:buChar char="•"/>
            </a:pPr>
            <a:endParaRPr lang="en-US" sz="1200"/>
          </a:p>
        </p:txBody>
      </p:sp>
      <p:pic>
        <p:nvPicPr>
          <p:cNvPr id="29703" name="Image 7" descr="DSC_0153.JPG"/>
          <p:cNvPicPr>
            <a:picLocks noChangeAspect="1"/>
          </p:cNvPicPr>
          <p:nvPr/>
        </p:nvPicPr>
        <p:blipFill>
          <a:blip r:embed="rId2" cstate="print"/>
          <a:srcRect/>
          <a:stretch>
            <a:fillRect/>
          </a:stretch>
        </p:blipFill>
        <p:spPr bwMode="auto">
          <a:xfrm>
            <a:off x="228600" y="1600200"/>
            <a:ext cx="3421063" cy="2266950"/>
          </a:xfrm>
          <a:prstGeom prst="rect">
            <a:avLst/>
          </a:prstGeom>
          <a:noFill/>
          <a:ln w="9525">
            <a:noFill/>
            <a:miter lim="800000"/>
            <a:headEnd/>
            <a:tailEnd/>
          </a:ln>
        </p:spPr>
      </p:pic>
      <p:pic>
        <p:nvPicPr>
          <p:cNvPr id="29704" name="Image 8" descr="DSC_0155.JPG"/>
          <p:cNvPicPr>
            <a:picLocks noChangeAspect="1"/>
          </p:cNvPicPr>
          <p:nvPr/>
        </p:nvPicPr>
        <p:blipFill>
          <a:blip r:embed="rId3" cstate="print"/>
          <a:srcRect/>
          <a:stretch>
            <a:fillRect/>
          </a:stretch>
        </p:blipFill>
        <p:spPr bwMode="auto">
          <a:xfrm>
            <a:off x="3200400" y="2133600"/>
            <a:ext cx="3505200" cy="2320925"/>
          </a:xfrm>
          <a:prstGeom prst="rect">
            <a:avLst/>
          </a:prstGeom>
          <a:noFill/>
          <a:ln w="9525">
            <a:noFill/>
            <a:miter lim="800000"/>
            <a:headEnd/>
            <a:tailEnd/>
          </a:ln>
        </p:spPr>
      </p:pic>
      <p:pic>
        <p:nvPicPr>
          <p:cNvPr id="29705" name="Image 9" descr="DSC_0160.JPG"/>
          <p:cNvPicPr>
            <a:picLocks noChangeAspect="1"/>
          </p:cNvPicPr>
          <p:nvPr/>
        </p:nvPicPr>
        <p:blipFill>
          <a:blip r:embed="rId4" cstate="print"/>
          <a:srcRect/>
          <a:stretch>
            <a:fillRect/>
          </a:stretch>
        </p:blipFill>
        <p:spPr bwMode="auto">
          <a:xfrm>
            <a:off x="6629400" y="2819400"/>
            <a:ext cx="2271713" cy="3429000"/>
          </a:xfrm>
          <a:prstGeom prst="rect">
            <a:avLst/>
          </a:prstGeom>
          <a:noFill/>
          <a:ln w="9525">
            <a:noFill/>
            <a:miter lim="800000"/>
            <a:headEnd/>
            <a:tailEnd/>
          </a:ln>
        </p:spPr>
      </p:pic>
      <p:sp>
        <p:nvSpPr>
          <p:cNvPr id="12" name="ZoneTexte 11"/>
          <p:cNvSpPr txBox="1"/>
          <p:nvPr/>
        </p:nvSpPr>
        <p:spPr>
          <a:xfrm>
            <a:off x="685800" y="4876800"/>
            <a:ext cx="4572000" cy="584200"/>
          </a:xfrm>
          <a:prstGeom prst="rect">
            <a:avLst/>
          </a:prstGeom>
          <a:noFill/>
        </p:spPr>
        <p:txBody>
          <a:bodyPr>
            <a:spAutoFit/>
          </a:bodyPr>
          <a:lstStyle/>
          <a:p>
            <a:pPr algn="ctr">
              <a:defRPr/>
            </a:pPr>
            <a:r>
              <a:rPr lang="fr-FR" sz="1600" i="1" dirty="0">
                <a:latin typeface="Calibri" pitchFamily="34" charset="0"/>
              </a:rPr>
              <a:t>Actions civiques entre les hôtels et la société civile pendant la Journée Nationale du Clean Up</a:t>
            </a:r>
          </a:p>
        </p:txBody>
      </p:sp>
    </p:spTree>
  </p:cSld>
  <p:clrMapOvr>
    <a:masterClrMapping/>
  </p:clrMapOvr>
  <p:transition spd="slow" advClick="0" advTm="10000">
    <p:pull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txBox="1">
            <a:spLocks noChangeArrowheads="1"/>
          </p:cNvSpPr>
          <p:nvPr/>
        </p:nvSpPr>
        <p:spPr bwMode="auto">
          <a:xfrm>
            <a:off x="457200" y="1066800"/>
            <a:ext cx="8229600" cy="762000"/>
          </a:xfrm>
          <a:prstGeom prst="rect">
            <a:avLst/>
          </a:prstGeom>
          <a:noFill/>
          <a:ln w="9525">
            <a:noFill/>
            <a:miter lim="800000"/>
            <a:headEnd/>
            <a:tailEnd/>
          </a:ln>
        </p:spPr>
        <p:txBody>
          <a:bodyPr anchor="ctr"/>
          <a:lstStyle/>
          <a:p>
            <a:endParaRPr lang="de-DE" sz="4400" b="1">
              <a:latin typeface="Gill Sans MT" pitchFamily="34" charset="0"/>
            </a:endParaRPr>
          </a:p>
        </p:txBody>
      </p:sp>
      <p:sp>
        <p:nvSpPr>
          <p:cNvPr id="30723" name="Rectangle 3"/>
          <p:cNvSpPr txBox="1">
            <a:spLocks noChangeArrowheads="1"/>
          </p:cNvSpPr>
          <p:nvPr/>
        </p:nvSpPr>
        <p:spPr bwMode="auto">
          <a:xfrm>
            <a:off x="457200" y="1828800"/>
            <a:ext cx="8229600" cy="4525963"/>
          </a:xfrm>
          <a:prstGeom prst="rect">
            <a:avLst/>
          </a:prstGeom>
          <a:noFill/>
          <a:ln w="9525">
            <a:noFill/>
            <a:miter lim="800000"/>
            <a:headEnd/>
            <a:tailEnd/>
          </a:ln>
        </p:spPr>
        <p:txBody>
          <a:bodyPr/>
          <a:lstStyle/>
          <a:p>
            <a:pPr marL="800100" lvl="1" indent="-342900">
              <a:spcBef>
                <a:spcPct val="20000"/>
              </a:spcBef>
              <a:buFont typeface="Wingdings" pitchFamily="2" charset="2"/>
              <a:buChar char="§"/>
            </a:pPr>
            <a:endParaRPr lang="en-GB" sz="2000" b="1">
              <a:solidFill>
                <a:schemeClr val="accent2"/>
              </a:solidFill>
              <a:latin typeface="Gill Sans MT" pitchFamily="34" charset="0"/>
              <a:ea typeface="宋体" pitchFamily="2" charset="-122"/>
            </a:endParaRPr>
          </a:p>
          <a:p>
            <a:pPr marL="342900" indent="-342900">
              <a:spcBef>
                <a:spcPct val="20000"/>
              </a:spcBef>
              <a:buFont typeface="Wingdings" pitchFamily="2" charset="2"/>
              <a:buChar char="q"/>
            </a:pPr>
            <a:endParaRPr lang="en-US" sz="2800" b="1">
              <a:solidFill>
                <a:schemeClr val="accent2"/>
              </a:solidFill>
              <a:latin typeface="Gill Sans MT" pitchFamily="34" charset="0"/>
              <a:ea typeface="宋体" pitchFamily="2" charset="-122"/>
            </a:endParaRPr>
          </a:p>
        </p:txBody>
      </p:sp>
      <p:sp>
        <p:nvSpPr>
          <p:cNvPr id="30724" name="Text Box 5"/>
          <p:cNvSpPr txBox="1">
            <a:spLocks noChangeArrowheads="1"/>
          </p:cNvSpPr>
          <p:nvPr/>
        </p:nvSpPr>
        <p:spPr bwMode="auto">
          <a:xfrm>
            <a:off x="609600" y="1447800"/>
            <a:ext cx="8275638" cy="1138238"/>
          </a:xfrm>
          <a:prstGeom prst="rect">
            <a:avLst/>
          </a:prstGeom>
          <a:noFill/>
          <a:ln w="9525">
            <a:noFill/>
            <a:miter lim="800000"/>
            <a:headEnd/>
            <a:tailEnd/>
          </a:ln>
        </p:spPr>
        <p:txBody>
          <a:bodyPr>
            <a:spAutoFit/>
          </a:bodyPr>
          <a:lstStyle/>
          <a:p>
            <a:pPr algn="just"/>
            <a:endParaRPr lang="en-GB" b="1"/>
          </a:p>
          <a:p>
            <a:pPr algn="just"/>
            <a:endParaRPr lang="en-US" sz="2000"/>
          </a:p>
          <a:p>
            <a:pPr>
              <a:spcBef>
                <a:spcPct val="50000"/>
              </a:spcBef>
            </a:pPr>
            <a:endParaRPr lang="en-US" sz="2000"/>
          </a:p>
        </p:txBody>
      </p:sp>
      <p:sp>
        <p:nvSpPr>
          <p:cNvPr id="30725" name="Rectangle 4"/>
          <p:cNvSpPr>
            <a:spLocks noChangeArrowheads="1"/>
          </p:cNvSpPr>
          <p:nvPr/>
        </p:nvSpPr>
        <p:spPr bwMode="auto">
          <a:xfrm>
            <a:off x="0" y="990600"/>
            <a:ext cx="9144000" cy="400050"/>
          </a:xfrm>
          <a:prstGeom prst="rect">
            <a:avLst/>
          </a:prstGeom>
          <a:noFill/>
          <a:ln w="9525">
            <a:noFill/>
            <a:miter lim="800000"/>
            <a:headEnd/>
            <a:tailEnd/>
          </a:ln>
        </p:spPr>
        <p:txBody>
          <a:bodyPr>
            <a:spAutoFit/>
          </a:bodyPr>
          <a:lstStyle/>
          <a:p>
            <a:pPr algn="ctr"/>
            <a:r>
              <a:rPr lang="en-US" sz="2000" b="1" dirty="0">
                <a:solidFill>
                  <a:schemeClr val="accent6"/>
                </a:solidFill>
                <a:effectLst>
                  <a:outerShdw blurRad="38100" dist="38100" dir="2700000" algn="tl">
                    <a:srgbClr val="000000">
                      <a:alpha val="43137"/>
                    </a:srgbClr>
                  </a:outerShdw>
                </a:effectLst>
                <a:latin typeface="Calibri" pitchFamily="34" charset="0"/>
              </a:rPr>
              <a:t>Photos de </a:t>
            </a:r>
            <a:r>
              <a:rPr lang="en-US" sz="2000" b="1" dirty="0" err="1">
                <a:solidFill>
                  <a:schemeClr val="accent6"/>
                </a:solidFill>
                <a:effectLst>
                  <a:outerShdw blurRad="38100" dist="38100" dir="2700000" algn="tl">
                    <a:srgbClr val="000000">
                      <a:alpha val="43137"/>
                    </a:srgbClr>
                  </a:outerShdw>
                </a:effectLst>
                <a:latin typeface="Calibri" pitchFamily="34" charset="0"/>
              </a:rPr>
              <a:t>l’implémentation</a:t>
            </a:r>
            <a:r>
              <a:rPr lang="en-US" sz="2000" b="1" dirty="0">
                <a:solidFill>
                  <a:schemeClr val="accent6"/>
                </a:solidFill>
                <a:effectLst>
                  <a:outerShdw blurRad="38100" dist="38100" dir="2700000" algn="tl">
                    <a:srgbClr val="000000">
                      <a:alpha val="43137"/>
                    </a:srgbClr>
                  </a:outerShdw>
                </a:effectLst>
                <a:latin typeface="Calibri" pitchFamily="34" charset="0"/>
              </a:rPr>
              <a:t> de la </a:t>
            </a:r>
            <a:r>
              <a:rPr lang="en-US" sz="2000" b="1" dirty="0" err="1">
                <a:solidFill>
                  <a:schemeClr val="accent6"/>
                </a:solidFill>
                <a:effectLst>
                  <a:outerShdw blurRad="38100" dist="38100" dir="2700000" algn="tl">
                    <a:srgbClr val="000000">
                      <a:alpha val="43137"/>
                    </a:srgbClr>
                  </a:outerShdw>
                </a:effectLst>
                <a:latin typeface="Calibri" pitchFamily="34" charset="0"/>
              </a:rPr>
              <a:t>méthodologie</a:t>
            </a:r>
            <a:r>
              <a:rPr lang="en-US" sz="2000" b="1" dirty="0">
                <a:solidFill>
                  <a:schemeClr val="accent6"/>
                </a:solidFill>
                <a:effectLst>
                  <a:outerShdw blurRad="38100" dist="38100" dir="2700000" algn="tl">
                    <a:srgbClr val="000000">
                      <a:alpha val="43137"/>
                    </a:srgbClr>
                  </a:outerShdw>
                </a:effectLst>
                <a:latin typeface="Calibri" pitchFamily="34" charset="0"/>
              </a:rPr>
              <a:t> TEST</a:t>
            </a:r>
          </a:p>
        </p:txBody>
      </p:sp>
      <p:sp>
        <p:nvSpPr>
          <p:cNvPr id="30726" name="Rectangle 1"/>
          <p:cNvSpPr>
            <a:spLocks noChangeArrowheads="1"/>
          </p:cNvSpPr>
          <p:nvPr/>
        </p:nvSpPr>
        <p:spPr bwMode="auto">
          <a:xfrm>
            <a:off x="492125" y="2565400"/>
            <a:ext cx="8159750" cy="1385888"/>
          </a:xfrm>
          <a:prstGeom prst="rect">
            <a:avLst/>
          </a:prstGeom>
          <a:noFill/>
          <a:ln w="9525">
            <a:noFill/>
            <a:miter lim="800000"/>
            <a:headEnd/>
            <a:tailEnd/>
          </a:ln>
        </p:spPr>
        <p:txBody>
          <a:bodyPr anchor="ctr">
            <a:spAutoFit/>
          </a:bodyPr>
          <a:lstStyle/>
          <a:p>
            <a:pPr eaLnBrk="0" hangingPunct="0">
              <a:buFontTx/>
              <a:buChar char="•"/>
            </a:pPr>
            <a:endParaRPr lang="en-US" sz="1200"/>
          </a:p>
          <a:p>
            <a:pPr eaLnBrk="0" hangingPunct="0">
              <a:buFontTx/>
              <a:buChar char="•"/>
            </a:pPr>
            <a:endParaRPr lang="en-US" sz="1200"/>
          </a:p>
          <a:p>
            <a:pPr eaLnBrk="0" hangingPunct="0">
              <a:buFontTx/>
              <a:buChar char="•"/>
            </a:pPr>
            <a:endParaRPr lang="en-US" sz="1200"/>
          </a:p>
          <a:p>
            <a:pPr eaLnBrk="0" hangingPunct="0">
              <a:buFontTx/>
              <a:buChar char="•"/>
            </a:pPr>
            <a:endParaRPr lang="en-US" sz="1200"/>
          </a:p>
          <a:p>
            <a:pPr eaLnBrk="0" hangingPunct="0"/>
            <a:endParaRPr lang="en-US" sz="1200"/>
          </a:p>
          <a:p>
            <a:pPr eaLnBrk="0" hangingPunct="0">
              <a:buFontTx/>
              <a:buChar char="•"/>
            </a:pPr>
            <a:endParaRPr lang="en-US" sz="1200"/>
          </a:p>
          <a:p>
            <a:pPr eaLnBrk="0" hangingPunct="0">
              <a:buFontTx/>
              <a:buChar char="•"/>
            </a:pPr>
            <a:endParaRPr lang="en-US" sz="1200"/>
          </a:p>
        </p:txBody>
      </p:sp>
      <p:pic>
        <p:nvPicPr>
          <p:cNvPr id="30727" name="Image 11" descr="DSC_0196.JPG"/>
          <p:cNvPicPr>
            <a:picLocks noChangeAspect="1"/>
          </p:cNvPicPr>
          <p:nvPr/>
        </p:nvPicPr>
        <p:blipFill>
          <a:blip r:embed="rId2" cstate="print"/>
          <a:srcRect/>
          <a:stretch>
            <a:fillRect/>
          </a:stretch>
        </p:blipFill>
        <p:spPr bwMode="auto">
          <a:xfrm>
            <a:off x="228600" y="1447800"/>
            <a:ext cx="3505200" cy="2320925"/>
          </a:xfrm>
          <a:prstGeom prst="rect">
            <a:avLst/>
          </a:prstGeom>
          <a:noFill/>
          <a:ln w="9525">
            <a:noFill/>
            <a:miter lim="800000"/>
            <a:headEnd/>
            <a:tailEnd/>
          </a:ln>
        </p:spPr>
      </p:pic>
      <p:pic>
        <p:nvPicPr>
          <p:cNvPr id="30728" name="Image 13" descr="DSC_0201.JPG"/>
          <p:cNvPicPr>
            <a:picLocks noChangeAspect="1"/>
          </p:cNvPicPr>
          <p:nvPr/>
        </p:nvPicPr>
        <p:blipFill>
          <a:blip r:embed="rId3" cstate="print"/>
          <a:srcRect/>
          <a:stretch>
            <a:fillRect/>
          </a:stretch>
        </p:blipFill>
        <p:spPr bwMode="auto">
          <a:xfrm>
            <a:off x="5486400" y="3581400"/>
            <a:ext cx="3505200" cy="2320925"/>
          </a:xfrm>
          <a:prstGeom prst="rect">
            <a:avLst/>
          </a:prstGeom>
          <a:noFill/>
          <a:ln w="9525">
            <a:noFill/>
            <a:miter lim="800000"/>
            <a:headEnd/>
            <a:tailEnd/>
          </a:ln>
        </p:spPr>
      </p:pic>
      <p:pic>
        <p:nvPicPr>
          <p:cNvPr id="30729" name="Image 12" descr="DSC_0200.JPG"/>
          <p:cNvPicPr>
            <a:picLocks noChangeAspect="1"/>
          </p:cNvPicPr>
          <p:nvPr/>
        </p:nvPicPr>
        <p:blipFill>
          <a:blip r:embed="rId4" cstate="print"/>
          <a:srcRect/>
          <a:stretch>
            <a:fillRect/>
          </a:stretch>
        </p:blipFill>
        <p:spPr bwMode="auto">
          <a:xfrm>
            <a:off x="3124200" y="2057400"/>
            <a:ext cx="3336925" cy="2209800"/>
          </a:xfrm>
          <a:prstGeom prst="rect">
            <a:avLst/>
          </a:prstGeom>
          <a:noFill/>
          <a:ln w="9525">
            <a:noFill/>
            <a:miter lim="800000"/>
            <a:headEnd/>
            <a:tailEnd/>
          </a:ln>
        </p:spPr>
      </p:pic>
      <p:sp>
        <p:nvSpPr>
          <p:cNvPr id="15" name="ZoneTexte 14"/>
          <p:cNvSpPr txBox="1"/>
          <p:nvPr/>
        </p:nvSpPr>
        <p:spPr>
          <a:xfrm>
            <a:off x="609600" y="4419600"/>
            <a:ext cx="4572000" cy="584200"/>
          </a:xfrm>
          <a:prstGeom prst="rect">
            <a:avLst/>
          </a:prstGeom>
          <a:noFill/>
        </p:spPr>
        <p:txBody>
          <a:bodyPr>
            <a:spAutoFit/>
          </a:bodyPr>
          <a:lstStyle/>
          <a:p>
            <a:pPr algn="ctr">
              <a:defRPr/>
            </a:pPr>
            <a:r>
              <a:rPr lang="fr-FR" sz="1600" i="1" dirty="0">
                <a:latin typeface="Calibri" pitchFamily="34" charset="0"/>
              </a:rPr>
              <a:t>Session de sensibilisation et de formation </a:t>
            </a:r>
          </a:p>
          <a:p>
            <a:pPr algn="ctr">
              <a:defRPr/>
            </a:pPr>
            <a:r>
              <a:rPr lang="fr-FR" sz="1600" i="1" dirty="0">
                <a:latin typeface="Calibri" pitchFamily="34" charset="0"/>
              </a:rPr>
              <a:t>des hôtels et des acteurs de la station</a:t>
            </a:r>
          </a:p>
        </p:txBody>
      </p:sp>
    </p:spTree>
  </p:cSld>
  <p:clrMapOvr>
    <a:masterClrMapping/>
  </p:clrMapOvr>
  <p:transition spd="slow" advClick="0" advTm="10000">
    <p:pull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4"/>
          <p:cNvSpPr>
            <a:spLocks noChangeArrowheads="1"/>
          </p:cNvSpPr>
          <p:nvPr/>
        </p:nvSpPr>
        <p:spPr bwMode="auto">
          <a:xfrm>
            <a:off x="0" y="838200"/>
            <a:ext cx="9144000" cy="523875"/>
          </a:xfrm>
          <a:prstGeom prst="rect">
            <a:avLst/>
          </a:prstGeom>
          <a:noFill/>
          <a:ln w="9525">
            <a:noFill/>
            <a:miter lim="800000"/>
            <a:headEnd/>
            <a:tailEnd/>
          </a:ln>
        </p:spPr>
        <p:txBody>
          <a:bodyPr>
            <a:spAutoFit/>
          </a:bodyPr>
          <a:lstStyle/>
          <a:p>
            <a:pPr algn="ctr"/>
            <a:r>
              <a:rPr lang="en-US" sz="2800" b="1" dirty="0" smtClean="0">
                <a:solidFill>
                  <a:schemeClr val="accent6"/>
                </a:solidFill>
                <a:effectLst>
                  <a:outerShdw blurRad="38100" dist="38100" dir="2700000" algn="tl">
                    <a:srgbClr val="000000">
                      <a:alpha val="43137"/>
                    </a:srgbClr>
                  </a:outerShdw>
                </a:effectLst>
                <a:latin typeface="Calibri" pitchFamily="34" charset="0"/>
              </a:rPr>
              <a:t>Introduction</a:t>
            </a:r>
            <a:endParaRPr lang="en-US" sz="2800" b="1" dirty="0">
              <a:solidFill>
                <a:schemeClr val="accent6"/>
              </a:solidFill>
              <a:effectLst>
                <a:outerShdw blurRad="38100" dist="38100" dir="2700000" algn="tl">
                  <a:srgbClr val="000000">
                    <a:alpha val="43137"/>
                  </a:srgbClr>
                </a:outerShdw>
              </a:effectLst>
              <a:latin typeface="Calibri" pitchFamily="34" charset="0"/>
            </a:endParaRPr>
          </a:p>
        </p:txBody>
      </p:sp>
      <p:sp>
        <p:nvSpPr>
          <p:cNvPr id="4" name="Titre 3"/>
          <p:cNvSpPr>
            <a:spLocks noGrp="1"/>
          </p:cNvSpPr>
          <p:nvPr>
            <p:ph type="ctrTitle"/>
          </p:nvPr>
        </p:nvSpPr>
        <p:spPr>
          <a:xfrm>
            <a:off x="762000" y="1752600"/>
            <a:ext cx="7772400" cy="3886200"/>
          </a:xfrm>
        </p:spPr>
        <p:txBody>
          <a:bodyPr>
            <a:normAutofit fontScale="90000"/>
          </a:bodyPr>
          <a:lstStyle/>
          <a:p>
            <a:pPr algn="l"/>
            <a:r>
              <a:rPr lang="fr-FR" sz="1600" dirty="0" smtClean="0">
                <a:latin typeface="Calibri" pitchFamily="34" charset="0"/>
              </a:rPr>
              <a:t>Tourisme au Sénégal en 2009 :  458 912 touristes internationaux. </a:t>
            </a:r>
            <a:br>
              <a:rPr lang="fr-FR" sz="1600" dirty="0" smtClean="0">
                <a:latin typeface="Calibri" pitchFamily="34" charset="0"/>
              </a:rPr>
            </a:br>
            <a:r>
              <a:rPr lang="fr-FR" sz="1600" dirty="0" smtClean="0">
                <a:latin typeface="Calibri" pitchFamily="34" charset="0"/>
              </a:rPr>
              <a:t>Principales cibles touristiques : </a:t>
            </a:r>
            <a:r>
              <a:rPr lang="fr-FR" sz="1600" dirty="0" err="1" smtClean="0">
                <a:latin typeface="Calibri" pitchFamily="34" charset="0"/>
              </a:rPr>
              <a:t>Saly</a:t>
            </a:r>
            <a:r>
              <a:rPr lang="fr-FR" sz="1600" dirty="0" smtClean="0">
                <a:latin typeface="Calibri" pitchFamily="34" charset="0"/>
              </a:rPr>
              <a:t> Portugal et Cap </a:t>
            </a:r>
            <a:r>
              <a:rPr lang="fr-FR" sz="1600" dirty="0" err="1" smtClean="0">
                <a:latin typeface="Calibri" pitchFamily="34" charset="0"/>
              </a:rPr>
              <a:t>Skirring</a:t>
            </a:r>
            <a:r>
              <a:rPr lang="fr-FR" sz="1600" dirty="0" smtClean="0">
                <a:latin typeface="Calibri" pitchFamily="34" charset="0"/>
              </a:rPr>
              <a:t>. </a:t>
            </a:r>
            <a:br>
              <a:rPr lang="fr-FR" sz="1600" dirty="0" smtClean="0">
                <a:latin typeface="Calibri" pitchFamily="34" charset="0"/>
              </a:rPr>
            </a:br>
            <a:r>
              <a:rPr lang="fr-FR" sz="1600" dirty="0" smtClean="0">
                <a:latin typeface="Calibri" pitchFamily="34" charset="0"/>
              </a:rPr>
              <a:t/>
            </a:r>
            <a:br>
              <a:rPr lang="fr-FR" sz="1600" dirty="0" smtClean="0">
                <a:latin typeface="Calibri" pitchFamily="34" charset="0"/>
              </a:rPr>
            </a:br>
            <a:r>
              <a:rPr lang="fr-FR" sz="1600" dirty="0" smtClean="0">
                <a:latin typeface="Calibri" pitchFamily="34" charset="0"/>
              </a:rPr>
              <a:t>Menaces sur le tourisme balnéaire :</a:t>
            </a:r>
            <a:br>
              <a:rPr lang="fr-FR" sz="1600" dirty="0" smtClean="0">
                <a:latin typeface="Calibri" pitchFamily="34" charset="0"/>
              </a:rPr>
            </a:br>
            <a:r>
              <a:rPr lang="fr-FR" sz="1600" dirty="0" smtClean="0">
                <a:latin typeface="Calibri" pitchFamily="34" charset="0"/>
              </a:rPr>
              <a:t>- érosion côtière</a:t>
            </a:r>
            <a:br>
              <a:rPr lang="fr-FR" sz="1600" dirty="0" smtClean="0">
                <a:latin typeface="Calibri" pitchFamily="34" charset="0"/>
              </a:rPr>
            </a:br>
            <a:r>
              <a:rPr lang="fr-FR" sz="1600" dirty="0" smtClean="0">
                <a:latin typeface="Calibri" pitchFamily="34" charset="0"/>
              </a:rPr>
              <a:t>- absence de gestion environnementales</a:t>
            </a:r>
            <a:br>
              <a:rPr lang="fr-FR" sz="1600" dirty="0" smtClean="0">
                <a:latin typeface="Calibri" pitchFamily="34" charset="0"/>
              </a:rPr>
            </a:br>
            <a:r>
              <a:rPr lang="fr-FR" sz="1600" dirty="0" smtClean="0">
                <a:latin typeface="Calibri" pitchFamily="34" charset="0"/>
              </a:rPr>
              <a:t>- manques d’infrastructures</a:t>
            </a:r>
            <a:br>
              <a:rPr lang="fr-FR" sz="1600" dirty="0" smtClean="0">
                <a:latin typeface="Calibri" pitchFamily="34" charset="0"/>
              </a:rPr>
            </a:br>
            <a:r>
              <a:rPr lang="fr-FR" sz="1600" dirty="0" smtClean="0">
                <a:latin typeface="Calibri" pitchFamily="34" charset="0"/>
              </a:rPr>
              <a:t>- coûts énergétiques élevés</a:t>
            </a:r>
            <a:br>
              <a:rPr lang="fr-FR" sz="1600" dirty="0" smtClean="0">
                <a:latin typeface="Calibri" pitchFamily="34" charset="0"/>
              </a:rPr>
            </a:br>
            <a:r>
              <a:rPr lang="fr-FR" sz="1600" dirty="0" smtClean="0">
                <a:latin typeface="Calibri" pitchFamily="34" charset="0"/>
              </a:rPr>
              <a:t>- taxes (taxes aéroportuaires et visas)</a:t>
            </a:r>
            <a:br>
              <a:rPr lang="fr-FR" sz="1600" dirty="0" smtClean="0">
                <a:latin typeface="Calibri" pitchFamily="34" charset="0"/>
              </a:rPr>
            </a:br>
            <a:r>
              <a:rPr lang="fr-FR" sz="1600" dirty="0" smtClean="0">
                <a:latin typeface="Calibri" pitchFamily="34" charset="0"/>
              </a:rPr>
              <a:t>- problèmes de sécurité</a:t>
            </a:r>
            <a:br>
              <a:rPr lang="fr-FR" sz="1600" dirty="0" smtClean="0">
                <a:latin typeface="Calibri" pitchFamily="34" charset="0"/>
              </a:rPr>
            </a:br>
            <a:r>
              <a:rPr lang="fr-FR" sz="1600" dirty="0" smtClean="0">
                <a:latin typeface="Calibri" pitchFamily="34" charset="0"/>
              </a:rPr>
              <a:t/>
            </a:r>
            <a:br>
              <a:rPr lang="fr-FR" sz="1600" dirty="0" smtClean="0">
                <a:latin typeface="Calibri" pitchFamily="34" charset="0"/>
              </a:rPr>
            </a:br>
            <a:r>
              <a:rPr lang="fr-FR" sz="1600" i="1" dirty="0" smtClean="0">
                <a:solidFill>
                  <a:schemeClr val="accent6"/>
                </a:solidFill>
                <a:latin typeface="Calibri" pitchFamily="34" charset="0"/>
              </a:rPr>
              <a:t>Objectifs du  projet « Tourisme côtier durable » à </a:t>
            </a:r>
            <a:r>
              <a:rPr lang="fr-FR" sz="1600" i="1" dirty="0" err="1" smtClean="0">
                <a:solidFill>
                  <a:schemeClr val="accent6"/>
                </a:solidFill>
                <a:latin typeface="Calibri" pitchFamily="34" charset="0"/>
              </a:rPr>
              <a:t>Saly</a:t>
            </a:r>
            <a:r>
              <a:rPr lang="fr-FR" sz="1600" i="1" dirty="0" smtClean="0">
                <a:solidFill>
                  <a:schemeClr val="accent6"/>
                </a:solidFill>
                <a:latin typeface="Calibri" pitchFamily="34" charset="0"/>
              </a:rPr>
              <a:t> :</a:t>
            </a:r>
            <a:r>
              <a:rPr lang="fr-FR" sz="1600" dirty="0" smtClean="0">
                <a:latin typeface="Calibri" pitchFamily="34" charset="0"/>
              </a:rPr>
              <a:t/>
            </a:r>
            <a:br>
              <a:rPr lang="fr-FR" sz="1600" dirty="0" smtClean="0">
                <a:latin typeface="Calibri" pitchFamily="34" charset="0"/>
              </a:rPr>
            </a:br>
            <a:r>
              <a:rPr lang="fr-FR" sz="1600" dirty="0" smtClean="0">
                <a:latin typeface="Calibri" pitchFamily="34" charset="0"/>
              </a:rPr>
              <a:t/>
            </a:r>
            <a:br>
              <a:rPr lang="fr-FR" sz="1600" dirty="0" smtClean="0">
                <a:latin typeface="Calibri" pitchFamily="34" charset="0"/>
              </a:rPr>
            </a:br>
            <a:r>
              <a:rPr lang="fr-FR" sz="1600" dirty="0" smtClean="0">
                <a:latin typeface="Calibri" pitchFamily="34" charset="0"/>
                <a:sym typeface="Wingdings"/>
              </a:rPr>
              <a:t></a:t>
            </a:r>
            <a:r>
              <a:rPr lang="fr-FR" sz="1600" dirty="0" smtClean="0">
                <a:latin typeface="Calibri" pitchFamily="34" charset="0"/>
              </a:rPr>
              <a:t> faciliter la mise en place d’un </a:t>
            </a:r>
            <a:r>
              <a:rPr lang="fr-FR" sz="1600" i="1" dirty="0" smtClean="0">
                <a:latin typeface="Calibri" pitchFamily="34" charset="0"/>
              </a:rPr>
              <a:t>Système de Management Environnemental </a:t>
            </a:r>
            <a:r>
              <a:rPr lang="fr-FR" sz="1600" dirty="0" smtClean="0">
                <a:latin typeface="Calibri" pitchFamily="34" charset="0"/>
              </a:rPr>
              <a:t>modèle au niveau de cinq sites hôteliers pilotes, en vue d’améliorer les performances environnementales et économiques de ces établissements grâce à l’introduction de meilleures pratiques et de meilleures technologiques.</a:t>
            </a:r>
            <a:br>
              <a:rPr lang="fr-FR" sz="1600" dirty="0" smtClean="0">
                <a:latin typeface="Calibri" pitchFamily="34" charset="0"/>
              </a:rPr>
            </a:br>
            <a:r>
              <a:rPr lang="fr-FR" sz="1600" dirty="0" smtClean="0">
                <a:latin typeface="Calibri" pitchFamily="34" charset="0"/>
                <a:sym typeface="Wingdings"/>
              </a:rPr>
              <a:t> </a:t>
            </a:r>
            <a:r>
              <a:rPr lang="fr-FR" sz="1600" dirty="0" smtClean="0">
                <a:latin typeface="Calibri" pitchFamily="34" charset="0"/>
              </a:rPr>
              <a:t> favoriser l’émergence d’un cadre de partenariat entre différentes parties prenantes pour une gestion intégrée des déchets et participative d’un certain nombre de menaces environnementales, qui peuvent affecter durablement la viabilité du secteur, en particulier l’érosion côtière ;</a:t>
            </a:r>
            <a:br>
              <a:rPr lang="fr-FR" sz="1600" dirty="0" smtClean="0">
                <a:latin typeface="Calibri" pitchFamily="34" charset="0"/>
              </a:rPr>
            </a:br>
            <a:r>
              <a:rPr lang="fr-FR" sz="1600" dirty="0" smtClean="0">
                <a:latin typeface="Calibri" pitchFamily="34" charset="0"/>
                <a:sym typeface="Wingdings"/>
              </a:rPr>
              <a:t> </a:t>
            </a:r>
            <a:r>
              <a:rPr lang="fr-FR" sz="1600" dirty="0" smtClean="0">
                <a:latin typeface="Calibri" pitchFamily="34" charset="0"/>
              </a:rPr>
              <a:t> approche globale sur des problématiques impliquant les autorités et communautés locales, notamment dans la gestion des déchets</a:t>
            </a:r>
            <a:r>
              <a:rPr lang="fr-FR" sz="1400" dirty="0" smtClean="0"/>
              <a:t> </a:t>
            </a:r>
            <a:endParaRPr lang="fr-FR" sz="4800" dirty="0"/>
          </a:p>
        </p:txBody>
      </p:sp>
    </p:spTree>
  </p:cSld>
  <p:clrMapOvr>
    <a:masterClrMapping/>
  </p:clrMapOvr>
  <p:transition spd="slow" advClick="0" advTm="10000">
    <p:pull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txBox="1">
            <a:spLocks noChangeArrowheads="1"/>
          </p:cNvSpPr>
          <p:nvPr/>
        </p:nvSpPr>
        <p:spPr bwMode="auto">
          <a:xfrm>
            <a:off x="457200" y="1066800"/>
            <a:ext cx="8229600" cy="762000"/>
          </a:xfrm>
          <a:prstGeom prst="rect">
            <a:avLst/>
          </a:prstGeom>
          <a:noFill/>
          <a:ln w="9525">
            <a:noFill/>
            <a:miter lim="800000"/>
            <a:headEnd/>
            <a:tailEnd/>
          </a:ln>
        </p:spPr>
        <p:txBody>
          <a:bodyPr anchor="ctr"/>
          <a:lstStyle/>
          <a:p>
            <a:endParaRPr lang="de-DE" sz="4400" b="1">
              <a:latin typeface="Gill Sans MT" pitchFamily="34" charset="0"/>
            </a:endParaRPr>
          </a:p>
        </p:txBody>
      </p:sp>
      <p:sp>
        <p:nvSpPr>
          <p:cNvPr id="31747" name="Rectangle 3"/>
          <p:cNvSpPr txBox="1">
            <a:spLocks noChangeArrowheads="1"/>
          </p:cNvSpPr>
          <p:nvPr/>
        </p:nvSpPr>
        <p:spPr bwMode="auto">
          <a:xfrm>
            <a:off x="457200" y="1828800"/>
            <a:ext cx="8229600" cy="4525963"/>
          </a:xfrm>
          <a:prstGeom prst="rect">
            <a:avLst/>
          </a:prstGeom>
          <a:noFill/>
          <a:ln w="9525">
            <a:noFill/>
            <a:miter lim="800000"/>
            <a:headEnd/>
            <a:tailEnd/>
          </a:ln>
        </p:spPr>
        <p:txBody>
          <a:bodyPr/>
          <a:lstStyle/>
          <a:p>
            <a:pPr marL="800100" lvl="1" indent="-342900">
              <a:spcBef>
                <a:spcPct val="20000"/>
              </a:spcBef>
              <a:buFont typeface="Wingdings" pitchFamily="2" charset="2"/>
              <a:buChar char="§"/>
            </a:pPr>
            <a:endParaRPr lang="en-GB" sz="2000" b="1">
              <a:solidFill>
                <a:schemeClr val="accent2"/>
              </a:solidFill>
              <a:latin typeface="Gill Sans MT" pitchFamily="34" charset="0"/>
              <a:ea typeface="宋体" pitchFamily="2" charset="-122"/>
            </a:endParaRPr>
          </a:p>
          <a:p>
            <a:pPr marL="342900" indent="-342900">
              <a:spcBef>
                <a:spcPct val="20000"/>
              </a:spcBef>
              <a:buFont typeface="Wingdings" pitchFamily="2" charset="2"/>
              <a:buChar char="q"/>
            </a:pPr>
            <a:endParaRPr lang="en-US" sz="2800" b="1">
              <a:solidFill>
                <a:schemeClr val="accent2"/>
              </a:solidFill>
              <a:latin typeface="Gill Sans MT" pitchFamily="34" charset="0"/>
              <a:ea typeface="宋体" pitchFamily="2" charset="-122"/>
            </a:endParaRPr>
          </a:p>
        </p:txBody>
      </p:sp>
      <p:sp>
        <p:nvSpPr>
          <p:cNvPr id="31748" name="Text Box 5"/>
          <p:cNvSpPr txBox="1">
            <a:spLocks noChangeArrowheads="1"/>
          </p:cNvSpPr>
          <p:nvPr/>
        </p:nvSpPr>
        <p:spPr bwMode="auto">
          <a:xfrm>
            <a:off x="609600" y="1447800"/>
            <a:ext cx="8275638" cy="1138238"/>
          </a:xfrm>
          <a:prstGeom prst="rect">
            <a:avLst/>
          </a:prstGeom>
          <a:noFill/>
          <a:ln w="9525">
            <a:noFill/>
            <a:miter lim="800000"/>
            <a:headEnd/>
            <a:tailEnd/>
          </a:ln>
        </p:spPr>
        <p:txBody>
          <a:bodyPr>
            <a:spAutoFit/>
          </a:bodyPr>
          <a:lstStyle/>
          <a:p>
            <a:pPr algn="just"/>
            <a:endParaRPr lang="en-GB" b="1"/>
          </a:p>
          <a:p>
            <a:pPr algn="just"/>
            <a:endParaRPr lang="en-US" sz="2000"/>
          </a:p>
          <a:p>
            <a:pPr>
              <a:spcBef>
                <a:spcPct val="50000"/>
              </a:spcBef>
            </a:pPr>
            <a:endParaRPr lang="en-US" sz="2000"/>
          </a:p>
        </p:txBody>
      </p:sp>
      <p:sp>
        <p:nvSpPr>
          <p:cNvPr id="31749" name="Rectangle 4"/>
          <p:cNvSpPr>
            <a:spLocks noChangeArrowheads="1"/>
          </p:cNvSpPr>
          <p:nvPr/>
        </p:nvSpPr>
        <p:spPr bwMode="auto">
          <a:xfrm>
            <a:off x="0" y="990600"/>
            <a:ext cx="9144000" cy="400050"/>
          </a:xfrm>
          <a:prstGeom prst="rect">
            <a:avLst/>
          </a:prstGeom>
          <a:noFill/>
          <a:ln w="9525">
            <a:noFill/>
            <a:miter lim="800000"/>
            <a:headEnd/>
            <a:tailEnd/>
          </a:ln>
        </p:spPr>
        <p:txBody>
          <a:bodyPr>
            <a:spAutoFit/>
          </a:bodyPr>
          <a:lstStyle/>
          <a:p>
            <a:pPr algn="ctr"/>
            <a:r>
              <a:rPr lang="en-US" sz="2000" b="1" dirty="0">
                <a:solidFill>
                  <a:schemeClr val="accent6"/>
                </a:solidFill>
                <a:effectLst>
                  <a:outerShdw blurRad="38100" dist="38100" dir="2700000" algn="tl">
                    <a:srgbClr val="000000">
                      <a:alpha val="43137"/>
                    </a:srgbClr>
                  </a:outerShdw>
                </a:effectLst>
                <a:latin typeface="Calibri" pitchFamily="34" charset="0"/>
              </a:rPr>
              <a:t>Photos de </a:t>
            </a:r>
            <a:r>
              <a:rPr lang="en-US" sz="2000" b="1" dirty="0" err="1">
                <a:solidFill>
                  <a:schemeClr val="accent6"/>
                </a:solidFill>
                <a:effectLst>
                  <a:outerShdw blurRad="38100" dist="38100" dir="2700000" algn="tl">
                    <a:srgbClr val="000000">
                      <a:alpha val="43137"/>
                    </a:srgbClr>
                  </a:outerShdw>
                </a:effectLst>
                <a:latin typeface="Calibri" pitchFamily="34" charset="0"/>
              </a:rPr>
              <a:t>l’implémentation</a:t>
            </a:r>
            <a:r>
              <a:rPr lang="en-US" sz="2000" b="1" dirty="0">
                <a:solidFill>
                  <a:schemeClr val="accent6"/>
                </a:solidFill>
                <a:effectLst>
                  <a:outerShdw blurRad="38100" dist="38100" dir="2700000" algn="tl">
                    <a:srgbClr val="000000">
                      <a:alpha val="43137"/>
                    </a:srgbClr>
                  </a:outerShdw>
                </a:effectLst>
                <a:latin typeface="Calibri" pitchFamily="34" charset="0"/>
              </a:rPr>
              <a:t> de la </a:t>
            </a:r>
            <a:r>
              <a:rPr lang="en-US" sz="2000" b="1" dirty="0" err="1">
                <a:solidFill>
                  <a:schemeClr val="accent6"/>
                </a:solidFill>
                <a:effectLst>
                  <a:outerShdw blurRad="38100" dist="38100" dir="2700000" algn="tl">
                    <a:srgbClr val="000000">
                      <a:alpha val="43137"/>
                    </a:srgbClr>
                  </a:outerShdw>
                </a:effectLst>
                <a:latin typeface="Calibri" pitchFamily="34" charset="0"/>
              </a:rPr>
              <a:t>méthodologie</a:t>
            </a:r>
            <a:r>
              <a:rPr lang="en-US" sz="2000" b="1" dirty="0">
                <a:solidFill>
                  <a:schemeClr val="accent6"/>
                </a:solidFill>
                <a:effectLst>
                  <a:outerShdw blurRad="38100" dist="38100" dir="2700000" algn="tl">
                    <a:srgbClr val="000000">
                      <a:alpha val="43137"/>
                    </a:srgbClr>
                  </a:outerShdw>
                </a:effectLst>
                <a:latin typeface="Calibri" pitchFamily="34" charset="0"/>
              </a:rPr>
              <a:t> TEST</a:t>
            </a:r>
          </a:p>
        </p:txBody>
      </p:sp>
      <p:sp>
        <p:nvSpPr>
          <p:cNvPr id="31750" name="Rectangle 1"/>
          <p:cNvSpPr>
            <a:spLocks noChangeArrowheads="1"/>
          </p:cNvSpPr>
          <p:nvPr/>
        </p:nvSpPr>
        <p:spPr bwMode="auto">
          <a:xfrm>
            <a:off x="492125" y="2565400"/>
            <a:ext cx="8159750" cy="1385888"/>
          </a:xfrm>
          <a:prstGeom prst="rect">
            <a:avLst/>
          </a:prstGeom>
          <a:noFill/>
          <a:ln w="9525">
            <a:noFill/>
            <a:miter lim="800000"/>
            <a:headEnd/>
            <a:tailEnd/>
          </a:ln>
        </p:spPr>
        <p:txBody>
          <a:bodyPr anchor="ctr">
            <a:spAutoFit/>
          </a:bodyPr>
          <a:lstStyle/>
          <a:p>
            <a:pPr eaLnBrk="0" hangingPunct="0">
              <a:buFontTx/>
              <a:buChar char="•"/>
            </a:pPr>
            <a:endParaRPr lang="en-US" sz="1200"/>
          </a:p>
          <a:p>
            <a:pPr eaLnBrk="0" hangingPunct="0">
              <a:buFontTx/>
              <a:buChar char="•"/>
            </a:pPr>
            <a:endParaRPr lang="en-US" sz="1200"/>
          </a:p>
          <a:p>
            <a:pPr eaLnBrk="0" hangingPunct="0">
              <a:buFontTx/>
              <a:buChar char="•"/>
            </a:pPr>
            <a:endParaRPr lang="en-US" sz="1200"/>
          </a:p>
          <a:p>
            <a:pPr eaLnBrk="0" hangingPunct="0">
              <a:buFontTx/>
              <a:buChar char="•"/>
            </a:pPr>
            <a:endParaRPr lang="en-US" sz="1200"/>
          </a:p>
          <a:p>
            <a:pPr eaLnBrk="0" hangingPunct="0"/>
            <a:endParaRPr lang="en-US" sz="1200"/>
          </a:p>
          <a:p>
            <a:pPr eaLnBrk="0" hangingPunct="0">
              <a:buFontTx/>
              <a:buChar char="•"/>
            </a:pPr>
            <a:endParaRPr lang="en-US" sz="1200"/>
          </a:p>
          <a:p>
            <a:pPr eaLnBrk="0" hangingPunct="0">
              <a:buFontTx/>
              <a:buChar char="•"/>
            </a:pPr>
            <a:endParaRPr lang="en-US" sz="1200"/>
          </a:p>
        </p:txBody>
      </p:sp>
      <p:pic>
        <p:nvPicPr>
          <p:cNvPr id="31751" name="Image 10" descr="DSC_0232.JPG"/>
          <p:cNvPicPr>
            <a:picLocks noChangeAspect="1"/>
          </p:cNvPicPr>
          <p:nvPr/>
        </p:nvPicPr>
        <p:blipFill>
          <a:blip r:embed="rId2" cstate="print"/>
          <a:srcRect/>
          <a:stretch>
            <a:fillRect/>
          </a:stretch>
        </p:blipFill>
        <p:spPr bwMode="auto">
          <a:xfrm>
            <a:off x="228600" y="1600200"/>
            <a:ext cx="3651250" cy="2419350"/>
          </a:xfrm>
          <a:prstGeom prst="rect">
            <a:avLst/>
          </a:prstGeom>
          <a:noFill/>
          <a:ln w="9525">
            <a:noFill/>
            <a:miter lim="800000"/>
            <a:headEnd/>
            <a:tailEnd/>
          </a:ln>
        </p:spPr>
      </p:pic>
      <p:pic>
        <p:nvPicPr>
          <p:cNvPr id="31752" name="Image 15" descr="DSC_0272.JPG"/>
          <p:cNvPicPr>
            <a:picLocks noChangeAspect="1"/>
          </p:cNvPicPr>
          <p:nvPr/>
        </p:nvPicPr>
        <p:blipFill>
          <a:blip r:embed="rId3" cstate="print"/>
          <a:srcRect/>
          <a:stretch>
            <a:fillRect/>
          </a:stretch>
        </p:blipFill>
        <p:spPr bwMode="auto">
          <a:xfrm>
            <a:off x="5715000" y="3733800"/>
            <a:ext cx="3276600" cy="2170113"/>
          </a:xfrm>
          <a:prstGeom prst="rect">
            <a:avLst/>
          </a:prstGeom>
          <a:noFill/>
          <a:ln w="9525">
            <a:noFill/>
            <a:miter lim="800000"/>
            <a:headEnd/>
            <a:tailEnd/>
          </a:ln>
        </p:spPr>
      </p:pic>
      <p:pic>
        <p:nvPicPr>
          <p:cNvPr id="31753" name="Image 14" descr="DSC_0240.JPG"/>
          <p:cNvPicPr>
            <a:picLocks noChangeAspect="1"/>
          </p:cNvPicPr>
          <p:nvPr/>
        </p:nvPicPr>
        <p:blipFill>
          <a:blip r:embed="rId4" cstate="print"/>
          <a:srcRect/>
          <a:stretch>
            <a:fillRect/>
          </a:stretch>
        </p:blipFill>
        <p:spPr bwMode="auto">
          <a:xfrm>
            <a:off x="2819400" y="2589213"/>
            <a:ext cx="3422650" cy="2268537"/>
          </a:xfrm>
          <a:prstGeom prst="rect">
            <a:avLst/>
          </a:prstGeom>
          <a:noFill/>
          <a:ln w="9525">
            <a:noFill/>
            <a:miter lim="800000"/>
            <a:headEnd/>
            <a:tailEnd/>
          </a:ln>
        </p:spPr>
      </p:pic>
      <p:sp>
        <p:nvSpPr>
          <p:cNvPr id="17" name="ZoneTexte 16"/>
          <p:cNvSpPr txBox="1"/>
          <p:nvPr/>
        </p:nvSpPr>
        <p:spPr>
          <a:xfrm>
            <a:off x="4191000" y="1676400"/>
            <a:ext cx="4572000" cy="584200"/>
          </a:xfrm>
          <a:prstGeom prst="rect">
            <a:avLst/>
          </a:prstGeom>
          <a:noFill/>
        </p:spPr>
        <p:txBody>
          <a:bodyPr>
            <a:spAutoFit/>
          </a:bodyPr>
          <a:lstStyle/>
          <a:p>
            <a:pPr algn="ctr">
              <a:defRPr/>
            </a:pPr>
            <a:r>
              <a:rPr lang="fr-FR" sz="1600" i="1" dirty="0">
                <a:latin typeface="Calibri" pitchFamily="34" charset="0"/>
              </a:rPr>
              <a:t>Interactions entre le village artisanal, </a:t>
            </a:r>
          </a:p>
          <a:p>
            <a:pPr algn="ctr">
              <a:defRPr/>
            </a:pPr>
            <a:r>
              <a:rPr lang="fr-FR" sz="1600" i="1" dirty="0">
                <a:latin typeface="Calibri" pitchFamily="34" charset="0"/>
              </a:rPr>
              <a:t>les groupements féminins et les hôtels du Projet</a:t>
            </a:r>
          </a:p>
        </p:txBody>
      </p:sp>
    </p:spTree>
  </p:cSld>
  <p:clrMapOvr>
    <a:masterClrMapping/>
  </p:clrMapOvr>
  <p:transition spd="slow" advClick="0" advTm="10000">
    <p:pull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4"/>
          <p:cNvSpPr txBox="1">
            <a:spLocks noChangeArrowheads="1"/>
          </p:cNvSpPr>
          <p:nvPr/>
        </p:nvSpPr>
        <p:spPr bwMode="auto">
          <a:xfrm>
            <a:off x="0" y="1219200"/>
            <a:ext cx="9144000" cy="2000548"/>
          </a:xfrm>
          <a:prstGeom prst="rect">
            <a:avLst/>
          </a:prstGeom>
          <a:noFill/>
          <a:ln w="9525">
            <a:noFill/>
            <a:miter lim="800000"/>
            <a:headEnd/>
            <a:tailEnd/>
          </a:ln>
        </p:spPr>
        <p:txBody>
          <a:bodyPr>
            <a:spAutoFit/>
          </a:bodyPr>
          <a:lstStyle/>
          <a:p>
            <a:pPr algn="ctr">
              <a:spcBef>
                <a:spcPct val="50000"/>
              </a:spcBef>
            </a:pPr>
            <a:r>
              <a:rPr lang="en-US" sz="4000" b="1" dirty="0">
                <a:solidFill>
                  <a:schemeClr val="accent6"/>
                </a:solidFill>
                <a:effectLst>
                  <a:outerShdw blurRad="38100" dist="38100" dir="2700000" algn="tl">
                    <a:srgbClr val="000000">
                      <a:alpha val="43137"/>
                    </a:srgbClr>
                  </a:outerShdw>
                </a:effectLst>
                <a:latin typeface="Calibri" pitchFamily="34" charset="0"/>
              </a:rPr>
              <a:t>~ Thank you ~</a:t>
            </a:r>
          </a:p>
          <a:p>
            <a:pPr algn="ctr">
              <a:spcBef>
                <a:spcPct val="50000"/>
              </a:spcBef>
            </a:pPr>
            <a:r>
              <a:rPr lang="en-US" sz="2800" b="1" dirty="0" smtClean="0">
                <a:solidFill>
                  <a:schemeClr val="tx1">
                    <a:lumMod val="75000"/>
                    <a:lumOff val="25000"/>
                  </a:schemeClr>
                </a:solidFill>
                <a:latin typeface="Calibri" pitchFamily="34" charset="0"/>
              </a:rPr>
              <a:t>Contacts</a:t>
            </a:r>
          </a:p>
          <a:p>
            <a:pPr algn="ctr">
              <a:spcBef>
                <a:spcPct val="50000"/>
              </a:spcBef>
            </a:pPr>
            <a:endParaRPr lang="en-US" sz="2800" b="1" dirty="0">
              <a:solidFill>
                <a:schemeClr val="tx1">
                  <a:lumMod val="75000"/>
                  <a:lumOff val="25000"/>
                </a:schemeClr>
              </a:solidFill>
              <a:latin typeface="Calibri" pitchFamily="34" charset="0"/>
            </a:endParaRPr>
          </a:p>
        </p:txBody>
      </p:sp>
      <p:graphicFrame>
        <p:nvGraphicFramePr>
          <p:cNvPr id="8" name="Tableau 7"/>
          <p:cNvGraphicFramePr>
            <a:graphicFrameLocks noGrp="1"/>
          </p:cNvGraphicFramePr>
          <p:nvPr/>
        </p:nvGraphicFramePr>
        <p:xfrm>
          <a:off x="609600" y="2895600"/>
          <a:ext cx="7848599" cy="2699004"/>
        </p:xfrm>
        <a:graphic>
          <a:graphicData uri="http://schemas.openxmlformats.org/drawingml/2006/table">
            <a:tbl>
              <a:tblPr/>
              <a:tblGrid>
                <a:gridCol w="1752503"/>
                <a:gridCol w="2130489"/>
                <a:gridCol w="2347794"/>
                <a:gridCol w="1617813"/>
              </a:tblGrid>
              <a:tr h="179440">
                <a:tc>
                  <a:txBody>
                    <a:bodyPr/>
                    <a:lstStyle/>
                    <a:p>
                      <a:pPr>
                        <a:lnSpc>
                          <a:spcPct val="115000"/>
                        </a:lnSpc>
                        <a:spcAft>
                          <a:spcPts val="0"/>
                        </a:spcAft>
                      </a:pPr>
                      <a:r>
                        <a:rPr lang="fr-FR" sz="1400" b="1" dirty="0">
                          <a:latin typeface="Calibri"/>
                          <a:ea typeface="Calibri"/>
                          <a:cs typeface="Times New Roman"/>
                        </a:rPr>
                        <a:t>Anna TOURE DE NIET</a:t>
                      </a:r>
                      <a:endParaRPr lang="fr-FR" sz="1400" dirty="0">
                        <a:latin typeface="Calibri"/>
                        <a:ea typeface="Calibri"/>
                        <a:cs typeface="Times New Roman"/>
                      </a:endParaRP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a:latin typeface="Calibri"/>
                          <a:ea typeface="Calibri"/>
                          <a:cs typeface="Times New Roman"/>
                        </a:rPr>
                        <a:t>EMS Expert </a:t>
                      </a: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u="sng">
                          <a:solidFill>
                            <a:schemeClr val="tx1">
                              <a:lumMod val="75000"/>
                              <a:lumOff val="25000"/>
                            </a:schemeClr>
                          </a:solidFill>
                          <a:latin typeface="Calibri"/>
                          <a:ea typeface="Calibri"/>
                          <a:cs typeface="Times New Roman"/>
                          <a:hlinkClick r:id="rId2"/>
                        </a:rPr>
                        <a:t>anna.touredeniet@yahoo.fr</a:t>
                      </a:r>
                      <a:endParaRPr lang="fr-FR" sz="1400">
                        <a:solidFill>
                          <a:schemeClr val="tx1">
                            <a:lumMod val="75000"/>
                            <a:lumOff val="25000"/>
                          </a:schemeClr>
                        </a:solidFill>
                        <a:latin typeface="Calibri"/>
                        <a:ea typeface="Calibri"/>
                        <a:cs typeface="Times New Roman"/>
                      </a:endParaRP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dirty="0">
                          <a:latin typeface="Calibri"/>
                          <a:ea typeface="Calibri"/>
                          <a:cs typeface="Times New Roman"/>
                        </a:rPr>
                        <a:t>+221 77 744 65 </a:t>
                      </a:r>
                      <a:r>
                        <a:rPr lang="fr-FR" sz="1400" dirty="0" smtClean="0">
                          <a:latin typeface="Calibri"/>
                          <a:ea typeface="Calibri"/>
                          <a:cs typeface="Times New Roman"/>
                        </a:rPr>
                        <a:t>67</a:t>
                      </a:r>
                    </a:p>
                    <a:p>
                      <a:pPr>
                        <a:lnSpc>
                          <a:spcPct val="115000"/>
                        </a:lnSpc>
                        <a:spcAft>
                          <a:spcPts val="0"/>
                        </a:spcAft>
                      </a:pPr>
                      <a:endParaRPr lang="fr-FR" sz="1400" dirty="0">
                        <a:latin typeface="Calibri"/>
                        <a:ea typeface="Calibri"/>
                        <a:cs typeface="Times New Roman"/>
                      </a:endParaRP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880">
                <a:tc>
                  <a:txBody>
                    <a:bodyPr/>
                    <a:lstStyle/>
                    <a:p>
                      <a:pPr>
                        <a:lnSpc>
                          <a:spcPct val="115000"/>
                        </a:lnSpc>
                        <a:spcAft>
                          <a:spcPts val="0"/>
                        </a:spcAft>
                      </a:pPr>
                      <a:r>
                        <a:rPr lang="fr-FR" sz="1400" b="1" dirty="0">
                          <a:latin typeface="Calibri"/>
                          <a:ea typeface="Calibri"/>
                          <a:cs typeface="Times New Roman"/>
                        </a:rPr>
                        <a:t>Soulé </a:t>
                      </a:r>
                      <a:r>
                        <a:rPr lang="fr-FR" sz="1400" b="1" dirty="0" err="1">
                          <a:latin typeface="Calibri"/>
                          <a:ea typeface="Calibri"/>
                          <a:cs typeface="Times New Roman"/>
                        </a:rPr>
                        <a:t>Gatta</a:t>
                      </a:r>
                      <a:r>
                        <a:rPr lang="fr-FR" sz="1400" b="1" dirty="0">
                          <a:latin typeface="Calibri"/>
                          <a:ea typeface="Calibri"/>
                          <a:cs typeface="Times New Roman"/>
                        </a:rPr>
                        <a:t> BA</a:t>
                      </a:r>
                      <a:endParaRPr lang="fr-FR" sz="1400" dirty="0">
                        <a:latin typeface="Calibri"/>
                        <a:ea typeface="Calibri"/>
                        <a:cs typeface="Times New Roman"/>
                      </a:endParaRP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a:latin typeface="Calibri"/>
                          <a:ea typeface="Calibri"/>
                          <a:cs typeface="Times New Roman"/>
                        </a:rPr>
                        <a:t>Direction of Environment Assistant </a:t>
                      </a: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u="sng">
                          <a:solidFill>
                            <a:schemeClr val="tx1">
                              <a:lumMod val="75000"/>
                              <a:lumOff val="25000"/>
                            </a:schemeClr>
                          </a:solidFill>
                          <a:latin typeface="Calibri"/>
                          <a:ea typeface="Calibri"/>
                          <a:cs typeface="Times New Roman"/>
                        </a:rPr>
                        <a:t>gattasouleba@yahoo.fr</a:t>
                      </a:r>
                      <a:endParaRPr lang="fr-FR" sz="1400">
                        <a:solidFill>
                          <a:schemeClr val="tx1">
                            <a:lumMod val="75000"/>
                            <a:lumOff val="25000"/>
                          </a:schemeClr>
                        </a:solidFill>
                        <a:latin typeface="Calibri"/>
                        <a:ea typeface="Calibri"/>
                        <a:cs typeface="Times New Roman"/>
                      </a:endParaRP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dirty="0">
                          <a:latin typeface="Calibri"/>
                          <a:ea typeface="Calibri"/>
                          <a:cs typeface="Times New Roman"/>
                        </a:rPr>
                        <a:t>+221 77 540 46 45</a:t>
                      </a: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2590">
                <a:tc>
                  <a:txBody>
                    <a:bodyPr/>
                    <a:lstStyle/>
                    <a:p>
                      <a:pPr>
                        <a:lnSpc>
                          <a:spcPct val="115000"/>
                        </a:lnSpc>
                        <a:spcAft>
                          <a:spcPts val="0"/>
                        </a:spcAft>
                      </a:pPr>
                      <a:r>
                        <a:rPr lang="fr-FR" sz="1400" b="1" dirty="0" err="1">
                          <a:latin typeface="Calibri"/>
                          <a:ea typeface="Calibri"/>
                          <a:cs typeface="Times New Roman"/>
                        </a:rPr>
                        <a:t>Sokhna</a:t>
                      </a:r>
                      <a:r>
                        <a:rPr lang="fr-FR" sz="1400" b="1" dirty="0">
                          <a:latin typeface="Calibri"/>
                          <a:ea typeface="Calibri"/>
                          <a:cs typeface="Times New Roman"/>
                        </a:rPr>
                        <a:t> </a:t>
                      </a:r>
                      <a:r>
                        <a:rPr lang="fr-FR" sz="1400" b="1" dirty="0" err="1">
                          <a:latin typeface="Calibri"/>
                          <a:ea typeface="Calibri"/>
                          <a:cs typeface="Times New Roman"/>
                        </a:rPr>
                        <a:t>Sy</a:t>
                      </a:r>
                      <a:r>
                        <a:rPr lang="fr-FR" sz="1400" b="1" dirty="0">
                          <a:latin typeface="Calibri"/>
                          <a:ea typeface="Calibri"/>
                          <a:cs typeface="Times New Roman"/>
                        </a:rPr>
                        <a:t> DIALLO</a:t>
                      </a:r>
                      <a:endParaRPr lang="fr-FR" sz="1400" dirty="0">
                        <a:latin typeface="Calibri"/>
                        <a:ea typeface="Calibri"/>
                        <a:cs typeface="Times New Roman"/>
                      </a:endParaRP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a:latin typeface="Calibri"/>
                          <a:ea typeface="Calibri"/>
                          <a:cs typeface="Times New Roman"/>
                        </a:rPr>
                        <a:t>FP Environnement / DPC</a:t>
                      </a: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u="sng" dirty="0">
                          <a:solidFill>
                            <a:schemeClr val="tx1">
                              <a:lumMod val="75000"/>
                              <a:lumOff val="25000"/>
                            </a:schemeClr>
                          </a:solidFill>
                          <a:latin typeface="Calibri"/>
                          <a:ea typeface="Calibri"/>
                          <a:cs typeface="Times New Roman"/>
                          <a:hlinkClick r:id="rId3"/>
                        </a:rPr>
                        <a:t>sokhna.sy@gmail.com</a:t>
                      </a:r>
                      <a:endParaRPr lang="fr-FR" sz="1400" dirty="0">
                        <a:solidFill>
                          <a:schemeClr val="tx1">
                            <a:lumMod val="75000"/>
                            <a:lumOff val="25000"/>
                          </a:schemeClr>
                        </a:solidFill>
                        <a:latin typeface="Calibri"/>
                        <a:ea typeface="Calibri"/>
                        <a:cs typeface="Times New Roman"/>
                      </a:endParaRP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fr-FR" sz="1400" dirty="0" smtClean="0">
                        <a:latin typeface="Calibri"/>
                        <a:ea typeface="Calibri"/>
                        <a:cs typeface="Times New Roman"/>
                      </a:endParaRPr>
                    </a:p>
                    <a:p>
                      <a:pPr>
                        <a:lnSpc>
                          <a:spcPct val="115000"/>
                        </a:lnSpc>
                        <a:spcAft>
                          <a:spcPts val="0"/>
                        </a:spcAft>
                      </a:pPr>
                      <a:r>
                        <a:rPr lang="fr-FR" sz="1400" dirty="0" smtClean="0">
                          <a:latin typeface="Calibri"/>
                          <a:ea typeface="Calibri"/>
                          <a:cs typeface="Times New Roman"/>
                        </a:rPr>
                        <a:t>+</a:t>
                      </a:r>
                      <a:r>
                        <a:rPr lang="fr-FR" sz="1400" dirty="0">
                          <a:latin typeface="Calibri"/>
                          <a:ea typeface="Calibri"/>
                          <a:cs typeface="Times New Roman"/>
                        </a:rPr>
                        <a:t>221 77 649 78 </a:t>
                      </a:r>
                      <a:r>
                        <a:rPr lang="fr-FR" sz="1400" dirty="0" smtClean="0">
                          <a:latin typeface="Calibri"/>
                          <a:ea typeface="Calibri"/>
                          <a:cs typeface="Times New Roman"/>
                        </a:rPr>
                        <a:t>20</a:t>
                      </a:r>
                    </a:p>
                    <a:p>
                      <a:pPr>
                        <a:lnSpc>
                          <a:spcPct val="115000"/>
                        </a:lnSpc>
                        <a:spcAft>
                          <a:spcPts val="0"/>
                        </a:spcAft>
                      </a:pPr>
                      <a:endParaRPr lang="fr-FR" sz="1400" dirty="0">
                        <a:latin typeface="Calibri"/>
                        <a:ea typeface="Calibri"/>
                        <a:cs typeface="Times New Roman"/>
                      </a:endParaRP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40">
                <a:tc>
                  <a:txBody>
                    <a:bodyPr/>
                    <a:lstStyle/>
                    <a:p>
                      <a:pPr>
                        <a:lnSpc>
                          <a:spcPct val="115000"/>
                        </a:lnSpc>
                        <a:spcAft>
                          <a:spcPts val="0"/>
                        </a:spcAft>
                      </a:pPr>
                      <a:r>
                        <a:rPr lang="fr-FR" sz="1400" b="1">
                          <a:latin typeface="Calibri"/>
                          <a:ea typeface="Calibri"/>
                          <a:cs typeface="Times New Roman"/>
                        </a:rPr>
                        <a:t>Abdallah CAMARA</a:t>
                      </a:r>
                      <a:endParaRPr lang="fr-FR" sz="1400">
                        <a:latin typeface="Calibri"/>
                        <a:ea typeface="Calibri"/>
                        <a:cs typeface="Times New Roman"/>
                      </a:endParaRP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a:latin typeface="Calibri"/>
                          <a:ea typeface="Calibri"/>
                          <a:cs typeface="Times New Roman"/>
                        </a:rPr>
                        <a:t>FP Environment Assistant</a:t>
                      </a: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u="sng">
                          <a:solidFill>
                            <a:schemeClr val="tx1">
                              <a:lumMod val="75000"/>
                              <a:lumOff val="25000"/>
                            </a:schemeClr>
                          </a:solidFill>
                          <a:latin typeface="Calibri"/>
                          <a:ea typeface="Calibri"/>
                          <a:cs typeface="Times New Roman"/>
                        </a:rPr>
                        <a:t>camaralamboni@yahoo.fr</a:t>
                      </a:r>
                      <a:endParaRPr lang="fr-FR" sz="1400">
                        <a:solidFill>
                          <a:schemeClr val="tx1">
                            <a:lumMod val="75000"/>
                            <a:lumOff val="25000"/>
                          </a:schemeClr>
                        </a:solidFill>
                        <a:latin typeface="Calibri"/>
                        <a:ea typeface="Calibri"/>
                        <a:cs typeface="Times New Roman"/>
                      </a:endParaRP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dirty="0">
                          <a:latin typeface="Calibri"/>
                          <a:ea typeface="Calibri"/>
                          <a:cs typeface="Times New Roman"/>
                        </a:rPr>
                        <a:t>+221 77 671 82 </a:t>
                      </a:r>
                      <a:r>
                        <a:rPr lang="fr-FR" sz="1400" dirty="0" smtClean="0">
                          <a:latin typeface="Calibri"/>
                          <a:ea typeface="Calibri"/>
                          <a:cs typeface="Times New Roman"/>
                        </a:rPr>
                        <a:t>47</a:t>
                      </a:r>
                    </a:p>
                    <a:p>
                      <a:pPr>
                        <a:lnSpc>
                          <a:spcPct val="115000"/>
                        </a:lnSpc>
                        <a:spcAft>
                          <a:spcPts val="0"/>
                        </a:spcAft>
                      </a:pPr>
                      <a:endParaRPr lang="fr-FR" sz="1400" dirty="0">
                        <a:latin typeface="Calibri"/>
                        <a:ea typeface="Calibri"/>
                        <a:cs typeface="Times New Roman"/>
                      </a:endParaRP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40">
                <a:tc>
                  <a:txBody>
                    <a:bodyPr/>
                    <a:lstStyle/>
                    <a:p>
                      <a:pPr>
                        <a:lnSpc>
                          <a:spcPct val="115000"/>
                        </a:lnSpc>
                        <a:spcAft>
                          <a:spcPts val="0"/>
                        </a:spcAft>
                      </a:pPr>
                      <a:r>
                        <a:rPr lang="fr-FR" sz="1400" b="1" dirty="0" err="1">
                          <a:latin typeface="Calibri"/>
                          <a:ea typeface="Calibri"/>
                          <a:cs typeface="Times New Roman"/>
                        </a:rPr>
                        <a:t>Dibor</a:t>
                      </a:r>
                      <a:r>
                        <a:rPr lang="fr-FR" sz="1400" b="1" dirty="0">
                          <a:latin typeface="Calibri"/>
                          <a:ea typeface="Calibri"/>
                          <a:cs typeface="Times New Roman"/>
                        </a:rPr>
                        <a:t> </a:t>
                      </a:r>
                      <a:r>
                        <a:rPr lang="fr-FR" sz="1400" b="1" dirty="0" err="1">
                          <a:latin typeface="Calibri"/>
                          <a:ea typeface="Calibri"/>
                          <a:cs typeface="Times New Roman"/>
                        </a:rPr>
                        <a:t>Sarr</a:t>
                      </a:r>
                      <a:r>
                        <a:rPr lang="fr-FR" sz="1400" b="1" dirty="0">
                          <a:latin typeface="Calibri"/>
                          <a:ea typeface="Calibri"/>
                          <a:cs typeface="Times New Roman"/>
                        </a:rPr>
                        <a:t> FAYE</a:t>
                      </a:r>
                      <a:endParaRPr lang="fr-FR" sz="1400" dirty="0">
                        <a:latin typeface="Calibri"/>
                        <a:ea typeface="Calibri"/>
                        <a:cs typeface="Times New Roman"/>
                      </a:endParaRP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dirty="0">
                          <a:latin typeface="Calibri"/>
                          <a:ea typeface="Calibri"/>
                          <a:cs typeface="Times New Roman"/>
                        </a:rPr>
                        <a:t>FP </a:t>
                      </a:r>
                      <a:r>
                        <a:rPr lang="fr-FR" sz="1400" dirty="0" err="1">
                          <a:latin typeface="Calibri"/>
                          <a:ea typeface="Calibri"/>
                          <a:cs typeface="Times New Roman"/>
                        </a:rPr>
                        <a:t>Tourism</a:t>
                      </a:r>
                      <a:endParaRPr lang="fr-FR" sz="1400" dirty="0">
                        <a:latin typeface="Calibri"/>
                        <a:ea typeface="Calibri"/>
                        <a:cs typeface="Times New Roman"/>
                      </a:endParaRP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u="sng" dirty="0">
                          <a:solidFill>
                            <a:schemeClr val="tx1">
                              <a:lumMod val="75000"/>
                              <a:lumOff val="25000"/>
                            </a:schemeClr>
                          </a:solidFill>
                          <a:latin typeface="Calibri"/>
                          <a:ea typeface="Calibri"/>
                          <a:cs typeface="Times New Roman"/>
                          <a:hlinkClick r:id="rId4"/>
                        </a:rPr>
                        <a:t>diborsar@yahoo.fr</a:t>
                      </a:r>
                      <a:r>
                        <a:rPr lang="en-US" sz="1400" u="sng" dirty="0">
                          <a:solidFill>
                            <a:schemeClr val="tx1">
                              <a:lumMod val="75000"/>
                              <a:lumOff val="25000"/>
                            </a:schemeClr>
                          </a:solidFill>
                          <a:latin typeface="Calibri"/>
                          <a:ea typeface="Calibri"/>
                          <a:cs typeface="Times New Roman"/>
                        </a:rPr>
                        <a:t>  </a:t>
                      </a:r>
                      <a:endParaRPr lang="fr-FR" sz="1400" dirty="0">
                        <a:solidFill>
                          <a:schemeClr val="tx1">
                            <a:lumMod val="75000"/>
                            <a:lumOff val="25000"/>
                          </a:schemeClr>
                        </a:solidFill>
                        <a:latin typeface="Calibri"/>
                        <a:ea typeface="Calibri"/>
                        <a:cs typeface="Times New Roman"/>
                      </a:endParaRP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dirty="0">
                          <a:latin typeface="Calibri"/>
                          <a:ea typeface="Calibri"/>
                          <a:cs typeface="Times New Roman"/>
                        </a:rPr>
                        <a:t>+221 77 528 09 </a:t>
                      </a:r>
                      <a:r>
                        <a:rPr lang="fr-FR" sz="1400" dirty="0" smtClean="0">
                          <a:latin typeface="Calibri"/>
                          <a:ea typeface="Calibri"/>
                          <a:cs typeface="Times New Roman"/>
                        </a:rPr>
                        <a:t>91</a:t>
                      </a:r>
                    </a:p>
                    <a:p>
                      <a:pPr>
                        <a:lnSpc>
                          <a:spcPct val="115000"/>
                        </a:lnSpc>
                        <a:spcAft>
                          <a:spcPts val="0"/>
                        </a:spcAft>
                      </a:pPr>
                      <a:endParaRPr lang="fr-FR" sz="1400" dirty="0">
                        <a:latin typeface="Calibri"/>
                        <a:ea typeface="Calibri"/>
                        <a:cs typeface="Times New Roman"/>
                      </a:endParaRPr>
                    </a:p>
                  </a:txBody>
                  <a:tcPr marL="63832" marR="63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advClick="0" advTm="10000">
    <p:pull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676400"/>
            <a:ext cx="8077200" cy="3693319"/>
          </a:xfrm>
          <a:prstGeom prst="rect">
            <a:avLst/>
          </a:prstGeom>
        </p:spPr>
        <p:txBody>
          <a:bodyPr wrap="square">
            <a:spAutoFit/>
          </a:bodyPr>
          <a:lstStyle/>
          <a:p>
            <a:pPr eaLnBrk="0" hangingPunct="0">
              <a:defRPr/>
            </a:pPr>
            <a:endParaRPr lang="en-US" dirty="0" smtClean="0">
              <a:solidFill>
                <a:srgbClr val="008000"/>
              </a:solidFill>
              <a:latin typeface="Calibri" pitchFamily="34" charset="0"/>
              <a:cs typeface="Arial" charset="0"/>
            </a:endParaRPr>
          </a:p>
          <a:p>
            <a:pPr algn="just" eaLnBrk="0" hangingPunct="0">
              <a:defRPr/>
            </a:pPr>
            <a:r>
              <a:rPr lang="en-US" dirty="0" smtClean="0">
                <a:latin typeface="Calibri" pitchFamily="34" charset="0"/>
                <a:cs typeface="Arial" charset="0"/>
              </a:rPr>
              <a:t>17 </a:t>
            </a:r>
            <a:r>
              <a:rPr lang="en-US" dirty="0" err="1" smtClean="0">
                <a:latin typeface="Calibri" pitchFamily="34" charset="0"/>
                <a:cs typeface="Arial" charset="0"/>
              </a:rPr>
              <a:t>hôtels</a:t>
            </a:r>
            <a:r>
              <a:rPr lang="en-US" dirty="0" smtClean="0">
                <a:latin typeface="Calibri" pitchFamily="34" charset="0"/>
                <a:cs typeface="Arial" charset="0"/>
              </a:rPr>
              <a:t> et 35 </a:t>
            </a:r>
            <a:r>
              <a:rPr lang="en-US" dirty="0" err="1" smtClean="0">
                <a:latin typeface="Calibri" pitchFamily="34" charset="0"/>
                <a:cs typeface="Arial" charset="0"/>
              </a:rPr>
              <a:t>résidences</a:t>
            </a:r>
            <a:r>
              <a:rPr lang="en-US" dirty="0" smtClean="0">
                <a:latin typeface="Calibri" pitchFamily="34" charset="0"/>
                <a:cs typeface="Arial" charset="0"/>
              </a:rPr>
              <a:t> </a:t>
            </a:r>
            <a:r>
              <a:rPr lang="en-US" dirty="0" err="1" smtClean="0">
                <a:latin typeface="Calibri" pitchFamily="34" charset="0"/>
                <a:cs typeface="Arial" charset="0"/>
              </a:rPr>
              <a:t>sont</a:t>
            </a:r>
            <a:r>
              <a:rPr lang="en-US" dirty="0" smtClean="0">
                <a:latin typeface="Calibri" pitchFamily="34" charset="0"/>
                <a:cs typeface="Arial" charset="0"/>
              </a:rPr>
              <a:t> </a:t>
            </a:r>
            <a:r>
              <a:rPr lang="en-US" dirty="0" err="1" smtClean="0">
                <a:latin typeface="Calibri" pitchFamily="34" charset="0"/>
                <a:cs typeface="Arial" charset="0"/>
              </a:rPr>
              <a:t>présents</a:t>
            </a:r>
            <a:r>
              <a:rPr lang="en-US" dirty="0" smtClean="0">
                <a:latin typeface="Calibri" pitchFamily="34" charset="0"/>
                <a:cs typeface="Arial" charset="0"/>
              </a:rPr>
              <a:t> </a:t>
            </a:r>
            <a:r>
              <a:rPr lang="en-US" dirty="0" err="1" smtClean="0">
                <a:latin typeface="Calibri" pitchFamily="34" charset="0"/>
                <a:cs typeface="Arial" charset="0"/>
              </a:rPr>
              <a:t>sur</a:t>
            </a:r>
            <a:r>
              <a:rPr lang="en-US" dirty="0" smtClean="0">
                <a:latin typeface="Calibri" pitchFamily="34" charset="0"/>
                <a:cs typeface="Arial" charset="0"/>
              </a:rPr>
              <a:t> le site de </a:t>
            </a:r>
            <a:r>
              <a:rPr lang="en-US" dirty="0" err="1" smtClean="0">
                <a:latin typeface="Calibri" pitchFamily="34" charset="0"/>
                <a:cs typeface="Arial" charset="0"/>
              </a:rPr>
              <a:t>démonstration</a:t>
            </a:r>
            <a:r>
              <a:rPr lang="en-US" dirty="0" smtClean="0">
                <a:latin typeface="Calibri" pitchFamily="34" charset="0"/>
                <a:cs typeface="Arial" charset="0"/>
              </a:rPr>
              <a:t> de </a:t>
            </a:r>
            <a:r>
              <a:rPr lang="en-US" dirty="0" err="1" smtClean="0">
                <a:latin typeface="Calibri" pitchFamily="34" charset="0"/>
                <a:cs typeface="Arial" charset="0"/>
              </a:rPr>
              <a:t>Saly</a:t>
            </a:r>
            <a:r>
              <a:rPr lang="en-US" dirty="0" smtClean="0">
                <a:latin typeface="Calibri" pitchFamily="34" charset="0"/>
                <a:cs typeface="Arial" charset="0"/>
              </a:rPr>
              <a:t>. </a:t>
            </a:r>
          </a:p>
          <a:p>
            <a:pPr algn="just" eaLnBrk="0" hangingPunct="0">
              <a:defRPr/>
            </a:pPr>
            <a:r>
              <a:rPr lang="en-US" dirty="0" smtClean="0">
                <a:latin typeface="Calibri" pitchFamily="34" charset="0"/>
                <a:cs typeface="Arial" charset="0"/>
              </a:rPr>
              <a:t>Les </a:t>
            </a:r>
            <a:r>
              <a:rPr lang="en-US" dirty="0" err="1" smtClean="0">
                <a:latin typeface="Calibri" pitchFamily="34" charset="0"/>
                <a:cs typeface="Arial" charset="0"/>
              </a:rPr>
              <a:t>cinq</a:t>
            </a:r>
            <a:r>
              <a:rPr lang="en-US" dirty="0" smtClean="0">
                <a:latin typeface="Calibri" pitchFamily="34" charset="0"/>
                <a:cs typeface="Arial" charset="0"/>
              </a:rPr>
              <a:t> </a:t>
            </a:r>
            <a:r>
              <a:rPr lang="en-US" dirty="0" err="1" smtClean="0">
                <a:latin typeface="Calibri" pitchFamily="34" charset="0"/>
                <a:cs typeface="Arial" charset="0"/>
              </a:rPr>
              <a:t>hôtels</a:t>
            </a:r>
            <a:r>
              <a:rPr lang="en-US" dirty="0" smtClean="0">
                <a:latin typeface="Calibri" pitchFamily="34" charset="0"/>
                <a:cs typeface="Arial" charset="0"/>
              </a:rPr>
              <a:t> </a:t>
            </a:r>
            <a:r>
              <a:rPr lang="en-US" dirty="0" err="1" smtClean="0">
                <a:latin typeface="Calibri" pitchFamily="34" charset="0"/>
                <a:cs typeface="Arial" charset="0"/>
              </a:rPr>
              <a:t>partenaires</a:t>
            </a:r>
            <a:r>
              <a:rPr lang="en-US" dirty="0" smtClean="0">
                <a:latin typeface="Calibri" pitchFamily="34" charset="0"/>
                <a:cs typeface="Arial" charset="0"/>
              </a:rPr>
              <a:t> du </a:t>
            </a:r>
            <a:r>
              <a:rPr lang="en-US" dirty="0" err="1" smtClean="0">
                <a:latin typeface="Calibri" pitchFamily="34" charset="0"/>
                <a:cs typeface="Arial" charset="0"/>
              </a:rPr>
              <a:t>Projet</a:t>
            </a:r>
            <a:r>
              <a:rPr lang="en-US" dirty="0" smtClean="0">
                <a:latin typeface="Calibri" pitchFamily="34" charset="0"/>
                <a:cs typeface="Arial" charset="0"/>
              </a:rPr>
              <a:t> </a:t>
            </a:r>
            <a:r>
              <a:rPr lang="en-US" dirty="0" err="1" smtClean="0">
                <a:latin typeface="Calibri" pitchFamily="34" charset="0"/>
                <a:cs typeface="Arial" charset="0"/>
              </a:rPr>
              <a:t>sont</a:t>
            </a:r>
            <a:r>
              <a:rPr lang="en-US" dirty="0" smtClean="0">
                <a:latin typeface="Calibri" pitchFamily="34" charset="0"/>
                <a:cs typeface="Arial" charset="0"/>
              </a:rPr>
              <a:t> : </a:t>
            </a:r>
            <a:r>
              <a:rPr lang="en-US" dirty="0" err="1" smtClean="0">
                <a:latin typeface="Calibri" pitchFamily="34" charset="0"/>
                <a:cs typeface="Arial" charset="0"/>
              </a:rPr>
              <a:t>Lamantin</a:t>
            </a:r>
            <a:r>
              <a:rPr lang="en-US" dirty="0" smtClean="0">
                <a:latin typeface="Calibri" pitchFamily="34" charset="0"/>
                <a:cs typeface="Arial" charset="0"/>
              </a:rPr>
              <a:t> Beach, </a:t>
            </a:r>
            <a:r>
              <a:rPr lang="en-US" dirty="0" err="1" smtClean="0">
                <a:latin typeface="Calibri" pitchFamily="34" charset="0"/>
                <a:cs typeface="Arial" charset="0"/>
              </a:rPr>
              <a:t>Framissima</a:t>
            </a:r>
            <a:r>
              <a:rPr lang="en-US" dirty="0" smtClean="0">
                <a:latin typeface="Calibri" pitchFamily="34" charset="0"/>
                <a:cs typeface="Arial" charset="0"/>
              </a:rPr>
              <a:t> Palm Beach, </a:t>
            </a:r>
            <a:r>
              <a:rPr lang="en-US" dirty="0" err="1" smtClean="0">
                <a:latin typeface="Calibri" pitchFamily="34" charset="0"/>
                <a:cs typeface="Arial" charset="0"/>
              </a:rPr>
              <a:t>Bougainvillées</a:t>
            </a:r>
            <a:r>
              <a:rPr lang="en-US" dirty="0" smtClean="0">
                <a:latin typeface="Calibri" pitchFamily="34" charset="0"/>
                <a:cs typeface="Arial" charset="0"/>
              </a:rPr>
              <a:t>, Les </a:t>
            </a:r>
            <a:r>
              <a:rPr lang="en-US" dirty="0" err="1" smtClean="0">
                <a:latin typeface="Calibri" pitchFamily="34" charset="0"/>
                <a:cs typeface="Arial" charset="0"/>
              </a:rPr>
              <a:t>Filaos</a:t>
            </a:r>
            <a:r>
              <a:rPr lang="en-US" dirty="0" smtClean="0">
                <a:latin typeface="Calibri" pitchFamily="34" charset="0"/>
                <a:cs typeface="Arial" charset="0"/>
              </a:rPr>
              <a:t> and </a:t>
            </a:r>
            <a:r>
              <a:rPr lang="en-US" dirty="0" err="1" smtClean="0">
                <a:latin typeface="Calibri" pitchFamily="34" charset="0"/>
                <a:cs typeface="Arial" charset="0"/>
              </a:rPr>
              <a:t>Téranga</a:t>
            </a:r>
            <a:r>
              <a:rPr lang="en-US" dirty="0" smtClean="0">
                <a:latin typeface="Calibri" pitchFamily="34" charset="0"/>
                <a:cs typeface="Arial" charset="0"/>
              </a:rPr>
              <a:t>.</a:t>
            </a:r>
          </a:p>
          <a:p>
            <a:pPr eaLnBrk="0" hangingPunct="0">
              <a:defRPr/>
            </a:pPr>
            <a:endParaRPr lang="en-US" dirty="0" smtClean="0">
              <a:latin typeface="Calibri" pitchFamily="34" charset="0"/>
              <a:cs typeface="Arial" charset="0"/>
            </a:endParaRPr>
          </a:p>
          <a:p>
            <a:pPr algn="just" eaLnBrk="0" hangingPunct="0">
              <a:defRPr/>
            </a:pPr>
            <a:r>
              <a:rPr lang="en-US" dirty="0" smtClean="0">
                <a:latin typeface="Calibri" pitchFamily="34" charset="0"/>
                <a:cs typeface="Arial" charset="0"/>
              </a:rPr>
              <a:t>Il </a:t>
            </a:r>
            <a:r>
              <a:rPr lang="en-US" dirty="0" err="1" smtClean="0">
                <a:latin typeface="Calibri" pitchFamily="34" charset="0"/>
                <a:cs typeface="Arial" charset="0"/>
              </a:rPr>
              <a:t>n’y</a:t>
            </a:r>
            <a:r>
              <a:rPr lang="en-US" dirty="0" smtClean="0">
                <a:latin typeface="Calibri" pitchFamily="34" charset="0"/>
                <a:cs typeface="Arial" charset="0"/>
              </a:rPr>
              <a:t> </a:t>
            </a:r>
            <a:r>
              <a:rPr lang="en-US" dirty="0" err="1" smtClean="0">
                <a:latin typeface="Calibri" pitchFamily="34" charset="0"/>
                <a:cs typeface="Arial" charset="0"/>
              </a:rPr>
              <a:t>aucune</a:t>
            </a:r>
            <a:r>
              <a:rPr lang="en-US" dirty="0" smtClean="0">
                <a:latin typeface="Calibri" pitchFamily="34" charset="0"/>
                <a:cs typeface="Arial" charset="0"/>
              </a:rPr>
              <a:t> </a:t>
            </a:r>
            <a:r>
              <a:rPr lang="en-US" dirty="0" err="1" smtClean="0">
                <a:latin typeface="Calibri" pitchFamily="34" charset="0"/>
                <a:cs typeface="Arial" charset="0"/>
              </a:rPr>
              <a:t>entreprise</a:t>
            </a:r>
            <a:r>
              <a:rPr lang="en-US" dirty="0" smtClean="0">
                <a:latin typeface="Calibri" pitchFamily="34" charset="0"/>
                <a:cs typeface="Arial" charset="0"/>
              </a:rPr>
              <a:t> </a:t>
            </a:r>
            <a:r>
              <a:rPr lang="en-US" dirty="0" err="1" smtClean="0">
                <a:latin typeface="Calibri" pitchFamily="34" charset="0"/>
                <a:cs typeface="Arial" charset="0"/>
              </a:rPr>
              <a:t>importante</a:t>
            </a:r>
            <a:r>
              <a:rPr lang="en-US" dirty="0" smtClean="0">
                <a:latin typeface="Calibri" pitchFamily="34" charset="0"/>
                <a:cs typeface="Arial" charset="0"/>
              </a:rPr>
              <a:t> </a:t>
            </a:r>
            <a:r>
              <a:rPr lang="en-US" dirty="0" err="1" smtClean="0">
                <a:latin typeface="Calibri" pitchFamily="34" charset="0"/>
                <a:cs typeface="Arial" charset="0"/>
              </a:rPr>
              <a:t>implantée</a:t>
            </a:r>
            <a:r>
              <a:rPr lang="en-US" dirty="0" smtClean="0">
                <a:latin typeface="Calibri" pitchFamily="34" charset="0"/>
                <a:cs typeface="Arial" charset="0"/>
              </a:rPr>
              <a:t> </a:t>
            </a:r>
            <a:r>
              <a:rPr lang="en-US" dirty="0" err="1" smtClean="0">
                <a:latin typeface="Calibri" pitchFamily="34" charset="0"/>
                <a:cs typeface="Arial" charset="0"/>
              </a:rPr>
              <a:t>sur</a:t>
            </a:r>
            <a:r>
              <a:rPr lang="en-US" dirty="0" smtClean="0">
                <a:latin typeface="Calibri" pitchFamily="34" charset="0"/>
                <a:cs typeface="Arial" charset="0"/>
              </a:rPr>
              <a:t> le site, </a:t>
            </a:r>
            <a:r>
              <a:rPr lang="en-US" dirty="0" err="1" smtClean="0">
                <a:latin typeface="Calibri" pitchFamily="34" charset="0"/>
                <a:cs typeface="Arial" charset="0"/>
              </a:rPr>
              <a:t>mais</a:t>
            </a:r>
            <a:r>
              <a:rPr lang="en-US" dirty="0" smtClean="0">
                <a:latin typeface="Calibri" pitchFamily="34" charset="0"/>
                <a:cs typeface="Arial" charset="0"/>
              </a:rPr>
              <a:t> </a:t>
            </a:r>
            <a:r>
              <a:rPr lang="en-US" dirty="0" err="1" smtClean="0">
                <a:latin typeface="Calibri" pitchFamily="34" charset="0"/>
                <a:cs typeface="Arial" charset="0"/>
              </a:rPr>
              <a:t>parmi</a:t>
            </a:r>
            <a:r>
              <a:rPr lang="en-US" dirty="0" smtClean="0">
                <a:latin typeface="Calibri" pitchFamily="34" charset="0"/>
                <a:cs typeface="Arial" charset="0"/>
              </a:rPr>
              <a:t> les services </a:t>
            </a:r>
            <a:r>
              <a:rPr lang="en-US" dirty="0" err="1" smtClean="0">
                <a:latin typeface="Calibri" pitchFamily="34" charset="0"/>
                <a:cs typeface="Arial" charset="0"/>
              </a:rPr>
              <a:t>proposés</a:t>
            </a:r>
            <a:r>
              <a:rPr lang="en-US" dirty="0" smtClean="0">
                <a:latin typeface="Calibri" pitchFamily="34" charset="0"/>
                <a:cs typeface="Arial" charset="0"/>
              </a:rPr>
              <a:t>, on </a:t>
            </a:r>
            <a:r>
              <a:rPr lang="en-US" dirty="0" err="1" smtClean="0">
                <a:latin typeface="Calibri" pitchFamily="34" charset="0"/>
                <a:cs typeface="Arial" charset="0"/>
              </a:rPr>
              <a:t>peut</a:t>
            </a:r>
            <a:r>
              <a:rPr lang="en-US" dirty="0" smtClean="0">
                <a:latin typeface="Calibri" pitchFamily="34" charset="0"/>
                <a:cs typeface="Arial" charset="0"/>
              </a:rPr>
              <a:t> citer:</a:t>
            </a:r>
          </a:p>
          <a:p>
            <a:pPr lvl="2" eaLnBrk="0" hangingPunct="0">
              <a:buFont typeface="Wingdings" pitchFamily="2" charset="2"/>
              <a:buChar char="ü"/>
              <a:defRPr/>
            </a:pPr>
            <a:r>
              <a:rPr lang="en-US" dirty="0" smtClean="0">
                <a:latin typeface="Calibri" pitchFamily="34" charset="0"/>
                <a:cs typeface="Arial" charset="0"/>
              </a:rPr>
              <a:t> Un village artisanal</a:t>
            </a:r>
          </a:p>
          <a:p>
            <a:pPr lvl="2" eaLnBrk="0" hangingPunct="0">
              <a:buFont typeface="Wingdings" pitchFamily="2" charset="2"/>
              <a:buChar char="ü"/>
              <a:defRPr/>
            </a:pPr>
            <a:r>
              <a:rPr lang="en-US" dirty="0" smtClean="0">
                <a:latin typeface="Calibri" pitchFamily="34" charset="0"/>
                <a:cs typeface="Arial" charset="0"/>
              </a:rPr>
              <a:t> </a:t>
            </a:r>
            <a:r>
              <a:rPr lang="en-US" dirty="0" err="1" smtClean="0">
                <a:latin typeface="Calibri" pitchFamily="34" charset="0"/>
                <a:cs typeface="Arial" charset="0"/>
              </a:rPr>
              <a:t>Plusieurs</a:t>
            </a:r>
            <a:r>
              <a:rPr lang="en-US" dirty="0" smtClean="0">
                <a:latin typeface="Calibri" pitchFamily="34" charset="0"/>
                <a:cs typeface="Arial" charset="0"/>
              </a:rPr>
              <a:t> </a:t>
            </a:r>
            <a:r>
              <a:rPr lang="en-US" dirty="0" err="1" smtClean="0">
                <a:latin typeface="Calibri" pitchFamily="34" charset="0"/>
                <a:cs typeface="Arial" charset="0"/>
              </a:rPr>
              <a:t>agences</a:t>
            </a:r>
            <a:r>
              <a:rPr lang="en-US" dirty="0" smtClean="0">
                <a:latin typeface="Calibri" pitchFamily="34" charset="0"/>
                <a:cs typeface="Arial" charset="0"/>
              </a:rPr>
              <a:t> de location de quads et de jet skis</a:t>
            </a:r>
          </a:p>
          <a:p>
            <a:pPr lvl="2" eaLnBrk="0" hangingPunct="0">
              <a:buFont typeface="Wingdings" pitchFamily="2" charset="2"/>
              <a:buChar char="ü"/>
              <a:defRPr/>
            </a:pPr>
            <a:r>
              <a:rPr lang="en-US" dirty="0" smtClean="0">
                <a:latin typeface="Calibri" pitchFamily="34" charset="0"/>
                <a:cs typeface="Arial" charset="0"/>
              </a:rPr>
              <a:t> </a:t>
            </a:r>
            <a:r>
              <a:rPr lang="en-US" dirty="0" err="1" smtClean="0">
                <a:latin typeface="Calibri" pitchFamily="34" charset="0"/>
                <a:cs typeface="Arial" charset="0"/>
              </a:rPr>
              <a:t>Cinq</a:t>
            </a:r>
            <a:r>
              <a:rPr lang="en-US" dirty="0" smtClean="0">
                <a:latin typeface="Calibri" pitchFamily="34" charset="0"/>
                <a:cs typeface="Arial" charset="0"/>
              </a:rPr>
              <a:t> </a:t>
            </a:r>
            <a:r>
              <a:rPr lang="en-US" dirty="0" err="1" smtClean="0">
                <a:latin typeface="Calibri" pitchFamily="34" charset="0"/>
                <a:cs typeface="Arial" charset="0"/>
              </a:rPr>
              <a:t>banques</a:t>
            </a:r>
            <a:endParaRPr lang="en-US" dirty="0" smtClean="0">
              <a:latin typeface="Calibri" pitchFamily="34" charset="0"/>
              <a:cs typeface="Arial" charset="0"/>
            </a:endParaRPr>
          </a:p>
          <a:p>
            <a:pPr lvl="2" eaLnBrk="0" hangingPunct="0">
              <a:buFont typeface="Wingdings" pitchFamily="2" charset="2"/>
              <a:buChar char="ü"/>
              <a:defRPr/>
            </a:pPr>
            <a:r>
              <a:rPr lang="en-US" dirty="0" smtClean="0">
                <a:latin typeface="Calibri" pitchFamily="34" charset="0"/>
                <a:cs typeface="Arial" charset="0"/>
              </a:rPr>
              <a:t> De </a:t>
            </a:r>
            <a:r>
              <a:rPr lang="en-US" dirty="0" err="1" smtClean="0">
                <a:latin typeface="Calibri" pitchFamily="34" charset="0"/>
                <a:cs typeface="Arial" charset="0"/>
              </a:rPr>
              <a:t>nombreux</a:t>
            </a:r>
            <a:r>
              <a:rPr lang="en-US" dirty="0" smtClean="0">
                <a:latin typeface="Calibri" pitchFamily="34" charset="0"/>
                <a:cs typeface="Arial" charset="0"/>
              </a:rPr>
              <a:t> restaurants</a:t>
            </a:r>
          </a:p>
          <a:p>
            <a:pPr lvl="2" eaLnBrk="0" hangingPunct="0">
              <a:buFont typeface="Wingdings" pitchFamily="2" charset="2"/>
              <a:buChar char="ü"/>
              <a:defRPr/>
            </a:pPr>
            <a:r>
              <a:rPr lang="en-US" dirty="0" smtClean="0">
                <a:latin typeface="Calibri" pitchFamily="34" charset="0"/>
                <a:cs typeface="Arial" charset="0"/>
              </a:rPr>
              <a:t> </a:t>
            </a:r>
            <a:r>
              <a:rPr lang="en-US" dirty="0" err="1" smtClean="0">
                <a:latin typeface="Calibri" pitchFamily="34" charset="0"/>
                <a:cs typeface="Arial" charset="0"/>
              </a:rPr>
              <a:t>Deux</a:t>
            </a:r>
            <a:r>
              <a:rPr lang="en-US" dirty="0" smtClean="0">
                <a:latin typeface="Calibri" pitchFamily="34" charset="0"/>
                <a:cs typeface="Arial" charset="0"/>
              </a:rPr>
              <a:t> </a:t>
            </a:r>
            <a:r>
              <a:rPr lang="en-US" dirty="0" err="1" smtClean="0">
                <a:latin typeface="Calibri" pitchFamily="34" charset="0"/>
                <a:cs typeface="Arial" charset="0"/>
              </a:rPr>
              <a:t>supermarchés</a:t>
            </a:r>
            <a:endParaRPr lang="en-US" dirty="0" smtClean="0">
              <a:latin typeface="Calibri" pitchFamily="34" charset="0"/>
              <a:cs typeface="Arial" charset="0"/>
            </a:endParaRPr>
          </a:p>
          <a:p>
            <a:pPr lvl="2" eaLnBrk="0" hangingPunct="0">
              <a:buFont typeface="Wingdings" pitchFamily="2" charset="2"/>
              <a:buChar char="ü"/>
              <a:defRPr/>
            </a:pPr>
            <a:r>
              <a:rPr lang="en-US" dirty="0" smtClean="0">
                <a:latin typeface="Calibri" pitchFamily="34" charset="0"/>
                <a:cs typeface="Arial" charset="0"/>
              </a:rPr>
              <a:t> Un centre commercial</a:t>
            </a:r>
            <a:endParaRPr lang="en-US" dirty="0">
              <a:latin typeface="Calibri" pitchFamily="34" charset="0"/>
              <a:cs typeface="Arial" charset="0"/>
            </a:endParaRPr>
          </a:p>
        </p:txBody>
      </p:sp>
      <p:sp>
        <p:nvSpPr>
          <p:cNvPr id="5" name="ZoneTexte 4"/>
          <p:cNvSpPr txBox="1"/>
          <p:nvPr/>
        </p:nvSpPr>
        <p:spPr>
          <a:xfrm>
            <a:off x="609600" y="1066800"/>
            <a:ext cx="7543800" cy="461665"/>
          </a:xfrm>
          <a:prstGeom prst="rect">
            <a:avLst/>
          </a:prstGeom>
          <a:noFill/>
        </p:spPr>
        <p:txBody>
          <a:bodyPr wrap="square" rtlCol="0">
            <a:spAutoFit/>
          </a:bodyPr>
          <a:lstStyle/>
          <a:p>
            <a:pPr algn="ctr"/>
            <a:r>
              <a:rPr lang="fr-FR" sz="2400" b="1" dirty="0" smtClean="0">
                <a:solidFill>
                  <a:schemeClr val="accent6"/>
                </a:solidFill>
                <a:effectLst>
                  <a:outerShdw blurRad="38100" dist="38100" dir="2700000" algn="tl">
                    <a:srgbClr val="000000">
                      <a:alpha val="43137"/>
                    </a:srgbClr>
                  </a:outerShdw>
                </a:effectLst>
                <a:latin typeface="Calibri" pitchFamily="34" charset="0"/>
              </a:rPr>
              <a:t>Chiffres sur le tourisme à </a:t>
            </a:r>
            <a:r>
              <a:rPr lang="fr-FR" sz="2400" b="1" dirty="0" err="1" smtClean="0">
                <a:solidFill>
                  <a:schemeClr val="accent6"/>
                </a:solidFill>
                <a:effectLst>
                  <a:outerShdw blurRad="38100" dist="38100" dir="2700000" algn="tl">
                    <a:srgbClr val="000000">
                      <a:alpha val="43137"/>
                    </a:srgbClr>
                  </a:outerShdw>
                </a:effectLst>
                <a:latin typeface="Calibri" pitchFamily="34" charset="0"/>
              </a:rPr>
              <a:t>Saly</a:t>
            </a:r>
            <a:endParaRPr lang="fr-FR" sz="2400" b="1" dirty="0" smtClean="0">
              <a:solidFill>
                <a:schemeClr val="accent6"/>
              </a:solidFill>
              <a:effectLst>
                <a:outerShdw blurRad="38100" dist="38100" dir="2700000" algn="tl">
                  <a:srgbClr val="000000">
                    <a:alpha val="43137"/>
                  </a:srgbClr>
                </a:outerShdw>
              </a:effectLst>
              <a:latin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txBox="1">
            <a:spLocks noChangeArrowheads="1"/>
          </p:cNvSpPr>
          <p:nvPr/>
        </p:nvSpPr>
        <p:spPr bwMode="auto">
          <a:xfrm>
            <a:off x="457200" y="1066800"/>
            <a:ext cx="8229600" cy="762000"/>
          </a:xfrm>
          <a:prstGeom prst="rect">
            <a:avLst/>
          </a:prstGeom>
          <a:noFill/>
          <a:ln w="9525">
            <a:noFill/>
            <a:miter lim="800000"/>
            <a:headEnd/>
            <a:tailEnd/>
          </a:ln>
        </p:spPr>
        <p:txBody>
          <a:bodyPr anchor="ctr"/>
          <a:lstStyle/>
          <a:p>
            <a:endParaRPr lang="de-DE" sz="4400" b="1">
              <a:latin typeface="Gill Sans MT" pitchFamily="34" charset="0"/>
            </a:endParaRPr>
          </a:p>
        </p:txBody>
      </p:sp>
      <p:sp>
        <p:nvSpPr>
          <p:cNvPr id="6147" name="Rectangle 3"/>
          <p:cNvSpPr txBox="1">
            <a:spLocks noChangeArrowheads="1"/>
          </p:cNvSpPr>
          <p:nvPr/>
        </p:nvSpPr>
        <p:spPr bwMode="auto">
          <a:xfrm>
            <a:off x="457200" y="1828800"/>
            <a:ext cx="8229600" cy="4525963"/>
          </a:xfrm>
          <a:prstGeom prst="rect">
            <a:avLst/>
          </a:prstGeom>
          <a:noFill/>
          <a:ln w="9525">
            <a:noFill/>
            <a:miter lim="800000"/>
            <a:headEnd/>
            <a:tailEnd/>
          </a:ln>
        </p:spPr>
        <p:txBody>
          <a:bodyPr/>
          <a:lstStyle/>
          <a:p>
            <a:pPr marL="800100" lvl="1" indent="-342900">
              <a:spcBef>
                <a:spcPct val="20000"/>
              </a:spcBef>
              <a:buFont typeface="Wingdings" pitchFamily="2" charset="2"/>
              <a:buChar char="§"/>
            </a:pPr>
            <a:endParaRPr lang="en-GB" sz="2000" b="1">
              <a:solidFill>
                <a:schemeClr val="accent2"/>
              </a:solidFill>
              <a:latin typeface="Gill Sans MT" pitchFamily="34" charset="0"/>
              <a:ea typeface="宋体" pitchFamily="2" charset="-122"/>
            </a:endParaRPr>
          </a:p>
          <a:p>
            <a:pPr marL="342900" indent="-342900">
              <a:spcBef>
                <a:spcPct val="20000"/>
              </a:spcBef>
              <a:buFont typeface="Wingdings" pitchFamily="2" charset="2"/>
              <a:buChar char="q"/>
            </a:pPr>
            <a:endParaRPr lang="en-US" sz="2800" b="1">
              <a:solidFill>
                <a:schemeClr val="accent2"/>
              </a:solidFill>
              <a:latin typeface="Gill Sans MT" pitchFamily="34" charset="0"/>
              <a:ea typeface="宋体" pitchFamily="2" charset="-122"/>
            </a:endParaRPr>
          </a:p>
        </p:txBody>
      </p:sp>
      <p:sp>
        <p:nvSpPr>
          <p:cNvPr id="6148" name="Text Box 5"/>
          <p:cNvSpPr txBox="1">
            <a:spLocks noChangeArrowheads="1"/>
          </p:cNvSpPr>
          <p:nvPr/>
        </p:nvSpPr>
        <p:spPr bwMode="auto">
          <a:xfrm>
            <a:off x="609600" y="1447800"/>
            <a:ext cx="8275638" cy="1138238"/>
          </a:xfrm>
          <a:prstGeom prst="rect">
            <a:avLst/>
          </a:prstGeom>
          <a:noFill/>
          <a:ln w="9525">
            <a:noFill/>
            <a:miter lim="800000"/>
            <a:headEnd/>
            <a:tailEnd/>
          </a:ln>
        </p:spPr>
        <p:txBody>
          <a:bodyPr>
            <a:spAutoFit/>
          </a:bodyPr>
          <a:lstStyle/>
          <a:p>
            <a:pPr algn="just"/>
            <a:endParaRPr lang="en-GB" b="1"/>
          </a:p>
          <a:p>
            <a:pPr algn="just"/>
            <a:endParaRPr lang="en-US" sz="2000"/>
          </a:p>
          <a:p>
            <a:pPr>
              <a:spcBef>
                <a:spcPct val="50000"/>
              </a:spcBef>
            </a:pPr>
            <a:endParaRPr lang="en-US" sz="2000"/>
          </a:p>
        </p:txBody>
      </p:sp>
      <p:sp>
        <p:nvSpPr>
          <p:cNvPr id="6149" name="Rectangle 4"/>
          <p:cNvSpPr>
            <a:spLocks noChangeArrowheads="1"/>
          </p:cNvSpPr>
          <p:nvPr/>
        </p:nvSpPr>
        <p:spPr bwMode="auto">
          <a:xfrm>
            <a:off x="0" y="914400"/>
            <a:ext cx="9144000" cy="461963"/>
          </a:xfrm>
          <a:prstGeom prst="rect">
            <a:avLst/>
          </a:prstGeom>
          <a:noFill/>
          <a:ln w="9525">
            <a:noFill/>
            <a:miter lim="800000"/>
            <a:headEnd/>
            <a:tailEnd/>
          </a:ln>
        </p:spPr>
        <p:txBody>
          <a:bodyPr>
            <a:spAutoFit/>
          </a:bodyPr>
          <a:lstStyle/>
          <a:p>
            <a:pPr algn="ctr"/>
            <a:r>
              <a:rPr lang="en-US" sz="2400" b="1" dirty="0" err="1" smtClean="0">
                <a:solidFill>
                  <a:schemeClr val="accent6"/>
                </a:solidFill>
                <a:effectLst>
                  <a:outerShdw blurRad="38100" dist="38100" dir="2700000" algn="tl">
                    <a:srgbClr val="000000">
                      <a:alpha val="43137"/>
                    </a:srgbClr>
                  </a:outerShdw>
                </a:effectLst>
                <a:latin typeface="Calibri" pitchFamily="34" charset="0"/>
              </a:rPr>
              <a:t>Hôtels</a:t>
            </a:r>
            <a:r>
              <a:rPr lang="en-US" sz="2400" b="1" dirty="0" smtClean="0">
                <a:solidFill>
                  <a:schemeClr val="accent6"/>
                </a:solidFill>
                <a:effectLst>
                  <a:outerShdw blurRad="38100" dist="38100" dir="2700000" algn="tl">
                    <a:srgbClr val="000000">
                      <a:alpha val="43137"/>
                    </a:srgbClr>
                  </a:outerShdw>
                </a:effectLst>
                <a:latin typeface="Calibri" pitchFamily="34" charset="0"/>
              </a:rPr>
              <a:t> participants</a:t>
            </a:r>
            <a:endParaRPr lang="en-US" sz="2400" b="1" dirty="0">
              <a:solidFill>
                <a:schemeClr val="accent6"/>
              </a:solidFill>
              <a:effectLst>
                <a:outerShdw blurRad="38100" dist="38100" dir="2700000" algn="tl">
                  <a:srgbClr val="000000">
                    <a:alpha val="43137"/>
                  </a:srgbClr>
                </a:outerShdw>
              </a:effectLst>
              <a:latin typeface="Calibri" pitchFamily="34" charset="0"/>
            </a:endParaRPr>
          </a:p>
        </p:txBody>
      </p:sp>
      <p:graphicFrame>
        <p:nvGraphicFramePr>
          <p:cNvPr id="6" name="Table 5"/>
          <p:cNvGraphicFramePr>
            <a:graphicFrameLocks noGrp="1"/>
          </p:cNvGraphicFramePr>
          <p:nvPr/>
        </p:nvGraphicFramePr>
        <p:xfrm>
          <a:off x="304800" y="1447800"/>
          <a:ext cx="8686799" cy="4463352"/>
        </p:xfrm>
        <a:graphic>
          <a:graphicData uri="http://schemas.openxmlformats.org/drawingml/2006/table">
            <a:tbl>
              <a:tblPr firstRow="1" bandRow="1">
                <a:tableStyleId>{F5AB1C69-6EDB-4FF4-983F-18BD219EF322}</a:tableStyleId>
              </a:tblPr>
              <a:tblGrid>
                <a:gridCol w="2171700"/>
                <a:gridCol w="1355352"/>
                <a:gridCol w="1332442"/>
                <a:gridCol w="3827305"/>
              </a:tblGrid>
              <a:tr h="620938">
                <a:tc>
                  <a:txBody>
                    <a:bodyPr/>
                    <a:lstStyle/>
                    <a:p>
                      <a:pPr algn="ctr"/>
                      <a:r>
                        <a:rPr lang="de-AT" dirty="0" err="1" smtClean="0">
                          <a:solidFill>
                            <a:schemeClr val="bg1"/>
                          </a:solidFill>
                          <a:latin typeface="Calibri" pitchFamily="34" charset="0"/>
                          <a:cs typeface="Arial" pitchFamily="34" charset="0"/>
                        </a:rPr>
                        <a:t>Nom</a:t>
                      </a:r>
                      <a:r>
                        <a:rPr lang="de-AT" dirty="0" smtClean="0">
                          <a:solidFill>
                            <a:schemeClr val="bg1"/>
                          </a:solidFill>
                          <a:latin typeface="Calibri" pitchFamily="34" charset="0"/>
                          <a:cs typeface="Arial" pitchFamily="34" charset="0"/>
                        </a:rPr>
                        <a:t> de </a:t>
                      </a:r>
                      <a:r>
                        <a:rPr lang="de-AT" dirty="0" err="1" smtClean="0">
                          <a:solidFill>
                            <a:schemeClr val="bg1"/>
                          </a:solidFill>
                          <a:latin typeface="Calibri" pitchFamily="34" charset="0"/>
                          <a:cs typeface="Arial" pitchFamily="34" charset="0"/>
                        </a:rPr>
                        <a:t>l‘hôtel</a:t>
                      </a:r>
                      <a:endParaRPr lang="de-AT" dirty="0">
                        <a:solidFill>
                          <a:schemeClr val="bg1"/>
                        </a:solidFill>
                        <a:latin typeface="Calibri" pitchFamily="34" charset="0"/>
                        <a:cs typeface="Arial" pitchFamily="34" charset="0"/>
                      </a:endParaRPr>
                    </a:p>
                  </a:txBody>
                  <a:tcPr>
                    <a:solidFill>
                      <a:schemeClr val="accent3">
                        <a:lumMod val="75000"/>
                      </a:schemeClr>
                    </a:solidFill>
                  </a:tcPr>
                </a:tc>
                <a:tc>
                  <a:txBody>
                    <a:bodyPr/>
                    <a:lstStyle/>
                    <a:p>
                      <a:pPr algn="ctr"/>
                      <a:r>
                        <a:rPr lang="de-AT" dirty="0" err="1" smtClean="0">
                          <a:solidFill>
                            <a:schemeClr val="bg1"/>
                          </a:solidFill>
                          <a:latin typeface="Calibri" pitchFamily="34" charset="0"/>
                          <a:cs typeface="Arial" pitchFamily="34" charset="0"/>
                        </a:rPr>
                        <a:t>Nombre</a:t>
                      </a:r>
                      <a:r>
                        <a:rPr lang="de-AT" dirty="0" smtClean="0">
                          <a:solidFill>
                            <a:schemeClr val="bg1"/>
                          </a:solidFill>
                          <a:latin typeface="Calibri" pitchFamily="34" charset="0"/>
                          <a:cs typeface="Arial" pitchFamily="34" charset="0"/>
                        </a:rPr>
                        <a:t> de </a:t>
                      </a:r>
                      <a:r>
                        <a:rPr lang="de-AT" dirty="0" err="1" smtClean="0">
                          <a:solidFill>
                            <a:schemeClr val="bg1"/>
                          </a:solidFill>
                          <a:latin typeface="Calibri" pitchFamily="34" charset="0"/>
                          <a:cs typeface="Arial" pitchFamily="34" charset="0"/>
                        </a:rPr>
                        <a:t>chambres</a:t>
                      </a:r>
                      <a:endParaRPr lang="de-AT" dirty="0">
                        <a:solidFill>
                          <a:schemeClr val="bg1"/>
                        </a:solidFill>
                        <a:latin typeface="Calibri" pitchFamily="34" charset="0"/>
                        <a:cs typeface="Arial" pitchFamily="34" charset="0"/>
                      </a:endParaRPr>
                    </a:p>
                  </a:txBody>
                  <a:tcPr>
                    <a:solidFill>
                      <a:schemeClr val="accent3">
                        <a:lumMod val="75000"/>
                      </a:schemeClr>
                    </a:solidFill>
                  </a:tcPr>
                </a:tc>
                <a:tc>
                  <a:txBody>
                    <a:bodyPr/>
                    <a:lstStyle/>
                    <a:p>
                      <a:pPr algn="ctr"/>
                      <a:r>
                        <a:rPr lang="de-AT" dirty="0" err="1" smtClean="0">
                          <a:solidFill>
                            <a:schemeClr val="bg1"/>
                          </a:solidFill>
                          <a:latin typeface="Calibri" pitchFamily="34" charset="0"/>
                          <a:cs typeface="Arial" pitchFamily="34" charset="0"/>
                        </a:rPr>
                        <a:t>Capacité</a:t>
                      </a:r>
                      <a:endParaRPr lang="de-AT" dirty="0">
                        <a:solidFill>
                          <a:schemeClr val="bg1"/>
                        </a:solidFill>
                        <a:latin typeface="Calibri" pitchFamily="34" charset="0"/>
                        <a:cs typeface="Arial" pitchFamily="34" charset="0"/>
                      </a:endParaRPr>
                    </a:p>
                  </a:txBody>
                  <a:tcPr>
                    <a:solidFill>
                      <a:schemeClr val="accent3">
                        <a:lumMod val="75000"/>
                      </a:schemeClr>
                    </a:solidFill>
                  </a:tcPr>
                </a:tc>
                <a:tc>
                  <a:txBody>
                    <a:bodyPr/>
                    <a:lstStyle/>
                    <a:p>
                      <a:pPr algn="ctr"/>
                      <a:r>
                        <a:rPr lang="de-AT" dirty="0" err="1" smtClean="0">
                          <a:solidFill>
                            <a:schemeClr val="bg1"/>
                          </a:solidFill>
                          <a:latin typeface="Calibri" pitchFamily="34" charset="0"/>
                          <a:cs typeface="Arial" pitchFamily="34" charset="0"/>
                        </a:rPr>
                        <a:t>Activités</a:t>
                      </a:r>
                      <a:r>
                        <a:rPr lang="de-AT" dirty="0" smtClean="0">
                          <a:solidFill>
                            <a:schemeClr val="bg1"/>
                          </a:solidFill>
                          <a:latin typeface="Calibri" pitchFamily="34" charset="0"/>
                          <a:cs typeface="Arial" pitchFamily="34" charset="0"/>
                        </a:rPr>
                        <a:t> </a:t>
                      </a:r>
                      <a:r>
                        <a:rPr lang="de-AT" dirty="0" err="1" smtClean="0">
                          <a:solidFill>
                            <a:schemeClr val="bg1"/>
                          </a:solidFill>
                          <a:latin typeface="Calibri" pitchFamily="34" charset="0"/>
                          <a:cs typeface="Arial" pitchFamily="34" charset="0"/>
                        </a:rPr>
                        <a:t>environnementales</a:t>
                      </a:r>
                      <a:r>
                        <a:rPr lang="de-AT" dirty="0" smtClean="0">
                          <a:solidFill>
                            <a:schemeClr val="bg1"/>
                          </a:solidFill>
                          <a:latin typeface="Calibri" pitchFamily="34" charset="0"/>
                          <a:cs typeface="Arial" pitchFamily="34" charset="0"/>
                        </a:rPr>
                        <a:t> </a:t>
                      </a:r>
                      <a:r>
                        <a:rPr lang="de-AT" dirty="0" err="1" smtClean="0">
                          <a:solidFill>
                            <a:schemeClr val="bg1"/>
                          </a:solidFill>
                          <a:latin typeface="Calibri" pitchFamily="34" charset="0"/>
                          <a:cs typeface="Arial" pitchFamily="34" charset="0"/>
                        </a:rPr>
                        <a:t>actuelles</a:t>
                      </a:r>
                      <a:endParaRPr lang="de-AT" dirty="0">
                        <a:solidFill>
                          <a:schemeClr val="bg1"/>
                        </a:solidFill>
                        <a:latin typeface="Calibri" pitchFamily="34" charset="0"/>
                        <a:cs typeface="Arial" pitchFamily="34" charset="0"/>
                      </a:endParaRPr>
                    </a:p>
                  </a:txBody>
                  <a:tcPr>
                    <a:solidFill>
                      <a:schemeClr val="accent3">
                        <a:lumMod val="75000"/>
                      </a:schemeClr>
                    </a:solidFill>
                  </a:tcPr>
                </a:tc>
              </a:tr>
              <a:tr h="798348">
                <a:tc>
                  <a:txBody>
                    <a:bodyPr/>
                    <a:lstStyle/>
                    <a:p>
                      <a:r>
                        <a:rPr lang="de-AT" sz="1200" dirty="0" smtClean="0">
                          <a:latin typeface="Calibri" pitchFamily="34" charset="0"/>
                          <a:cs typeface="Arial" pitchFamily="34" charset="0"/>
                        </a:rPr>
                        <a:t>1. LAMANTIN BEACH</a:t>
                      </a:r>
                      <a:endParaRPr lang="de-AT" sz="1200" dirty="0">
                        <a:latin typeface="Calibri" pitchFamily="34" charset="0"/>
                        <a:cs typeface="Arial" pitchFamily="34" charset="0"/>
                      </a:endParaRPr>
                    </a:p>
                  </a:txBody>
                  <a:tcPr/>
                </a:tc>
                <a:tc>
                  <a:txBody>
                    <a:bodyPr/>
                    <a:lstStyle/>
                    <a:p>
                      <a:r>
                        <a:rPr lang="de-AT" sz="1200" dirty="0" smtClean="0">
                          <a:latin typeface="Calibri" pitchFamily="34" charset="0"/>
                          <a:cs typeface="Arial" pitchFamily="34" charset="0"/>
                        </a:rPr>
                        <a:t>146</a:t>
                      </a:r>
                      <a:r>
                        <a:rPr lang="de-AT" sz="1200" baseline="0" dirty="0" smtClean="0">
                          <a:latin typeface="Calibri" pitchFamily="34" charset="0"/>
                          <a:cs typeface="Arial" pitchFamily="34" charset="0"/>
                        </a:rPr>
                        <a:t> </a:t>
                      </a:r>
                      <a:r>
                        <a:rPr lang="de-AT" sz="1200" baseline="0" dirty="0" err="1" smtClean="0">
                          <a:latin typeface="Calibri" pitchFamily="34" charset="0"/>
                          <a:cs typeface="Arial" pitchFamily="34" charset="0"/>
                        </a:rPr>
                        <a:t>chambres</a:t>
                      </a:r>
                      <a:r>
                        <a:rPr lang="de-AT" sz="1200" baseline="0" dirty="0" smtClean="0">
                          <a:latin typeface="Calibri" pitchFamily="34" charset="0"/>
                          <a:cs typeface="Arial" pitchFamily="34" charset="0"/>
                        </a:rPr>
                        <a:t> </a:t>
                      </a:r>
                      <a:r>
                        <a:rPr lang="de-AT" sz="1200" baseline="0" dirty="0" err="1" smtClean="0">
                          <a:latin typeface="Calibri" pitchFamily="34" charset="0"/>
                          <a:cs typeface="Arial" pitchFamily="34" charset="0"/>
                        </a:rPr>
                        <a:t>dont</a:t>
                      </a:r>
                      <a:r>
                        <a:rPr lang="de-AT" sz="1200" baseline="0" dirty="0" smtClean="0">
                          <a:latin typeface="Calibri" pitchFamily="34" charset="0"/>
                          <a:cs typeface="Arial" pitchFamily="34" charset="0"/>
                        </a:rPr>
                        <a:t> 08 </a:t>
                      </a:r>
                      <a:r>
                        <a:rPr lang="de-AT" sz="1200" baseline="0" dirty="0" err="1" smtClean="0">
                          <a:latin typeface="Calibri" pitchFamily="34" charset="0"/>
                          <a:cs typeface="Arial" pitchFamily="34" charset="0"/>
                        </a:rPr>
                        <a:t>suites</a:t>
                      </a:r>
                      <a:r>
                        <a:rPr lang="de-AT" sz="1200" baseline="0" dirty="0" smtClean="0">
                          <a:latin typeface="Calibri" pitchFamily="34" charset="0"/>
                          <a:cs typeface="Arial" pitchFamily="34" charset="0"/>
                        </a:rPr>
                        <a:t>, 10 </a:t>
                      </a:r>
                      <a:r>
                        <a:rPr lang="de-AT" sz="1200" baseline="0" dirty="0" err="1" smtClean="0">
                          <a:latin typeface="Calibri" pitchFamily="34" charset="0"/>
                          <a:cs typeface="Arial" pitchFamily="34" charset="0"/>
                        </a:rPr>
                        <a:t>chambres</a:t>
                      </a:r>
                      <a:r>
                        <a:rPr lang="de-AT" sz="1200" baseline="0" dirty="0" smtClean="0">
                          <a:latin typeface="Calibri" pitchFamily="34" charset="0"/>
                          <a:cs typeface="Arial" pitchFamily="34" charset="0"/>
                        </a:rPr>
                        <a:t> de </a:t>
                      </a:r>
                      <a:r>
                        <a:rPr lang="de-AT" sz="1200" baseline="0" dirty="0" err="1" smtClean="0">
                          <a:latin typeface="Calibri" pitchFamily="34" charset="0"/>
                          <a:cs typeface="Arial" pitchFamily="34" charset="0"/>
                        </a:rPr>
                        <a:t>luxe</a:t>
                      </a:r>
                      <a:endParaRPr lang="de-AT" sz="1200" dirty="0">
                        <a:latin typeface="Calibri" pitchFamily="34" charset="0"/>
                        <a:cs typeface="Arial" pitchFamily="34" charset="0"/>
                      </a:endParaRPr>
                    </a:p>
                  </a:txBody>
                  <a:tcPr/>
                </a:tc>
                <a:tc>
                  <a:txBody>
                    <a:bodyPr/>
                    <a:lstStyle/>
                    <a:p>
                      <a:r>
                        <a:rPr lang="de-AT" sz="1200" dirty="0" smtClean="0">
                          <a:latin typeface="Calibri" pitchFamily="34" charset="0"/>
                          <a:cs typeface="Arial" pitchFamily="34" charset="0"/>
                        </a:rPr>
                        <a:t>300 </a:t>
                      </a:r>
                      <a:r>
                        <a:rPr lang="de-AT" sz="1200" dirty="0" err="1" smtClean="0">
                          <a:latin typeface="Calibri" pitchFamily="34" charset="0"/>
                          <a:cs typeface="Arial" pitchFamily="34" charset="0"/>
                        </a:rPr>
                        <a:t>personnes</a:t>
                      </a:r>
                      <a:endParaRPr lang="de-AT" sz="1200" dirty="0">
                        <a:latin typeface="Calibri" pitchFamily="34" charset="0"/>
                        <a:cs typeface="Arial" pitchFamily="34" charset="0"/>
                      </a:endParaRPr>
                    </a:p>
                  </a:txBody>
                  <a:tcPr/>
                </a:tc>
                <a:tc>
                  <a:txBody>
                    <a:bodyPr/>
                    <a:lstStyle/>
                    <a:p>
                      <a:r>
                        <a:rPr lang="de-AT" sz="1200" dirty="0" err="1" smtClean="0">
                          <a:latin typeface="Calibri" pitchFamily="34" charset="0"/>
                          <a:cs typeface="Arial" pitchFamily="34" charset="0"/>
                        </a:rPr>
                        <a:t>Chauffage</a:t>
                      </a:r>
                      <a:r>
                        <a:rPr lang="de-AT" sz="1200" baseline="0" dirty="0" smtClean="0">
                          <a:latin typeface="Calibri" pitchFamily="34" charset="0"/>
                          <a:cs typeface="Arial" pitchFamily="34" charset="0"/>
                        </a:rPr>
                        <a:t> de </a:t>
                      </a:r>
                      <a:r>
                        <a:rPr lang="de-AT" sz="1200" baseline="0" dirty="0" err="1" smtClean="0">
                          <a:latin typeface="Calibri" pitchFamily="34" charset="0"/>
                          <a:cs typeface="Arial" pitchFamily="34" charset="0"/>
                        </a:rPr>
                        <a:t>l‘eau</a:t>
                      </a:r>
                      <a:r>
                        <a:rPr lang="de-AT" sz="1200" baseline="0" dirty="0" smtClean="0">
                          <a:latin typeface="Calibri" pitchFamily="34" charset="0"/>
                          <a:cs typeface="Arial" pitchFamily="34" charset="0"/>
                        </a:rPr>
                        <a:t> des </a:t>
                      </a:r>
                      <a:r>
                        <a:rPr lang="de-AT" sz="1200" baseline="0" dirty="0" err="1" smtClean="0">
                          <a:latin typeface="Calibri" pitchFamily="34" charset="0"/>
                          <a:cs typeface="Arial" pitchFamily="34" charset="0"/>
                        </a:rPr>
                        <a:t>deux</a:t>
                      </a:r>
                      <a:r>
                        <a:rPr lang="de-AT" sz="1200" baseline="0" dirty="0" smtClean="0">
                          <a:latin typeface="Calibri" pitchFamily="34" charset="0"/>
                          <a:cs typeface="Arial" pitchFamily="34" charset="0"/>
                        </a:rPr>
                        <a:t> </a:t>
                      </a:r>
                      <a:r>
                        <a:rPr lang="de-AT" sz="1200" baseline="0" dirty="0" err="1" smtClean="0">
                          <a:latin typeface="Calibri" pitchFamily="34" charset="0"/>
                          <a:cs typeface="Arial" pitchFamily="34" charset="0"/>
                        </a:rPr>
                        <a:t>cuisines</a:t>
                      </a:r>
                      <a:r>
                        <a:rPr lang="de-AT" sz="1200" baseline="0" dirty="0" smtClean="0">
                          <a:latin typeface="Calibri" pitchFamily="34" charset="0"/>
                          <a:cs typeface="Arial" pitchFamily="34" charset="0"/>
                        </a:rPr>
                        <a:t> et du SPA par des </a:t>
                      </a:r>
                      <a:r>
                        <a:rPr lang="de-AT" sz="1200" baseline="0" dirty="0" err="1" smtClean="0">
                          <a:latin typeface="Calibri" pitchFamily="34" charset="0"/>
                          <a:cs typeface="Arial" pitchFamily="34" charset="0"/>
                        </a:rPr>
                        <a:t>panneaux</a:t>
                      </a:r>
                      <a:r>
                        <a:rPr lang="de-AT" sz="1200" baseline="0" dirty="0" smtClean="0">
                          <a:latin typeface="Calibri" pitchFamily="34" charset="0"/>
                          <a:cs typeface="Arial" pitchFamily="34" charset="0"/>
                        </a:rPr>
                        <a:t> et des </a:t>
                      </a:r>
                      <a:r>
                        <a:rPr lang="de-AT" sz="1200" baseline="0" dirty="0" err="1" smtClean="0">
                          <a:latin typeface="Calibri" pitchFamily="34" charset="0"/>
                          <a:cs typeface="Arial" pitchFamily="34" charset="0"/>
                        </a:rPr>
                        <a:t>chauffes-eau</a:t>
                      </a:r>
                      <a:r>
                        <a:rPr lang="de-AT" sz="1200" baseline="0" dirty="0" smtClean="0">
                          <a:latin typeface="Calibri" pitchFamily="34" charset="0"/>
                          <a:cs typeface="Arial" pitchFamily="34" charset="0"/>
                        </a:rPr>
                        <a:t> </a:t>
                      </a:r>
                      <a:r>
                        <a:rPr lang="de-AT" sz="1200" baseline="0" dirty="0" err="1" smtClean="0">
                          <a:latin typeface="Calibri" pitchFamily="34" charset="0"/>
                          <a:cs typeface="Arial" pitchFamily="34" charset="0"/>
                        </a:rPr>
                        <a:t>solaires</a:t>
                      </a:r>
                      <a:endParaRPr lang="de-AT" sz="1200" baseline="0" dirty="0" smtClean="0">
                        <a:latin typeface="Calibri" pitchFamily="34" charset="0"/>
                        <a:cs typeface="Arial" pitchFamily="34" charset="0"/>
                      </a:endParaRPr>
                    </a:p>
                    <a:p>
                      <a:r>
                        <a:rPr lang="de-AT" sz="1200" baseline="0" dirty="0" smtClean="0">
                          <a:latin typeface="Calibri" pitchFamily="34" charset="0"/>
                          <a:cs typeface="Arial" pitchFamily="34" charset="0"/>
                        </a:rPr>
                        <a:t>Transformation des </a:t>
                      </a:r>
                      <a:r>
                        <a:rPr lang="de-AT" sz="1200" baseline="0" dirty="0" err="1" smtClean="0">
                          <a:latin typeface="Calibri" pitchFamily="34" charset="0"/>
                          <a:cs typeface="Arial" pitchFamily="34" charset="0"/>
                        </a:rPr>
                        <a:t>huiles</a:t>
                      </a:r>
                      <a:r>
                        <a:rPr lang="de-AT" sz="1200" baseline="0" dirty="0" smtClean="0">
                          <a:latin typeface="Calibri" pitchFamily="34" charset="0"/>
                          <a:cs typeface="Arial" pitchFamily="34" charset="0"/>
                        </a:rPr>
                        <a:t> </a:t>
                      </a:r>
                      <a:r>
                        <a:rPr lang="de-AT" sz="1200" baseline="0" dirty="0" err="1" smtClean="0">
                          <a:latin typeface="Calibri" pitchFamily="34" charset="0"/>
                          <a:cs typeface="Arial" pitchFamily="34" charset="0"/>
                        </a:rPr>
                        <a:t>usées</a:t>
                      </a:r>
                      <a:r>
                        <a:rPr lang="de-AT" sz="1200" baseline="0" dirty="0" smtClean="0">
                          <a:latin typeface="Calibri" pitchFamily="34" charset="0"/>
                          <a:cs typeface="Arial" pitchFamily="34" charset="0"/>
                        </a:rPr>
                        <a:t> en </a:t>
                      </a:r>
                      <a:r>
                        <a:rPr lang="de-AT" sz="1200" baseline="0" dirty="0" err="1" smtClean="0">
                          <a:latin typeface="Calibri" pitchFamily="34" charset="0"/>
                          <a:cs typeface="Arial" pitchFamily="34" charset="0"/>
                        </a:rPr>
                        <a:t>savons</a:t>
                      </a:r>
                      <a:endParaRPr lang="de-AT" sz="1200" baseline="0" dirty="0" smtClean="0">
                        <a:latin typeface="Calibri" pitchFamily="34" charset="0"/>
                        <a:cs typeface="Arial" pitchFamily="34" charset="0"/>
                      </a:endParaRPr>
                    </a:p>
                    <a:p>
                      <a:r>
                        <a:rPr lang="de-AT" sz="1200" baseline="0" dirty="0" err="1" smtClean="0">
                          <a:latin typeface="Calibri" pitchFamily="34" charset="0"/>
                          <a:cs typeface="Arial" pitchFamily="34" charset="0"/>
                        </a:rPr>
                        <a:t>Utilisation</a:t>
                      </a:r>
                      <a:r>
                        <a:rPr lang="de-AT" sz="1200" baseline="0" dirty="0" smtClean="0">
                          <a:latin typeface="Calibri" pitchFamily="34" charset="0"/>
                          <a:cs typeface="Arial" pitchFamily="34" charset="0"/>
                        </a:rPr>
                        <a:t> de </a:t>
                      </a:r>
                      <a:r>
                        <a:rPr lang="de-AT" sz="1200" baseline="0" dirty="0" err="1" smtClean="0">
                          <a:latin typeface="Calibri" pitchFamily="34" charset="0"/>
                          <a:cs typeface="Arial" pitchFamily="34" charset="0"/>
                        </a:rPr>
                        <a:t>Lampes</a:t>
                      </a:r>
                      <a:r>
                        <a:rPr lang="de-AT" sz="1200" baseline="0" dirty="0" smtClean="0">
                          <a:latin typeface="Calibri" pitchFamily="34" charset="0"/>
                          <a:cs typeface="Arial" pitchFamily="34" charset="0"/>
                        </a:rPr>
                        <a:t> Basses </a:t>
                      </a:r>
                      <a:r>
                        <a:rPr lang="de-AT" sz="1200" baseline="0" dirty="0" err="1" smtClean="0">
                          <a:latin typeface="Calibri" pitchFamily="34" charset="0"/>
                          <a:cs typeface="Arial" pitchFamily="34" charset="0"/>
                        </a:rPr>
                        <a:t>Consommations</a:t>
                      </a:r>
                      <a:endParaRPr lang="de-AT" sz="1200" dirty="0" smtClean="0">
                        <a:latin typeface="Calibri" pitchFamily="34" charset="0"/>
                        <a:cs typeface="Arial" pitchFamily="34" charset="0"/>
                      </a:endParaRPr>
                    </a:p>
                  </a:txBody>
                  <a:tcPr/>
                </a:tc>
              </a:tr>
              <a:tr h="750078">
                <a:tc>
                  <a:txBody>
                    <a:bodyPr/>
                    <a:lstStyle/>
                    <a:p>
                      <a:r>
                        <a:rPr lang="de-AT" sz="1200" dirty="0" smtClean="0">
                          <a:latin typeface="Calibri" pitchFamily="34" charset="0"/>
                          <a:cs typeface="Arial" pitchFamily="34" charset="0"/>
                        </a:rPr>
                        <a:t>2. TERANGA</a:t>
                      </a:r>
                      <a:endParaRPr lang="de-AT" sz="1200" dirty="0">
                        <a:latin typeface="Calibri" pitchFamily="34" charset="0"/>
                        <a:cs typeface="Arial" pitchFamily="34" charset="0"/>
                      </a:endParaRPr>
                    </a:p>
                  </a:txBody>
                  <a:tcPr/>
                </a:tc>
                <a:tc>
                  <a:txBody>
                    <a:bodyPr/>
                    <a:lstStyle/>
                    <a:p>
                      <a:r>
                        <a:rPr lang="de-AT" sz="1200" dirty="0" smtClean="0">
                          <a:latin typeface="Calibri" pitchFamily="34" charset="0"/>
                          <a:cs typeface="Arial" pitchFamily="34" charset="0"/>
                        </a:rPr>
                        <a:t>40 </a:t>
                      </a:r>
                      <a:r>
                        <a:rPr lang="de-AT" sz="1200" dirty="0" err="1" smtClean="0">
                          <a:latin typeface="Calibri" pitchFamily="34" charset="0"/>
                          <a:cs typeface="Arial" pitchFamily="34" charset="0"/>
                        </a:rPr>
                        <a:t>chambres</a:t>
                      </a:r>
                      <a:r>
                        <a:rPr lang="de-AT" sz="1200" baseline="0" dirty="0" smtClean="0">
                          <a:latin typeface="Calibri" pitchFamily="34" charset="0"/>
                          <a:cs typeface="Arial" pitchFamily="34" charset="0"/>
                        </a:rPr>
                        <a:t> et </a:t>
                      </a:r>
                    </a:p>
                    <a:p>
                      <a:r>
                        <a:rPr lang="de-AT" sz="1200" baseline="0" dirty="0" smtClean="0">
                          <a:latin typeface="Calibri" pitchFamily="34" charset="0"/>
                          <a:cs typeface="Arial" pitchFamily="34" charset="0"/>
                        </a:rPr>
                        <a:t>52 </a:t>
                      </a:r>
                      <a:r>
                        <a:rPr lang="de-AT" sz="1200" baseline="0" dirty="0" err="1" smtClean="0">
                          <a:latin typeface="Calibri" pitchFamily="34" charset="0"/>
                          <a:cs typeface="Arial" pitchFamily="34" charset="0"/>
                        </a:rPr>
                        <a:t>villas</a:t>
                      </a:r>
                      <a:endParaRPr lang="de-AT" sz="1200" dirty="0">
                        <a:latin typeface="Calibri" pitchFamily="34" charset="0"/>
                        <a:cs typeface="Arial" pitchFamily="34" charset="0"/>
                      </a:endParaRPr>
                    </a:p>
                  </a:txBody>
                  <a:tcPr/>
                </a:tc>
                <a:tc>
                  <a:txBody>
                    <a:bodyPr/>
                    <a:lstStyle/>
                    <a:p>
                      <a:endParaRPr lang="de-AT" sz="1200" dirty="0">
                        <a:latin typeface="Calibri" pitchFamily="34" charset="0"/>
                        <a:cs typeface="Arial" pitchFamily="34" charset="0"/>
                      </a:endParaRPr>
                    </a:p>
                  </a:txBody>
                  <a:tcPr/>
                </a:tc>
                <a:tc>
                  <a:txBody>
                    <a:bodyPr/>
                    <a:lstStyle/>
                    <a:p>
                      <a:r>
                        <a:rPr lang="de-AT" sz="1200" dirty="0" err="1" smtClean="0">
                          <a:latin typeface="Calibri" pitchFamily="34" charset="0"/>
                          <a:cs typeface="Arial" pitchFamily="34" charset="0"/>
                        </a:rPr>
                        <a:t>Tri</a:t>
                      </a:r>
                      <a:r>
                        <a:rPr lang="de-AT" sz="1200" dirty="0" smtClean="0">
                          <a:latin typeface="Calibri" pitchFamily="34" charset="0"/>
                          <a:cs typeface="Arial" pitchFamily="34" charset="0"/>
                        </a:rPr>
                        <a:t> des </a:t>
                      </a:r>
                      <a:r>
                        <a:rPr lang="de-AT" sz="1200" dirty="0" err="1" smtClean="0">
                          <a:latin typeface="Calibri" pitchFamily="34" charset="0"/>
                          <a:cs typeface="Arial" pitchFamily="34" charset="0"/>
                        </a:rPr>
                        <a:t>déchets</a:t>
                      </a:r>
                      <a:r>
                        <a:rPr lang="de-AT" sz="1200" dirty="0" smtClean="0">
                          <a:latin typeface="Calibri" pitchFamily="34" charset="0"/>
                          <a:cs typeface="Arial" pitchFamily="34" charset="0"/>
                        </a:rPr>
                        <a:t> et </a:t>
                      </a:r>
                      <a:r>
                        <a:rPr lang="de-AT" sz="1200" dirty="0" err="1" smtClean="0">
                          <a:latin typeface="Calibri" pitchFamily="34" charset="0"/>
                          <a:cs typeface="Arial" pitchFamily="34" charset="0"/>
                        </a:rPr>
                        <a:t>distribution</a:t>
                      </a:r>
                      <a:r>
                        <a:rPr lang="de-AT" sz="1200" dirty="0" smtClean="0">
                          <a:latin typeface="Calibri" pitchFamily="34" charset="0"/>
                          <a:cs typeface="Arial" pitchFamily="34" charset="0"/>
                        </a:rPr>
                        <a:t> des </a:t>
                      </a:r>
                      <a:r>
                        <a:rPr lang="de-AT" sz="1200" dirty="0" err="1" smtClean="0">
                          <a:latin typeface="Calibri" pitchFamily="34" charset="0"/>
                          <a:cs typeface="Arial" pitchFamily="34" charset="0"/>
                        </a:rPr>
                        <a:t>déchets</a:t>
                      </a:r>
                      <a:r>
                        <a:rPr lang="de-AT" sz="1200" dirty="0" smtClean="0">
                          <a:latin typeface="Calibri" pitchFamily="34" charset="0"/>
                          <a:cs typeface="Arial" pitchFamily="34" charset="0"/>
                        </a:rPr>
                        <a:t> </a:t>
                      </a:r>
                      <a:r>
                        <a:rPr lang="de-AT" sz="1200" dirty="0" err="1" smtClean="0">
                          <a:latin typeface="Calibri" pitchFamily="34" charset="0"/>
                          <a:cs typeface="Arial" pitchFamily="34" charset="0"/>
                        </a:rPr>
                        <a:t>alimentaires</a:t>
                      </a:r>
                      <a:r>
                        <a:rPr lang="de-AT" sz="1200" dirty="0" smtClean="0">
                          <a:latin typeface="Calibri" pitchFamily="34" charset="0"/>
                          <a:cs typeface="Arial" pitchFamily="34" charset="0"/>
                        </a:rPr>
                        <a:t> </a:t>
                      </a:r>
                      <a:r>
                        <a:rPr lang="de-AT" sz="1200" dirty="0" err="1" smtClean="0">
                          <a:latin typeface="Calibri" pitchFamily="34" charset="0"/>
                          <a:cs typeface="Arial" pitchFamily="34" charset="0"/>
                        </a:rPr>
                        <a:t>pour</a:t>
                      </a:r>
                      <a:r>
                        <a:rPr lang="de-AT" sz="1200" dirty="0" smtClean="0">
                          <a:latin typeface="Calibri" pitchFamily="34" charset="0"/>
                          <a:cs typeface="Arial" pitchFamily="34" charset="0"/>
                        </a:rPr>
                        <a:t> les plus </a:t>
                      </a:r>
                      <a:r>
                        <a:rPr lang="de-AT" sz="1200" dirty="0" err="1" smtClean="0">
                          <a:latin typeface="Calibri" pitchFamily="34" charset="0"/>
                          <a:cs typeface="Arial" pitchFamily="34" charset="0"/>
                        </a:rPr>
                        <a:t>démunis</a:t>
                      </a:r>
                      <a:endParaRPr lang="de-AT" sz="1200" dirty="0">
                        <a:latin typeface="Calibri" pitchFamily="34" charset="0"/>
                        <a:cs typeface="Arial" pitchFamily="34" charset="0"/>
                      </a:endParaRPr>
                    </a:p>
                  </a:txBody>
                  <a:tcPr/>
                </a:tc>
              </a:tr>
              <a:tr h="750078">
                <a:tc>
                  <a:txBody>
                    <a:bodyPr/>
                    <a:lstStyle/>
                    <a:p>
                      <a:r>
                        <a:rPr lang="de-AT" sz="1200" dirty="0" smtClean="0">
                          <a:latin typeface="Calibri" pitchFamily="34" charset="0"/>
                          <a:cs typeface="Arial" pitchFamily="34" charset="0"/>
                        </a:rPr>
                        <a:t>3. FRAMISSIMA</a:t>
                      </a:r>
                      <a:r>
                        <a:rPr lang="de-AT" sz="1200" baseline="0" dirty="0" smtClean="0">
                          <a:latin typeface="Calibri" pitchFamily="34" charset="0"/>
                          <a:cs typeface="Arial" pitchFamily="34" charset="0"/>
                        </a:rPr>
                        <a:t> PALM BEACH</a:t>
                      </a:r>
                      <a:endParaRPr lang="de-AT" sz="1200" dirty="0">
                        <a:latin typeface="Calibri" pitchFamily="34" charset="0"/>
                        <a:cs typeface="Arial" pitchFamily="34" charset="0"/>
                      </a:endParaRPr>
                    </a:p>
                  </a:txBody>
                  <a:tcPr/>
                </a:tc>
                <a:tc>
                  <a:txBody>
                    <a:bodyPr/>
                    <a:lstStyle/>
                    <a:p>
                      <a:r>
                        <a:rPr lang="de-AT" sz="1200" dirty="0" smtClean="0">
                          <a:latin typeface="Calibri" pitchFamily="34" charset="0"/>
                          <a:cs typeface="Arial" pitchFamily="34" charset="0"/>
                        </a:rPr>
                        <a:t>258 </a:t>
                      </a:r>
                      <a:r>
                        <a:rPr lang="de-AT" sz="1200" dirty="0" err="1" smtClean="0">
                          <a:latin typeface="Calibri" pitchFamily="34" charset="0"/>
                          <a:cs typeface="Arial" pitchFamily="34" charset="0"/>
                        </a:rPr>
                        <a:t>chambres</a:t>
                      </a:r>
                      <a:r>
                        <a:rPr lang="de-AT" sz="1200" baseline="0" dirty="0" smtClean="0">
                          <a:latin typeface="Calibri" pitchFamily="34" charset="0"/>
                          <a:cs typeface="Arial" pitchFamily="34" charset="0"/>
                        </a:rPr>
                        <a:t> </a:t>
                      </a:r>
                      <a:r>
                        <a:rPr lang="de-AT" sz="1200" baseline="0" dirty="0" err="1" smtClean="0">
                          <a:latin typeface="Calibri" pitchFamily="34" charset="0"/>
                          <a:cs typeface="Arial" pitchFamily="34" charset="0"/>
                        </a:rPr>
                        <a:t>dont</a:t>
                      </a:r>
                      <a:r>
                        <a:rPr lang="de-AT" sz="1200" baseline="0" dirty="0" smtClean="0">
                          <a:latin typeface="Calibri" pitchFamily="34" charset="0"/>
                          <a:cs typeface="Arial" pitchFamily="34" charset="0"/>
                        </a:rPr>
                        <a:t> 12 </a:t>
                      </a:r>
                      <a:r>
                        <a:rPr lang="de-AT" sz="1200" baseline="0" dirty="0" err="1" smtClean="0">
                          <a:latin typeface="Calibri" pitchFamily="34" charset="0"/>
                          <a:cs typeface="Arial" pitchFamily="34" charset="0"/>
                        </a:rPr>
                        <a:t>suites</a:t>
                      </a:r>
                      <a:endParaRPr lang="de-AT" sz="1200" dirty="0">
                        <a:latin typeface="Calibri" pitchFamily="34" charset="0"/>
                        <a:cs typeface="Arial" pitchFamily="34" charset="0"/>
                      </a:endParaRPr>
                    </a:p>
                  </a:txBody>
                  <a:tcPr/>
                </a:tc>
                <a:tc>
                  <a:txBody>
                    <a:bodyPr/>
                    <a:lstStyle/>
                    <a:p>
                      <a:r>
                        <a:rPr lang="de-AT" sz="1200" dirty="0" smtClean="0">
                          <a:latin typeface="Calibri" pitchFamily="34" charset="0"/>
                          <a:cs typeface="Arial" pitchFamily="34" charset="0"/>
                        </a:rPr>
                        <a:t>600 </a:t>
                      </a:r>
                      <a:r>
                        <a:rPr lang="de-AT" sz="1200" dirty="0" err="1" smtClean="0">
                          <a:latin typeface="Calibri" pitchFamily="34" charset="0"/>
                          <a:cs typeface="Arial" pitchFamily="34" charset="0"/>
                        </a:rPr>
                        <a:t>personnes</a:t>
                      </a:r>
                      <a:endParaRPr lang="de-AT" sz="1200" dirty="0">
                        <a:latin typeface="Calibri" pitchFamily="34" charset="0"/>
                        <a:cs typeface="Arial" pitchFamily="34" charset="0"/>
                      </a:endParaRPr>
                    </a:p>
                  </a:txBody>
                  <a:tcPr/>
                </a:tc>
                <a:tc>
                  <a:txBody>
                    <a:bodyPr/>
                    <a:lstStyle/>
                    <a:p>
                      <a:r>
                        <a:rPr lang="de-AT" sz="1200" dirty="0" err="1" smtClean="0">
                          <a:latin typeface="Calibri" pitchFamily="34" charset="0"/>
                          <a:cs typeface="Arial" pitchFamily="34" charset="0"/>
                        </a:rPr>
                        <a:t>Utilisation</a:t>
                      </a:r>
                      <a:r>
                        <a:rPr lang="de-AT" sz="1200" dirty="0" smtClean="0">
                          <a:latin typeface="Calibri" pitchFamily="34" charset="0"/>
                          <a:cs typeface="Arial" pitchFamily="34" charset="0"/>
                        </a:rPr>
                        <a:t> de </a:t>
                      </a:r>
                      <a:r>
                        <a:rPr lang="de-AT" sz="1200" dirty="0" err="1" smtClean="0">
                          <a:latin typeface="Calibri" pitchFamily="34" charset="0"/>
                          <a:cs typeface="Arial" pitchFamily="34" charset="0"/>
                        </a:rPr>
                        <a:t>l‘Intranet</a:t>
                      </a:r>
                      <a:r>
                        <a:rPr lang="de-AT" sz="1200" dirty="0" smtClean="0">
                          <a:latin typeface="Calibri" pitchFamily="34" charset="0"/>
                          <a:cs typeface="Arial" pitchFamily="34" charset="0"/>
                        </a:rPr>
                        <a:t> </a:t>
                      </a:r>
                      <a:r>
                        <a:rPr lang="de-AT" sz="1200" dirty="0" err="1" smtClean="0">
                          <a:latin typeface="Calibri" pitchFamily="34" charset="0"/>
                          <a:cs typeface="Arial" pitchFamily="34" charset="0"/>
                        </a:rPr>
                        <a:t>pour</a:t>
                      </a:r>
                      <a:r>
                        <a:rPr lang="de-AT" sz="1200" dirty="0" smtClean="0">
                          <a:latin typeface="Calibri" pitchFamily="34" charset="0"/>
                          <a:cs typeface="Arial" pitchFamily="34" charset="0"/>
                        </a:rPr>
                        <a:t> </a:t>
                      </a:r>
                      <a:r>
                        <a:rPr lang="de-AT" sz="1200" dirty="0" err="1" smtClean="0">
                          <a:latin typeface="Calibri" pitchFamily="34" charset="0"/>
                          <a:cs typeface="Arial" pitchFamily="34" charset="0"/>
                        </a:rPr>
                        <a:t>l‘envoi</a:t>
                      </a:r>
                      <a:r>
                        <a:rPr lang="de-AT" sz="1200" baseline="0" dirty="0" smtClean="0">
                          <a:latin typeface="Calibri" pitchFamily="34" charset="0"/>
                          <a:cs typeface="Arial" pitchFamily="34" charset="0"/>
                        </a:rPr>
                        <a:t> de </a:t>
                      </a:r>
                      <a:r>
                        <a:rPr lang="de-AT" sz="1200" baseline="0" dirty="0" err="1" smtClean="0">
                          <a:latin typeface="Calibri" pitchFamily="34" charset="0"/>
                          <a:cs typeface="Arial" pitchFamily="34" charset="0"/>
                        </a:rPr>
                        <a:t>notes</a:t>
                      </a:r>
                      <a:r>
                        <a:rPr lang="de-AT" sz="1200" baseline="0" dirty="0" smtClean="0">
                          <a:latin typeface="Calibri" pitchFamily="34" charset="0"/>
                          <a:cs typeface="Arial" pitchFamily="34" charset="0"/>
                        </a:rPr>
                        <a:t> internes</a:t>
                      </a:r>
                      <a:endParaRPr lang="de-AT" sz="1200" dirty="0">
                        <a:latin typeface="Calibri" pitchFamily="34" charset="0"/>
                        <a:cs typeface="Arial" pitchFamily="34" charset="0"/>
                      </a:endParaRPr>
                    </a:p>
                  </a:txBody>
                  <a:tcPr/>
                </a:tc>
              </a:tr>
              <a:tr h="750078">
                <a:tc>
                  <a:txBody>
                    <a:bodyPr/>
                    <a:lstStyle/>
                    <a:p>
                      <a:r>
                        <a:rPr lang="de-AT" sz="1200" dirty="0" smtClean="0">
                          <a:latin typeface="Calibri" pitchFamily="34" charset="0"/>
                          <a:cs typeface="Arial" pitchFamily="34" charset="0"/>
                        </a:rPr>
                        <a:t>4. BOUGAINVILLEES</a:t>
                      </a:r>
                      <a:endParaRPr lang="de-AT" sz="1200" dirty="0">
                        <a:latin typeface="Calibri" pitchFamily="34" charset="0"/>
                        <a:cs typeface="Arial" pitchFamily="34" charset="0"/>
                      </a:endParaRPr>
                    </a:p>
                  </a:txBody>
                  <a:tcPr/>
                </a:tc>
                <a:tc>
                  <a:txBody>
                    <a:bodyPr/>
                    <a:lstStyle/>
                    <a:p>
                      <a:r>
                        <a:rPr lang="de-AT" sz="1200" dirty="0" smtClean="0">
                          <a:latin typeface="Calibri" pitchFamily="34" charset="0"/>
                          <a:cs typeface="Arial" pitchFamily="34" charset="0"/>
                        </a:rPr>
                        <a:t>114 </a:t>
                      </a:r>
                      <a:r>
                        <a:rPr lang="de-AT" sz="1200" dirty="0" err="1" smtClean="0">
                          <a:latin typeface="Calibri" pitchFamily="34" charset="0"/>
                          <a:cs typeface="Arial" pitchFamily="34" charset="0"/>
                        </a:rPr>
                        <a:t>chambres</a:t>
                      </a:r>
                      <a:endParaRPr lang="de-AT" sz="1200" dirty="0">
                        <a:latin typeface="Calibri" pitchFamily="34" charset="0"/>
                        <a:cs typeface="Arial" pitchFamily="34" charset="0"/>
                      </a:endParaRPr>
                    </a:p>
                  </a:txBody>
                  <a:tcPr/>
                </a:tc>
                <a:tc>
                  <a:txBody>
                    <a:bodyPr/>
                    <a:lstStyle/>
                    <a:p>
                      <a:endParaRPr lang="de-AT" sz="1200" dirty="0">
                        <a:latin typeface="Calibri" pitchFamily="34" charset="0"/>
                        <a:cs typeface="Arial" pitchFamily="34" charset="0"/>
                      </a:endParaRPr>
                    </a:p>
                  </a:txBody>
                  <a:tcPr/>
                </a:tc>
                <a:tc>
                  <a:txBody>
                    <a:bodyPr/>
                    <a:lstStyle/>
                    <a:p>
                      <a:r>
                        <a:rPr lang="de-AT" sz="1200" dirty="0" err="1" smtClean="0">
                          <a:latin typeface="Calibri" pitchFamily="34" charset="0"/>
                          <a:cs typeface="Arial" pitchFamily="34" charset="0"/>
                        </a:rPr>
                        <a:t>Recyclage</a:t>
                      </a:r>
                      <a:r>
                        <a:rPr lang="de-AT" sz="1200" baseline="0" dirty="0" smtClean="0">
                          <a:latin typeface="Calibri" pitchFamily="34" charset="0"/>
                          <a:cs typeface="Arial" pitchFamily="34" charset="0"/>
                        </a:rPr>
                        <a:t> </a:t>
                      </a:r>
                      <a:r>
                        <a:rPr lang="de-AT" sz="1200" dirty="0" smtClean="0">
                          <a:latin typeface="Calibri" pitchFamily="34" charset="0"/>
                          <a:cs typeface="Arial" pitchFamily="34" charset="0"/>
                        </a:rPr>
                        <a:t>des </a:t>
                      </a:r>
                      <a:r>
                        <a:rPr lang="de-AT" sz="1200" dirty="0" err="1" smtClean="0">
                          <a:latin typeface="Calibri" pitchFamily="34" charset="0"/>
                          <a:cs typeface="Arial" pitchFamily="34" charset="0"/>
                        </a:rPr>
                        <a:t>bidons</a:t>
                      </a:r>
                      <a:r>
                        <a:rPr lang="de-AT" sz="1200" dirty="0" smtClean="0">
                          <a:latin typeface="Calibri" pitchFamily="34" charset="0"/>
                          <a:cs typeface="Arial" pitchFamily="34" charset="0"/>
                        </a:rPr>
                        <a:t> </a:t>
                      </a:r>
                      <a:r>
                        <a:rPr lang="de-AT" sz="1200" dirty="0" err="1" smtClean="0">
                          <a:latin typeface="Calibri" pitchFamily="34" charset="0"/>
                          <a:cs typeface="Arial" pitchFamily="34" charset="0"/>
                        </a:rPr>
                        <a:t>plastiques</a:t>
                      </a:r>
                      <a:endParaRPr lang="de-AT" sz="1200" dirty="0">
                        <a:latin typeface="Calibri" pitchFamily="34" charset="0"/>
                        <a:cs typeface="Arial" pitchFamily="34" charset="0"/>
                      </a:endParaRPr>
                    </a:p>
                  </a:txBody>
                  <a:tcPr/>
                </a:tc>
              </a:tr>
              <a:tr h="750078">
                <a:tc>
                  <a:txBody>
                    <a:bodyPr/>
                    <a:lstStyle/>
                    <a:p>
                      <a:r>
                        <a:rPr lang="de-AT" sz="1200" dirty="0" smtClean="0">
                          <a:latin typeface="Calibri" pitchFamily="34" charset="0"/>
                          <a:cs typeface="Arial" pitchFamily="34" charset="0"/>
                        </a:rPr>
                        <a:t>5. LES</a:t>
                      </a:r>
                      <a:r>
                        <a:rPr lang="de-AT" sz="1200" baseline="0" dirty="0" smtClean="0">
                          <a:latin typeface="Calibri" pitchFamily="34" charset="0"/>
                          <a:cs typeface="Arial" pitchFamily="34" charset="0"/>
                        </a:rPr>
                        <a:t> FILAOS</a:t>
                      </a:r>
                      <a:endParaRPr lang="de-AT" sz="1200" dirty="0">
                        <a:latin typeface="Calibri" pitchFamily="34" charset="0"/>
                        <a:cs typeface="Arial" pitchFamily="34" charset="0"/>
                      </a:endParaRPr>
                    </a:p>
                  </a:txBody>
                  <a:tcPr/>
                </a:tc>
                <a:tc>
                  <a:txBody>
                    <a:bodyPr/>
                    <a:lstStyle/>
                    <a:p>
                      <a:r>
                        <a:rPr lang="de-AT" sz="1200" dirty="0" smtClean="0">
                          <a:latin typeface="Calibri" pitchFamily="34" charset="0"/>
                          <a:cs typeface="Arial" pitchFamily="34" charset="0"/>
                        </a:rPr>
                        <a:t>120 </a:t>
                      </a:r>
                      <a:r>
                        <a:rPr lang="de-AT" sz="1200" dirty="0" err="1" smtClean="0">
                          <a:latin typeface="Calibri" pitchFamily="34" charset="0"/>
                          <a:cs typeface="Arial" pitchFamily="34" charset="0"/>
                        </a:rPr>
                        <a:t>chambres</a:t>
                      </a:r>
                      <a:endParaRPr lang="de-AT" sz="1200" dirty="0">
                        <a:latin typeface="Calibri" pitchFamily="34" charset="0"/>
                        <a:cs typeface="Arial" pitchFamily="34" charset="0"/>
                      </a:endParaRPr>
                    </a:p>
                  </a:txBody>
                  <a:tcPr/>
                </a:tc>
                <a:tc>
                  <a:txBody>
                    <a:bodyPr/>
                    <a:lstStyle/>
                    <a:p>
                      <a:r>
                        <a:rPr lang="de-AT" sz="1200" dirty="0" smtClean="0">
                          <a:latin typeface="Calibri" pitchFamily="34" charset="0"/>
                          <a:cs typeface="Arial" pitchFamily="34" charset="0"/>
                        </a:rPr>
                        <a:t>300 </a:t>
                      </a:r>
                      <a:r>
                        <a:rPr lang="de-AT" sz="1200" dirty="0" err="1" smtClean="0">
                          <a:latin typeface="Calibri" pitchFamily="34" charset="0"/>
                          <a:cs typeface="Arial" pitchFamily="34" charset="0"/>
                        </a:rPr>
                        <a:t>personnes</a:t>
                      </a:r>
                      <a:endParaRPr lang="de-AT" sz="1200" dirty="0">
                        <a:latin typeface="Calibri" pitchFamily="34" charset="0"/>
                        <a:cs typeface="Arial" pitchFamily="34" charset="0"/>
                      </a:endParaRPr>
                    </a:p>
                  </a:txBody>
                  <a:tcPr/>
                </a:tc>
                <a:tc>
                  <a:txBody>
                    <a:bodyPr/>
                    <a:lstStyle/>
                    <a:p>
                      <a:r>
                        <a:rPr lang="de-AT" sz="1200" dirty="0" smtClean="0">
                          <a:latin typeface="Calibri" pitchFamily="34" charset="0"/>
                          <a:cs typeface="Arial" pitchFamily="34" charset="0"/>
                        </a:rPr>
                        <a:t>Achats </a:t>
                      </a:r>
                      <a:r>
                        <a:rPr lang="de-AT" sz="1200" dirty="0" err="1" smtClean="0">
                          <a:latin typeface="Calibri" pitchFamily="34" charset="0"/>
                          <a:cs typeface="Arial" pitchFamily="34" charset="0"/>
                        </a:rPr>
                        <a:t>éco</a:t>
                      </a:r>
                      <a:r>
                        <a:rPr lang="de-AT" sz="1200" dirty="0" smtClean="0">
                          <a:latin typeface="Calibri" pitchFamily="34" charset="0"/>
                          <a:cs typeface="Arial" pitchFamily="34" charset="0"/>
                        </a:rPr>
                        <a:t>-responsables</a:t>
                      </a:r>
                    </a:p>
                    <a:p>
                      <a:r>
                        <a:rPr lang="de-AT" sz="1200" dirty="0" err="1" smtClean="0">
                          <a:latin typeface="Calibri" pitchFamily="34" charset="0"/>
                          <a:cs typeface="Arial" pitchFamily="34" charset="0"/>
                        </a:rPr>
                        <a:t>Sensibilisation</a:t>
                      </a:r>
                      <a:r>
                        <a:rPr lang="de-AT" sz="1200" dirty="0" smtClean="0">
                          <a:latin typeface="Calibri" pitchFamily="34" charset="0"/>
                          <a:cs typeface="Arial" pitchFamily="34" charset="0"/>
                        </a:rPr>
                        <a:t> des </a:t>
                      </a:r>
                      <a:r>
                        <a:rPr lang="de-AT" sz="1200" dirty="0" err="1" smtClean="0">
                          <a:latin typeface="Calibri" pitchFamily="34" charset="0"/>
                          <a:cs typeface="Arial" pitchFamily="34" charset="0"/>
                        </a:rPr>
                        <a:t>clients</a:t>
                      </a:r>
                      <a:r>
                        <a:rPr lang="de-AT" sz="1200" baseline="0" dirty="0" smtClean="0">
                          <a:latin typeface="Calibri" pitchFamily="34" charset="0"/>
                          <a:cs typeface="Arial" pitchFamily="34" charset="0"/>
                        </a:rPr>
                        <a:t> </a:t>
                      </a:r>
                      <a:r>
                        <a:rPr lang="de-AT" sz="1200" baseline="0" dirty="0" err="1" smtClean="0">
                          <a:latin typeface="Calibri" pitchFamily="34" charset="0"/>
                          <a:cs typeface="Arial" pitchFamily="34" charset="0"/>
                        </a:rPr>
                        <a:t>aux</a:t>
                      </a:r>
                      <a:r>
                        <a:rPr lang="de-AT" sz="1200" baseline="0" dirty="0" smtClean="0">
                          <a:latin typeface="Calibri" pitchFamily="34" charset="0"/>
                          <a:cs typeface="Arial" pitchFamily="34" charset="0"/>
                        </a:rPr>
                        <a:t> </a:t>
                      </a:r>
                      <a:r>
                        <a:rPr lang="de-AT" sz="1200" baseline="0" dirty="0" err="1" smtClean="0">
                          <a:latin typeface="Calibri" pitchFamily="34" charset="0"/>
                          <a:cs typeface="Arial" pitchFamily="34" charset="0"/>
                        </a:rPr>
                        <a:t>gestes</a:t>
                      </a:r>
                      <a:r>
                        <a:rPr lang="de-AT" sz="1200" baseline="0" dirty="0" smtClean="0">
                          <a:latin typeface="Calibri" pitchFamily="34" charset="0"/>
                          <a:cs typeface="Arial" pitchFamily="34" charset="0"/>
                        </a:rPr>
                        <a:t> </a:t>
                      </a:r>
                      <a:r>
                        <a:rPr lang="de-AT" sz="1200" baseline="0" dirty="0" err="1" smtClean="0">
                          <a:latin typeface="Calibri" pitchFamily="34" charset="0"/>
                          <a:cs typeface="Arial" pitchFamily="34" charset="0"/>
                        </a:rPr>
                        <a:t>éco</a:t>
                      </a:r>
                      <a:r>
                        <a:rPr lang="de-AT" sz="1200" baseline="0" dirty="0" smtClean="0">
                          <a:latin typeface="Calibri" pitchFamily="34" charset="0"/>
                          <a:cs typeface="Arial" pitchFamily="34" charset="0"/>
                        </a:rPr>
                        <a:t>-responsables</a:t>
                      </a:r>
                      <a:endParaRPr lang="de-AT" sz="1200" dirty="0">
                        <a:latin typeface="Calibri" pitchFamily="34" charset="0"/>
                        <a:cs typeface="Arial" pitchFamily="34" charset="0"/>
                      </a:endParaRPr>
                    </a:p>
                  </a:txBody>
                  <a:tcPr/>
                </a:tc>
              </a:tr>
            </a:tbl>
          </a:graphicData>
        </a:graphic>
      </p:graphicFrame>
    </p:spTree>
  </p:cSld>
  <p:clrMapOvr>
    <a:masterClrMapping/>
  </p:clrMapOvr>
  <p:transition spd="slow" advClick="0" advTm="10000">
    <p:pull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txBox="1">
            <a:spLocks noChangeArrowheads="1"/>
          </p:cNvSpPr>
          <p:nvPr/>
        </p:nvSpPr>
        <p:spPr bwMode="auto">
          <a:xfrm>
            <a:off x="457200" y="1066800"/>
            <a:ext cx="8229600" cy="762000"/>
          </a:xfrm>
          <a:prstGeom prst="rect">
            <a:avLst/>
          </a:prstGeom>
          <a:noFill/>
          <a:ln w="9525">
            <a:noFill/>
            <a:miter lim="800000"/>
            <a:headEnd/>
            <a:tailEnd/>
          </a:ln>
        </p:spPr>
        <p:txBody>
          <a:bodyPr anchor="ctr"/>
          <a:lstStyle/>
          <a:p>
            <a:endParaRPr lang="de-DE" sz="4400" b="1">
              <a:latin typeface="Gill Sans MT" pitchFamily="34" charset="0"/>
            </a:endParaRPr>
          </a:p>
        </p:txBody>
      </p:sp>
      <p:sp>
        <p:nvSpPr>
          <p:cNvPr id="7171" name="Rectangle 3"/>
          <p:cNvSpPr txBox="1">
            <a:spLocks noChangeArrowheads="1"/>
          </p:cNvSpPr>
          <p:nvPr/>
        </p:nvSpPr>
        <p:spPr bwMode="auto">
          <a:xfrm>
            <a:off x="457200" y="1828800"/>
            <a:ext cx="8229600" cy="3581400"/>
          </a:xfrm>
          <a:prstGeom prst="rect">
            <a:avLst/>
          </a:prstGeom>
          <a:noFill/>
          <a:ln w="9525">
            <a:noFill/>
            <a:miter lim="800000"/>
            <a:headEnd/>
            <a:tailEnd/>
          </a:ln>
        </p:spPr>
        <p:txBody>
          <a:bodyPr/>
          <a:lstStyle/>
          <a:p>
            <a:pPr marL="800100" lvl="1" indent="-342900">
              <a:spcBef>
                <a:spcPct val="20000"/>
              </a:spcBef>
              <a:buFont typeface="Wingdings" pitchFamily="2" charset="2"/>
              <a:buChar char="§"/>
            </a:pPr>
            <a:endParaRPr lang="en-GB" sz="2000" b="1">
              <a:solidFill>
                <a:schemeClr val="accent2"/>
              </a:solidFill>
              <a:latin typeface="Gill Sans MT" pitchFamily="34" charset="0"/>
              <a:ea typeface="宋体" pitchFamily="2" charset="-122"/>
            </a:endParaRPr>
          </a:p>
          <a:p>
            <a:pPr marL="342900" indent="-342900">
              <a:spcBef>
                <a:spcPct val="20000"/>
              </a:spcBef>
              <a:buFont typeface="Wingdings" pitchFamily="2" charset="2"/>
              <a:buChar char="q"/>
            </a:pPr>
            <a:endParaRPr lang="en-US" sz="2800" b="1">
              <a:solidFill>
                <a:schemeClr val="accent2"/>
              </a:solidFill>
              <a:latin typeface="Gill Sans MT" pitchFamily="34" charset="0"/>
              <a:ea typeface="宋体" pitchFamily="2" charset="-122"/>
            </a:endParaRPr>
          </a:p>
        </p:txBody>
      </p:sp>
      <p:sp>
        <p:nvSpPr>
          <p:cNvPr id="7172" name="Text Box 5"/>
          <p:cNvSpPr txBox="1">
            <a:spLocks noChangeArrowheads="1"/>
          </p:cNvSpPr>
          <p:nvPr/>
        </p:nvSpPr>
        <p:spPr bwMode="auto">
          <a:xfrm>
            <a:off x="609600" y="1600200"/>
            <a:ext cx="8275638" cy="1692275"/>
          </a:xfrm>
          <a:prstGeom prst="rect">
            <a:avLst/>
          </a:prstGeom>
          <a:noFill/>
          <a:ln w="9525">
            <a:noFill/>
            <a:miter lim="800000"/>
            <a:headEnd/>
            <a:tailEnd/>
          </a:ln>
        </p:spPr>
        <p:txBody>
          <a:bodyPr>
            <a:spAutoFit/>
          </a:bodyPr>
          <a:lstStyle/>
          <a:p>
            <a:endParaRPr lang="de-AT"/>
          </a:p>
          <a:p>
            <a:endParaRPr lang="de-AT"/>
          </a:p>
          <a:p>
            <a:endParaRPr lang="de-AT">
              <a:solidFill>
                <a:srgbClr val="008000"/>
              </a:solidFill>
            </a:endParaRPr>
          </a:p>
          <a:p>
            <a:pPr>
              <a:buSzPct val="130000"/>
            </a:pPr>
            <a:endParaRPr lang="en-US" sz="2000"/>
          </a:p>
          <a:p>
            <a:pPr>
              <a:spcBef>
                <a:spcPct val="50000"/>
              </a:spcBef>
            </a:pPr>
            <a:endParaRPr lang="en-US" sz="2000"/>
          </a:p>
        </p:txBody>
      </p:sp>
      <p:sp>
        <p:nvSpPr>
          <p:cNvPr id="6" name="Rectangle 5"/>
          <p:cNvSpPr/>
          <p:nvPr/>
        </p:nvSpPr>
        <p:spPr>
          <a:xfrm>
            <a:off x="211138" y="990600"/>
            <a:ext cx="8721725" cy="461665"/>
          </a:xfrm>
          <a:prstGeom prst="rect">
            <a:avLst/>
          </a:prstGeom>
        </p:spPr>
        <p:txBody>
          <a:bodyPr>
            <a:spAutoFit/>
          </a:bodyPr>
          <a:lstStyle/>
          <a:p>
            <a:pPr algn="ctr">
              <a:defRPr/>
            </a:pPr>
            <a:r>
              <a:rPr lang="en-US" sz="2400" b="1" kern="0" dirty="0" err="1" smtClean="0">
                <a:solidFill>
                  <a:schemeClr val="accent6"/>
                </a:solidFill>
                <a:effectLst>
                  <a:outerShdw blurRad="38100" dist="38100" dir="2700000" algn="tl">
                    <a:srgbClr val="000000">
                      <a:alpha val="43137"/>
                    </a:srgbClr>
                  </a:outerShdw>
                </a:effectLst>
                <a:latin typeface="Calibri" pitchFamily="34" charset="0"/>
                <a:ea typeface="ＭＳ Ｐゴシック" pitchFamily="1" charset="-128"/>
                <a:cs typeface="Arial" pitchFamily="34" charset="0"/>
              </a:rPr>
              <a:t>Responsables</a:t>
            </a:r>
            <a:r>
              <a:rPr lang="en-US" sz="2400" b="1" kern="0" dirty="0" smtClean="0">
                <a:solidFill>
                  <a:schemeClr val="accent6"/>
                </a:solidFill>
                <a:effectLst>
                  <a:outerShdw blurRad="38100" dist="38100" dir="2700000" algn="tl">
                    <a:srgbClr val="000000">
                      <a:alpha val="43137"/>
                    </a:srgbClr>
                  </a:outerShdw>
                </a:effectLst>
                <a:latin typeface="Calibri" pitchFamily="34" charset="0"/>
                <a:ea typeface="ＭＳ Ｐゴシック" pitchFamily="1" charset="-128"/>
                <a:cs typeface="Arial" pitchFamily="34" charset="0"/>
              </a:rPr>
              <a:t> de </a:t>
            </a:r>
            <a:r>
              <a:rPr lang="en-US" sz="2400" b="1" kern="0" dirty="0" err="1" smtClean="0">
                <a:solidFill>
                  <a:schemeClr val="accent6"/>
                </a:solidFill>
                <a:effectLst>
                  <a:outerShdw blurRad="38100" dist="38100" dir="2700000" algn="tl">
                    <a:srgbClr val="000000">
                      <a:alpha val="43137"/>
                    </a:srgbClr>
                  </a:outerShdw>
                </a:effectLst>
                <a:latin typeface="Calibri" pitchFamily="34" charset="0"/>
                <a:ea typeface="ＭＳ Ｐゴシック" pitchFamily="1" charset="-128"/>
                <a:cs typeface="Arial" pitchFamily="34" charset="0"/>
              </a:rPr>
              <a:t>l’implémentation</a:t>
            </a:r>
            <a:r>
              <a:rPr lang="en-US" sz="2400" b="1" kern="0" dirty="0" smtClean="0">
                <a:solidFill>
                  <a:schemeClr val="accent6"/>
                </a:solidFill>
                <a:effectLst>
                  <a:outerShdw blurRad="38100" dist="38100" dir="2700000" algn="tl">
                    <a:srgbClr val="000000">
                      <a:alpha val="43137"/>
                    </a:srgbClr>
                  </a:outerShdw>
                </a:effectLst>
                <a:latin typeface="Calibri" pitchFamily="34" charset="0"/>
                <a:ea typeface="ＭＳ Ｐゴシック" pitchFamily="1" charset="-128"/>
                <a:cs typeface="Arial" pitchFamily="34" charset="0"/>
              </a:rPr>
              <a:t> des </a:t>
            </a:r>
            <a:r>
              <a:rPr lang="en-US" sz="2400" b="1" kern="0" dirty="0" err="1" smtClean="0">
                <a:solidFill>
                  <a:schemeClr val="accent6"/>
                </a:solidFill>
                <a:effectLst>
                  <a:outerShdw blurRad="38100" dist="38100" dir="2700000" algn="tl">
                    <a:srgbClr val="000000">
                      <a:alpha val="43137"/>
                    </a:srgbClr>
                  </a:outerShdw>
                </a:effectLst>
                <a:latin typeface="Calibri" pitchFamily="34" charset="0"/>
                <a:ea typeface="ＭＳ Ｐゴシック" pitchFamily="1" charset="-128"/>
                <a:cs typeface="Arial" pitchFamily="34" charset="0"/>
              </a:rPr>
              <a:t>outils</a:t>
            </a:r>
            <a:r>
              <a:rPr lang="en-US" sz="2400" b="1" kern="0" dirty="0" smtClean="0">
                <a:solidFill>
                  <a:schemeClr val="accent6"/>
                </a:solidFill>
                <a:effectLst>
                  <a:outerShdw blurRad="38100" dist="38100" dir="2700000" algn="tl">
                    <a:srgbClr val="000000">
                      <a:alpha val="43137"/>
                    </a:srgbClr>
                  </a:outerShdw>
                </a:effectLst>
                <a:latin typeface="Calibri" pitchFamily="34" charset="0"/>
                <a:ea typeface="ＭＳ Ｐゴシック" pitchFamily="1" charset="-128"/>
                <a:cs typeface="Arial" pitchFamily="34" charset="0"/>
              </a:rPr>
              <a:t> TEST</a:t>
            </a:r>
            <a:endParaRPr lang="en-US" sz="2400" b="1" kern="0" dirty="0">
              <a:solidFill>
                <a:schemeClr val="accent6"/>
              </a:solidFill>
              <a:effectLst>
                <a:outerShdw blurRad="38100" dist="38100" dir="2700000" algn="tl">
                  <a:srgbClr val="000000">
                    <a:alpha val="43137"/>
                  </a:srgbClr>
                </a:outerShdw>
              </a:effectLst>
              <a:latin typeface="Calibri" pitchFamily="34" charset="0"/>
              <a:ea typeface="ＭＳ Ｐゴシック" pitchFamily="1" charset="-128"/>
              <a:cs typeface="Arial" pitchFamily="34" charset="0"/>
            </a:endParaRPr>
          </a:p>
        </p:txBody>
      </p:sp>
      <p:sp>
        <p:nvSpPr>
          <p:cNvPr id="7174" name="Rectangle 6"/>
          <p:cNvSpPr>
            <a:spLocks noChangeArrowheads="1"/>
          </p:cNvSpPr>
          <p:nvPr/>
        </p:nvSpPr>
        <p:spPr bwMode="auto">
          <a:xfrm>
            <a:off x="152400" y="1295400"/>
            <a:ext cx="8839200" cy="5429179"/>
          </a:xfrm>
          <a:prstGeom prst="rect">
            <a:avLst/>
          </a:prstGeom>
          <a:noFill/>
          <a:ln w="9525">
            <a:noFill/>
            <a:miter lim="800000"/>
            <a:headEnd/>
            <a:tailEnd/>
          </a:ln>
        </p:spPr>
        <p:txBody>
          <a:bodyPr wrap="square">
            <a:spAutoFit/>
          </a:bodyPr>
          <a:lstStyle/>
          <a:p>
            <a:pPr marL="457200" indent="-457200">
              <a:spcBef>
                <a:spcPct val="20000"/>
              </a:spcBef>
              <a:buClr>
                <a:schemeClr val="bg2"/>
              </a:buClr>
              <a:buSzPct val="75000"/>
              <a:defRPr/>
            </a:pPr>
            <a:r>
              <a:rPr lang="en-US" b="1" dirty="0">
                <a:solidFill>
                  <a:schemeClr val="tx1">
                    <a:lumMod val="75000"/>
                    <a:lumOff val="25000"/>
                  </a:schemeClr>
                </a:solidFill>
                <a:latin typeface="Calibri" pitchFamily="34" charset="0"/>
                <a:cs typeface="Arial" charset="0"/>
              </a:rPr>
              <a:t>1.  </a:t>
            </a:r>
            <a:r>
              <a:rPr lang="en-US" b="1" dirty="0" smtClean="0">
                <a:solidFill>
                  <a:schemeClr val="tx1">
                    <a:lumMod val="75000"/>
                    <a:lumOff val="25000"/>
                  </a:schemeClr>
                </a:solidFill>
                <a:latin typeface="Calibri" pitchFamily="34" charset="0"/>
                <a:cs typeface="Arial" charset="0"/>
              </a:rPr>
              <a:t>Production Plus </a:t>
            </a:r>
            <a:r>
              <a:rPr lang="en-US" b="1" dirty="0" err="1" smtClean="0">
                <a:solidFill>
                  <a:schemeClr val="tx1">
                    <a:lumMod val="75000"/>
                    <a:lumOff val="25000"/>
                  </a:schemeClr>
                </a:solidFill>
                <a:latin typeface="Calibri" pitchFamily="34" charset="0"/>
                <a:cs typeface="Arial" charset="0"/>
              </a:rPr>
              <a:t>Propre</a:t>
            </a:r>
            <a:r>
              <a:rPr lang="en-US" b="1" dirty="0" smtClean="0">
                <a:solidFill>
                  <a:schemeClr val="tx1">
                    <a:lumMod val="75000"/>
                    <a:lumOff val="25000"/>
                  </a:schemeClr>
                </a:solidFill>
                <a:latin typeface="Calibri" pitchFamily="34" charset="0"/>
                <a:cs typeface="Arial" charset="0"/>
              </a:rPr>
              <a:t> (CPA)</a:t>
            </a:r>
            <a:endParaRPr lang="en-US" b="1" dirty="0">
              <a:solidFill>
                <a:schemeClr val="tx1">
                  <a:lumMod val="75000"/>
                  <a:lumOff val="25000"/>
                </a:schemeClr>
              </a:solidFill>
              <a:latin typeface="Calibri" pitchFamily="34" charset="0"/>
              <a:cs typeface="Arial" charset="0"/>
            </a:endParaRPr>
          </a:p>
          <a:p>
            <a:pPr marL="457200" indent="-457200">
              <a:spcBef>
                <a:spcPct val="20000"/>
              </a:spcBef>
              <a:buClr>
                <a:schemeClr val="bg2"/>
              </a:buClr>
              <a:buSzPct val="75000"/>
              <a:defRPr/>
            </a:pPr>
            <a:r>
              <a:rPr lang="en-US" b="1" u="sng" dirty="0" err="1" smtClean="0">
                <a:solidFill>
                  <a:srgbClr val="C00000"/>
                </a:solidFill>
                <a:latin typeface="Calibri" pitchFamily="34" charset="0"/>
                <a:cs typeface="Arial" charset="0"/>
              </a:rPr>
              <a:t>Implémentation</a:t>
            </a:r>
            <a:r>
              <a:rPr lang="en-US" b="1" dirty="0">
                <a:solidFill>
                  <a:srgbClr val="C00000"/>
                </a:solidFill>
                <a:latin typeface="Calibri" pitchFamily="34" charset="0"/>
                <a:cs typeface="Arial" charset="0"/>
              </a:rPr>
              <a:t>: </a:t>
            </a:r>
            <a:r>
              <a:rPr lang="en-US" b="1" dirty="0" smtClean="0">
                <a:solidFill>
                  <a:schemeClr val="accent1">
                    <a:lumMod val="75000"/>
                  </a:schemeClr>
                </a:solidFill>
                <a:latin typeface="Calibri" pitchFamily="34" charset="0"/>
                <a:cs typeface="Arial" charset="0"/>
              </a:rPr>
              <a:t>Energy Audit Expert M. Louis </a:t>
            </a:r>
            <a:r>
              <a:rPr lang="en-US" b="1" dirty="0" err="1" smtClean="0">
                <a:solidFill>
                  <a:schemeClr val="accent1">
                    <a:lumMod val="75000"/>
                  </a:schemeClr>
                </a:solidFill>
                <a:latin typeface="Calibri" pitchFamily="34" charset="0"/>
                <a:cs typeface="Arial" charset="0"/>
              </a:rPr>
              <a:t>Seck</a:t>
            </a:r>
            <a:endParaRPr lang="en-US" b="1" dirty="0" smtClean="0">
              <a:solidFill>
                <a:schemeClr val="accent1">
                  <a:lumMod val="75000"/>
                </a:schemeClr>
              </a:solidFill>
              <a:latin typeface="Calibri" pitchFamily="34" charset="0"/>
              <a:cs typeface="Arial" charset="0"/>
            </a:endParaRPr>
          </a:p>
          <a:p>
            <a:pPr marL="457200" indent="-457200">
              <a:spcBef>
                <a:spcPct val="20000"/>
              </a:spcBef>
              <a:buClr>
                <a:schemeClr val="bg2"/>
              </a:buClr>
              <a:buSzPct val="75000"/>
              <a:defRPr/>
            </a:pPr>
            <a:r>
              <a:rPr lang="en-US" b="1" dirty="0" smtClean="0">
                <a:solidFill>
                  <a:schemeClr val="accent1">
                    <a:lumMod val="75000"/>
                  </a:schemeClr>
                </a:solidFill>
                <a:latin typeface="Calibri" pitchFamily="34" charset="0"/>
                <a:cs typeface="Arial" charset="0"/>
              </a:rPr>
              <a:t>		              EMS </a:t>
            </a:r>
            <a:r>
              <a:rPr lang="en-US" b="1" dirty="0">
                <a:solidFill>
                  <a:schemeClr val="accent1">
                    <a:lumMod val="75000"/>
                  </a:schemeClr>
                </a:solidFill>
                <a:latin typeface="Calibri" pitchFamily="34" charset="0"/>
                <a:cs typeface="Arial" charset="0"/>
              </a:rPr>
              <a:t>Expert Ms. Anna </a:t>
            </a:r>
            <a:r>
              <a:rPr lang="en-US" b="1" dirty="0" err="1">
                <a:solidFill>
                  <a:schemeClr val="accent1">
                    <a:lumMod val="75000"/>
                  </a:schemeClr>
                </a:solidFill>
                <a:latin typeface="Calibri" pitchFamily="34" charset="0"/>
                <a:cs typeface="Arial" charset="0"/>
              </a:rPr>
              <a:t>Touré</a:t>
            </a:r>
            <a:r>
              <a:rPr lang="en-US" b="1" dirty="0">
                <a:solidFill>
                  <a:schemeClr val="accent1">
                    <a:lumMod val="75000"/>
                  </a:schemeClr>
                </a:solidFill>
                <a:latin typeface="Calibri" pitchFamily="34" charset="0"/>
                <a:cs typeface="Arial" charset="0"/>
              </a:rPr>
              <a:t> De </a:t>
            </a:r>
            <a:r>
              <a:rPr lang="en-US" b="1" dirty="0" err="1" smtClean="0">
                <a:solidFill>
                  <a:schemeClr val="accent1">
                    <a:lumMod val="75000"/>
                  </a:schemeClr>
                </a:solidFill>
                <a:latin typeface="Calibri" pitchFamily="34" charset="0"/>
                <a:cs typeface="Arial" charset="0"/>
              </a:rPr>
              <a:t>Niet</a:t>
            </a:r>
            <a:r>
              <a:rPr lang="en-US" b="1" dirty="0" smtClean="0">
                <a:solidFill>
                  <a:schemeClr val="accent1">
                    <a:lumMod val="75000"/>
                  </a:schemeClr>
                </a:solidFill>
                <a:latin typeface="Calibri" pitchFamily="34" charset="0"/>
                <a:cs typeface="Arial" charset="0"/>
              </a:rPr>
              <a:t> </a:t>
            </a:r>
          </a:p>
          <a:p>
            <a:pPr marL="457200" indent="-457200">
              <a:spcBef>
                <a:spcPct val="20000"/>
              </a:spcBef>
              <a:buClr>
                <a:schemeClr val="bg2"/>
              </a:buClr>
              <a:buSzPct val="75000"/>
              <a:defRPr/>
            </a:pPr>
            <a:endParaRPr lang="en-US" sz="1000" b="1" dirty="0">
              <a:solidFill>
                <a:srgbClr val="008000"/>
              </a:solidFill>
              <a:latin typeface="Calibri" pitchFamily="34" charset="0"/>
              <a:cs typeface="Arial" charset="0"/>
            </a:endParaRPr>
          </a:p>
          <a:p>
            <a:pPr marL="457200" indent="-457200">
              <a:spcBef>
                <a:spcPct val="20000"/>
              </a:spcBef>
              <a:buClr>
                <a:schemeClr val="bg2"/>
              </a:buClr>
              <a:buSzPct val="75000"/>
              <a:defRPr/>
            </a:pPr>
            <a:r>
              <a:rPr lang="en-US" b="1" dirty="0">
                <a:solidFill>
                  <a:schemeClr val="tx1">
                    <a:lumMod val="75000"/>
                    <a:lumOff val="25000"/>
                  </a:schemeClr>
                </a:solidFill>
                <a:latin typeface="Calibri" pitchFamily="34" charset="0"/>
                <a:cs typeface="Arial" charset="0"/>
              </a:rPr>
              <a:t>2. </a:t>
            </a:r>
            <a:r>
              <a:rPr lang="en-US" b="1" dirty="0" err="1" smtClean="0">
                <a:solidFill>
                  <a:schemeClr val="tx1">
                    <a:lumMod val="75000"/>
                    <a:lumOff val="25000"/>
                  </a:schemeClr>
                </a:solidFill>
                <a:latin typeface="Calibri" pitchFamily="34" charset="0"/>
                <a:cs typeface="Arial" charset="0"/>
              </a:rPr>
              <a:t>Comptabilité</a:t>
            </a:r>
            <a:r>
              <a:rPr lang="en-US" b="1" dirty="0" smtClean="0">
                <a:solidFill>
                  <a:schemeClr val="tx1">
                    <a:lumMod val="75000"/>
                    <a:lumOff val="25000"/>
                  </a:schemeClr>
                </a:solidFill>
                <a:latin typeface="Calibri" pitchFamily="34" charset="0"/>
                <a:cs typeface="Arial" charset="0"/>
              </a:rPr>
              <a:t> </a:t>
            </a:r>
            <a:r>
              <a:rPr lang="en-US" b="1" dirty="0" err="1" smtClean="0">
                <a:solidFill>
                  <a:schemeClr val="tx1">
                    <a:lumMod val="75000"/>
                    <a:lumOff val="25000"/>
                  </a:schemeClr>
                </a:solidFill>
                <a:latin typeface="Calibri" pitchFamily="34" charset="0"/>
                <a:cs typeface="Arial" charset="0"/>
              </a:rPr>
              <a:t>Verte</a:t>
            </a:r>
            <a:r>
              <a:rPr lang="en-US" b="1" dirty="0" smtClean="0">
                <a:solidFill>
                  <a:schemeClr val="tx1">
                    <a:lumMod val="75000"/>
                    <a:lumOff val="25000"/>
                  </a:schemeClr>
                </a:solidFill>
                <a:latin typeface="Calibri" pitchFamily="34" charset="0"/>
                <a:cs typeface="Arial" charset="0"/>
              </a:rPr>
              <a:t> (EMA)</a:t>
            </a:r>
            <a:endParaRPr lang="en-US" b="1" dirty="0">
              <a:solidFill>
                <a:schemeClr val="tx1">
                  <a:lumMod val="75000"/>
                  <a:lumOff val="25000"/>
                </a:schemeClr>
              </a:solidFill>
              <a:latin typeface="Calibri" pitchFamily="34" charset="0"/>
              <a:cs typeface="Arial" charset="0"/>
            </a:endParaRPr>
          </a:p>
          <a:p>
            <a:pPr marL="457200" indent="-457200">
              <a:spcBef>
                <a:spcPct val="20000"/>
              </a:spcBef>
              <a:buClr>
                <a:schemeClr val="bg2"/>
              </a:buClr>
              <a:buSzPct val="75000"/>
              <a:defRPr/>
            </a:pPr>
            <a:r>
              <a:rPr lang="en-US" b="1" u="sng" dirty="0" err="1" smtClean="0">
                <a:solidFill>
                  <a:srgbClr val="C00000"/>
                </a:solidFill>
                <a:latin typeface="Calibri" pitchFamily="34" charset="0"/>
                <a:cs typeface="Arial" charset="0"/>
              </a:rPr>
              <a:t>Implémentation</a:t>
            </a:r>
            <a:r>
              <a:rPr lang="en-US" b="1" dirty="0">
                <a:solidFill>
                  <a:srgbClr val="C00000"/>
                </a:solidFill>
                <a:latin typeface="Calibri" pitchFamily="34" charset="0"/>
                <a:cs typeface="Arial" charset="0"/>
              </a:rPr>
              <a:t>: </a:t>
            </a:r>
            <a:r>
              <a:rPr lang="en-US" b="1" dirty="0">
                <a:solidFill>
                  <a:schemeClr val="accent1">
                    <a:lumMod val="75000"/>
                  </a:schemeClr>
                </a:solidFill>
                <a:latin typeface="Calibri" pitchFamily="34" charset="0"/>
                <a:cs typeface="Arial" charset="0"/>
              </a:rPr>
              <a:t>UNIDO Expert Ms. Yolanda </a:t>
            </a:r>
            <a:r>
              <a:rPr lang="en-US" b="1" dirty="0" err="1" smtClean="0">
                <a:solidFill>
                  <a:schemeClr val="accent1">
                    <a:lumMod val="75000"/>
                  </a:schemeClr>
                </a:solidFill>
                <a:latin typeface="Calibri" pitchFamily="34" charset="0"/>
                <a:cs typeface="Arial" charset="0"/>
              </a:rPr>
              <a:t>Cachù</a:t>
            </a:r>
            <a:endParaRPr lang="en-US" b="1" dirty="0">
              <a:solidFill>
                <a:schemeClr val="accent1">
                  <a:lumMod val="75000"/>
                </a:schemeClr>
              </a:solidFill>
              <a:latin typeface="Calibri" pitchFamily="34" charset="0"/>
              <a:cs typeface="Arial" charset="0"/>
            </a:endParaRPr>
          </a:p>
          <a:p>
            <a:pPr marL="457200" indent="-457200">
              <a:spcBef>
                <a:spcPct val="20000"/>
              </a:spcBef>
              <a:buClr>
                <a:schemeClr val="bg2"/>
              </a:buClr>
              <a:buSzPct val="75000"/>
              <a:defRPr/>
            </a:pPr>
            <a:endParaRPr lang="en-US" sz="1000" b="1" dirty="0">
              <a:solidFill>
                <a:srgbClr val="008000"/>
              </a:solidFill>
              <a:latin typeface="Calibri" pitchFamily="34" charset="0"/>
              <a:cs typeface="Arial" charset="0"/>
            </a:endParaRPr>
          </a:p>
          <a:p>
            <a:pPr marL="457200" indent="-457200">
              <a:spcBef>
                <a:spcPct val="20000"/>
              </a:spcBef>
              <a:buSzPct val="75000"/>
              <a:defRPr/>
            </a:pPr>
            <a:r>
              <a:rPr lang="en-US" b="1" dirty="0">
                <a:solidFill>
                  <a:schemeClr val="tx1">
                    <a:lumMod val="75000"/>
                    <a:lumOff val="25000"/>
                  </a:schemeClr>
                </a:solidFill>
                <a:latin typeface="Calibri" pitchFamily="34" charset="0"/>
                <a:cs typeface="Arial" charset="0"/>
              </a:rPr>
              <a:t>3. </a:t>
            </a:r>
            <a:r>
              <a:rPr lang="en-US" b="1" dirty="0" err="1" smtClean="0">
                <a:solidFill>
                  <a:schemeClr val="tx1">
                    <a:lumMod val="75000"/>
                    <a:lumOff val="25000"/>
                  </a:schemeClr>
                </a:solidFill>
                <a:latin typeface="Calibri" pitchFamily="34" charset="0"/>
                <a:cs typeface="Arial" charset="0"/>
              </a:rPr>
              <a:t>Système</a:t>
            </a:r>
            <a:r>
              <a:rPr lang="en-US" b="1" dirty="0" smtClean="0">
                <a:solidFill>
                  <a:schemeClr val="tx1">
                    <a:lumMod val="75000"/>
                    <a:lumOff val="25000"/>
                  </a:schemeClr>
                </a:solidFill>
                <a:latin typeface="Calibri" pitchFamily="34" charset="0"/>
                <a:cs typeface="Arial" charset="0"/>
              </a:rPr>
              <a:t> de Management </a:t>
            </a:r>
            <a:r>
              <a:rPr lang="en-US" b="1" dirty="0" err="1" smtClean="0">
                <a:solidFill>
                  <a:schemeClr val="tx1">
                    <a:lumMod val="75000"/>
                    <a:lumOff val="25000"/>
                  </a:schemeClr>
                </a:solidFill>
                <a:latin typeface="Calibri" pitchFamily="34" charset="0"/>
                <a:cs typeface="Arial" charset="0"/>
              </a:rPr>
              <a:t>Environnemental</a:t>
            </a:r>
            <a:r>
              <a:rPr lang="en-US" b="1" dirty="0" smtClean="0">
                <a:solidFill>
                  <a:schemeClr val="tx1">
                    <a:lumMod val="75000"/>
                    <a:lumOff val="25000"/>
                  </a:schemeClr>
                </a:solidFill>
                <a:latin typeface="Calibri" pitchFamily="34" charset="0"/>
                <a:cs typeface="Arial" charset="0"/>
              </a:rPr>
              <a:t> (EMS)</a:t>
            </a:r>
            <a:endParaRPr lang="en-US" b="1" dirty="0">
              <a:solidFill>
                <a:schemeClr val="tx1">
                  <a:lumMod val="75000"/>
                  <a:lumOff val="25000"/>
                </a:schemeClr>
              </a:solidFill>
              <a:latin typeface="Calibri" pitchFamily="34" charset="0"/>
              <a:cs typeface="Arial" charset="0"/>
            </a:endParaRPr>
          </a:p>
          <a:p>
            <a:pPr marL="457200" indent="-457200">
              <a:spcBef>
                <a:spcPct val="20000"/>
              </a:spcBef>
              <a:buSzPct val="75000"/>
              <a:defRPr/>
            </a:pPr>
            <a:r>
              <a:rPr lang="en-US" b="1" u="sng" dirty="0" err="1" smtClean="0">
                <a:solidFill>
                  <a:srgbClr val="C00000"/>
                </a:solidFill>
                <a:latin typeface="Calibri" pitchFamily="34" charset="0"/>
                <a:cs typeface="Arial" charset="0"/>
              </a:rPr>
              <a:t>Implémentation</a:t>
            </a:r>
            <a:r>
              <a:rPr lang="en-US" b="1" dirty="0">
                <a:solidFill>
                  <a:srgbClr val="C00000"/>
                </a:solidFill>
                <a:latin typeface="Calibri" pitchFamily="34" charset="0"/>
                <a:cs typeface="Arial" charset="0"/>
              </a:rPr>
              <a:t>: </a:t>
            </a:r>
            <a:r>
              <a:rPr lang="en-US" b="1" dirty="0" smtClean="0">
                <a:solidFill>
                  <a:schemeClr val="accent1">
                    <a:lumMod val="75000"/>
                  </a:schemeClr>
                </a:solidFill>
                <a:latin typeface="Calibri" pitchFamily="34" charset="0"/>
                <a:cs typeface="Arial" charset="0"/>
              </a:rPr>
              <a:t>EMS Expert Ms. Anna </a:t>
            </a:r>
            <a:r>
              <a:rPr lang="en-US" b="1" dirty="0" err="1" smtClean="0">
                <a:solidFill>
                  <a:schemeClr val="accent1">
                    <a:lumMod val="75000"/>
                  </a:schemeClr>
                </a:solidFill>
                <a:latin typeface="Calibri" pitchFamily="34" charset="0"/>
                <a:cs typeface="Arial" charset="0"/>
              </a:rPr>
              <a:t>Touré</a:t>
            </a:r>
            <a:r>
              <a:rPr lang="en-US" b="1" dirty="0" smtClean="0">
                <a:solidFill>
                  <a:schemeClr val="accent1">
                    <a:lumMod val="75000"/>
                  </a:schemeClr>
                </a:solidFill>
                <a:latin typeface="Calibri" pitchFamily="34" charset="0"/>
                <a:cs typeface="Arial" charset="0"/>
              </a:rPr>
              <a:t> De </a:t>
            </a:r>
            <a:r>
              <a:rPr lang="en-US" b="1" dirty="0" err="1" smtClean="0">
                <a:solidFill>
                  <a:schemeClr val="accent1">
                    <a:lumMod val="75000"/>
                  </a:schemeClr>
                </a:solidFill>
                <a:latin typeface="Calibri" pitchFamily="34" charset="0"/>
                <a:cs typeface="Arial" charset="0"/>
              </a:rPr>
              <a:t>Niet</a:t>
            </a:r>
            <a:r>
              <a:rPr lang="en-US" b="1" dirty="0" smtClean="0">
                <a:solidFill>
                  <a:schemeClr val="accent1">
                    <a:lumMod val="75000"/>
                  </a:schemeClr>
                </a:solidFill>
                <a:latin typeface="Calibri" pitchFamily="34" charset="0"/>
                <a:cs typeface="Arial" charset="0"/>
              </a:rPr>
              <a:t> &amp; Technical Expert Mr. </a:t>
            </a:r>
            <a:r>
              <a:rPr lang="en-US" b="1" dirty="0" err="1" smtClean="0">
                <a:solidFill>
                  <a:schemeClr val="accent1">
                    <a:lumMod val="75000"/>
                  </a:schemeClr>
                </a:solidFill>
                <a:latin typeface="Calibri" pitchFamily="34" charset="0"/>
                <a:cs typeface="Arial" charset="0"/>
              </a:rPr>
              <a:t>Gatta</a:t>
            </a:r>
            <a:r>
              <a:rPr lang="en-US" b="1" dirty="0" smtClean="0">
                <a:solidFill>
                  <a:schemeClr val="accent1">
                    <a:lumMod val="75000"/>
                  </a:schemeClr>
                </a:solidFill>
                <a:latin typeface="Calibri" pitchFamily="34" charset="0"/>
                <a:cs typeface="Arial" charset="0"/>
              </a:rPr>
              <a:t> </a:t>
            </a:r>
            <a:r>
              <a:rPr lang="en-US" b="1" dirty="0" err="1" smtClean="0">
                <a:solidFill>
                  <a:schemeClr val="accent1">
                    <a:lumMod val="75000"/>
                  </a:schemeClr>
                </a:solidFill>
                <a:latin typeface="Calibri" pitchFamily="34" charset="0"/>
                <a:cs typeface="Arial" charset="0"/>
              </a:rPr>
              <a:t>Soulé</a:t>
            </a:r>
            <a:r>
              <a:rPr lang="en-US" b="1" dirty="0" smtClean="0">
                <a:solidFill>
                  <a:schemeClr val="accent1">
                    <a:lumMod val="75000"/>
                  </a:schemeClr>
                </a:solidFill>
                <a:latin typeface="Calibri" pitchFamily="34" charset="0"/>
                <a:cs typeface="Arial" charset="0"/>
              </a:rPr>
              <a:t> </a:t>
            </a:r>
            <a:r>
              <a:rPr lang="en-US" b="1" dirty="0" err="1" smtClean="0">
                <a:solidFill>
                  <a:schemeClr val="accent1">
                    <a:lumMod val="75000"/>
                  </a:schemeClr>
                </a:solidFill>
                <a:latin typeface="Calibri" pitchFamily="34" charset="0"/>
                <a:cs typeface="Arial" charset="0"/>
              </a:rPr>
              <a:t>Bâ</a:t>
            </a:r>
            <a:endParaRPr lang="en-US" b="1" dirty="0">
              <a:solidFill>
                <a:schemeClr val="accent1">
                  <a:lumMod val="75000"/>
                </a:schemeClr>
              </a:solidFill>
              <a:latin typeface="Calibri" pitchFamily="34" charset="0"/>
              <a:cs typeface="Arial" charset="0"/>
            </a:endParaRPr>
          </a:p>
          <a:p>
            <a:pPr marL="457200" indent="-457200">
              <a:spcBef>
                <a:spcPct val="20000"/>
              </a:spcBef>
              <a:buSzPct val="75000"/>
              <a:defRPr/>
            </a:pPr>
            <a:endParaRPr lang="en-US" sz="1000" b="1" dirty="0">
              <a:solidFill>
                <a:srgbClr val="008000"/>
              </a:solidFill>
              <a:latin typeface="Calibri" pitchFamily="34" charset="0"/>
              <a:cs typeface="Arial" charset="0"/>
            </a:endParaRPr>
          </a:p>
          <a:p>
            <a:pPr marL="457200" indent="-457200">
              <a:spcBef>
                <a:spcPct val="20000"/>
              </a:spcBef>
              <a:buClr>
                <a:schemeClr val="bg2"/>
              </a:buClr>
              <a:buSzPct val="75000"/>
              <a:defRPr/>
            </a:pPr>
            <a:r>
              <a:rPr lang="en-US" b="1" dirty="0">
                <a:solidFill>
                  <a:schemeClr val="tx1">
                    <a:lumMod val="75000"/>
                    <a:lumOff val="25000"/>
                  </a:schemeClr>
                </a:solidFill>
                <a:latin typeface="Calibri" pitchFamily="34" charset="0"/>
                <a:cs typeface="Arial" charset="0"/>
              </a:rPr>
              <a:t>4. </a:t>
            </a:r>
            <a:r>
              <a:rPr lang="en-US" b="1" dirty="0" err="1" smtClean="0">
                <a:solidFill>
                  <a:schemeClr val="tx1">
                    <a:lumMod val="75000"/>
                    <a:lumOff val="25000"/>
                  </a:schemeClr>
                </a:solidFill>
                <a:latin typeface="Calibri" pitchFamily="34" charset="0"/>
                <a:cs typeface="Arial" charset="0"/>
              </a:rPr>
              <a:t>Technologie</a:t>
            </a:r>
            <a:r>
              <a:rPr lang="en-US" b="1" dirty="0" smtClean="0">
                <a:solidFill>
                  <a:schemeClr val="tx1">
                    <a:lumMod val="75000"/>
                    <a:lumOff val="25000"/>
                  </a:schemeClr>
                </a:solidFill>
                <a:latin typeface="Calibri" pitchFamily="34" charset="0"/>
                <a:cs typeface="Arial" charset="0"/>
              </a:rPr>
              <a:t> Durable </a:t>
            </a:r>
            <a:r>
              <a:rPr lang="en-US" b="1" dirty="0" err="1" smtClean="0">
                <a:solidFill>
                  <a:schemeClr val="tx1">
                    <a:lumMod val="75000"/>
                    <a:lumOff val="25000"/>
                  </a:schemeClr>
                </a:solidFill>
                <a:latin typeface="Calibri" pitchFamily="34" charset="0"/>
                <a:cs typeface="Arial" charset="0"/>
              </a:rPr>
              <a:t>Environnementale</a:t>
            </a:r>
            <a:r>
              <a:rPr lang="en-US" b="1" dirty="0" smtClean="0">
                <a:solidFill>
                  <a:schemeClr val="tx1">
                    <a:lumMod val="75000"/>
                    <a:lumOff val="25000"/>
                  </a:schemeClr>
                </a:solidFill>
                <a:latin typeface="Calibri" pitchFamily="34" charset="0"/>
                <a:cs typeface="Arial" charset="0"/>
              </a:rPr>
              <a:t> (EST)</a:t>
            </a:r>
            <a:endParaRPr lang="en-US" b="1" dirty="0">
              <a:solidFill>
                <a:schemeClr val="tx1">
                  <a:lumMod val="75000"/>
                  <a:lumOff val="25000"/>
                </a:schemeClr>
              </a:solidFill>
              <a:latin typeface="Calibri" pitchFamily="34" charset="0"/>
              <a:cs typeface="Arial" charset="0"/>
            </a:endParaRPr>
          </a:p>
          <a:p>
            <a:pPr marL="457200" indent="-457200">
              <a:spcBef>
                <a:spcPct val="20000"/>
              </a:spcBef>
              <a:buClr>
                <a:schemeClr val="bg2"/>
              </a:buClr>
              <a:buSzPct val="75000"/>
              <a:defRPr/>
            </a:pPr>
            <a:r>
              <a:rPr lang="en-US" b="1" u="sng" dirty="0" err="1" smtClean="0">
                <a:solidFill>
                  <a:srgbClr val="C00000"/>
                </a:solidFill>
                <a:latin typeface="Calibri" pitchFamily="34" charset="0"/>
                <a:cs typeface="Arial" charset="0"/>
              </a:rPr>
              <a:t>Implémentation</a:t>
            </a:r>
            <a:r>
              <a:rPr lang="en-US" b="1" dirty="0">
                <a:solidFill>
                  <a:srgbClr val="C00000"/>
                </a:solidFill>
                <a:latin typeface="Calibri" pitchFamily="34" charset="0"/>
                <a:cs typeface="Arial" charset="0"/>
              </a:rPr>
              <a:t>: </a:t>
            </a:r>
            <a:r>
              <a:rPr lang="en-US" b="1" dirty="0" err="1">
                <a:solidFill>
                  <a:schemeClr val="accent1">
                    <a:lumMod val="75000"/>
                  </a:schemeClr>
                </a:solidFill>
                <a:latin typeface="Calibri" pitchFamily="34" charset="0"/>
                <a:cs typeface="Arial" charset="0"/>
              </a:rPr>
              <a:t>Mairie</a:t>
            </a:r>
            <a:r>
              <a:rPr lang="en-US" b="1" dirty="0">
                <a:solidFill>
                  <a:schemeClr val="accent1">
                    <a:lumMod val="75000"/>
                  </a:schemeClr>
                </a:solidFill>
                <a:latin typeface="Calibri" pitchFamily="34" charset="0"/>
                <a:cs typeface="Arial" charset="0"/>
              </a:rPr>
              <a:t> de </a:t>
            </a:r>
            <a:r>
              <a:rPr lang="en-US" b="1" dirty="0" err="1">
                <a:solidFill>
                  <a:schemeClr val="accent1">
                    <a:lumMod val="75000"/>
                  </a:schemeClr>
                </a:solidFill>
                <a:latin typeface="Calibri" pitchFamily="34" charset="0"/>
                <a:cs typeface="Arial" charset="0"/>
              </a:rPr>
              <a:t>Saly</a:t>
            </a:r>
            <a:r>
              <a:rPr lang="en-US" b="1" dirty="0">
                <a:solidFill>
                  <a:schemeClr val="accent1">
                    <a:lumMod val="75000"/>
                  </a:schemeClr>
                </a:solidFill>
                <a:latin typeface="Calibri" pitchFamily="34" charset="0"/>
                <a:cs typeface="Arial" charset="0"/>
              </a:rPr>
              <a:t>, </a:t>
            </a:r>
            <a:r>
              <a:rPr lang="en-US" b="1" dirty="0" err="1">
                <a:solidFill>
                  <a:schemeClr val="accent1">
                    <a:lumMod val="75000"/>
                  </a:schemeClr>
                </a:solidFill>
                <a:latin typeface="Calibri" pitchFamily="34" charset="0"/>
                <a:cs typeface="Arial" charset="0"/>
              </a:rPr>
              <a:t>hôtels</a:t>
            </a:r>
            <a:r>
              <a:rPr lang="en-US" b="1" dirty="0">
                <a:solidFill>
                  <a:schemeClr val="accent1">
                    <a:lumMod val="75000"/>
                  </a:schemeClr>
                </a:solidFill>
                <a:latin typeface="Calibri" pitchFamily="34" charset="0"/>
                <a:cs typeface="Arial" charset="0"/>
              </a:rPr>
              <a:t> </a:t>
            </a:r>
            <a:r>
              <a:rPr lang="en-US" b="1" dirty="0" err="1">
                <a:solidFill>
                  <a:schemeClr val="accent1">
                    <a:lumMod val="75000"/>
                  </a:schemeClr>
                </a:solidFill>
                <a:latin typeface="Calibri" pitchFamily="34" charset="0"/>
                <a:cs typeface="Arial" charset="0"/>
              </a:rPr>
              <a:t>partenaires</a:t>
            </a:r>
            <a:r>
              <a:rPr lang="en-US" b="1" dirty="0">
                <a:solidFill>
                  <a:schemeClr val="accent1">
                    <a:lumMod val="75000"/>
                  </a:schemeClr>
                </a:solidFill>
                <a:latin typeface="Calibri" pitchFamily="34" charset="0"/>
                <a:cs typeface="Arial" charset="0"/>
              </a:rPr>
              <a:t>, SAPCO</a:t>
            </a:r>
            <a:r>
              <a:rPr lang="en-US" sz="1400" b="1" dirty="0">
                <a:solidFill>
                  <a:schemeClr val="accent1">
                    <a:lumMod val="75000"/>
                  </a:schemeClr>
                </a:solidFill>
                <a:latin typeface="Calibri" pitchFamily="34" charset="0"/>
                <a:cs typeface="Arial" charset="0"/>
              </a:rPr>
              <a:t> (</a:t>
            </a:r>
            <a:r>
              <a:rPr lang="en-US" sz="1400" b="1" dirty="0" err="1">
                <a:solidFill>
                  <a:schemeClr val="accent1">
                    <a:lumMod val="75000"/>
                  </a:schemeClr>
                </a:solidFill>
                <a:latin typeface="Calibri" pitchFamily="34" charset="0"/>
                <a:cs typeface="Arial" charset="0"/>
              </a:rPr>
              <a:t>Société</a:t>
            </a:r>
            <a:r>
              <a:rPr lang="en-US" sz="1400" b="1" dirty="0">
                <a:solidFill>
                  <a:schemeClr val="accent1">
                    <a:lumMod val="75000"/>
                  </a:schemeClr>
                </a:solidFill>
                <a:latin typeface="Calibri" pitchFamily="34" charset="0"/>
                <a:cs typeface="Arial" charset="0"/>
              </a:rPr>
              <a:t> </a:t>
            </a:r>
            <a:r>
              <a:rPr lang="en-US" sz="1400" b="1" dirty="0" err="1">
                <a:solidFill>
                  <a:schemeClr val="accent1">
                    <a:lumMod val="75000"/>
                  </a:schemeClr>
                </a:solidFill>
                <a:latin typeface="Calibri" pitchFamily="34" charset="0"/>
                <a:cs typeface="Arial" charset="0"/>
              </a:rPr>
              <a:t>d’Aménagement</a:t>
            </a:r>
            <a:r>
              <a:rPr lang="en-US" sz="1400" b="1" dirty="0">
                <a:solidFill>
                  <a:schemeClr val="accent1">
                    <a:lumMod val="75000"/>
                  </a:schemeClr>
                </a:solidFill>
                <a:latin typeface="Calibri" pitchFamily="34" charset="0"/>
                <a:cs typeface="Arial" charset="0"/>
              </a:rPr>
              <a:t> et </a:t>
            </a:r>
            <a:r>
              <a:rPr lang="en-US" sz="1400" b="1" dirty="0" smtClean="0">
                <a:solidFill>
                  <a:schemeClr val="accent1">
                    <a:lumMod val="75000"/>
                  </a:schemeClr>
                </a:solidFill>
                <a:latin typeface="Calibri" pitchFamily="34" charset="0"/>
                <a:cs typeface="Arial" charset="0"/>
              </a:rPr>
              <a:t>de</a:t>
            </a:r>
          </a:p>
          <a:p>
            <a:pPr marL="457200" indent="-457200">
              <a:spcBef>
                <a:spcPct val="20000"/>
              </a:spcBef>
              <a:buClr>
                <a:schemeClr val="bg2"/>
              </a:buClr>
              <a:buSzPct val="75000"/>
              <a:defRPr/>
            </a:pPr>
            <a:r>
              <a:rPr lang="en-US" sz="1400" b="1" dirty="0" smtClean="0">
                <a:solidFill>
                  <a:schemeClr val="accent1">
                    <a:lumMod val="75000"/>
                  </a:schemeClr>
                </a:solidFill>
                <a:latin typeface="Calibri" pitchFamily="34" charset="0"/>
                <a:cs typeface="Arial" charset="0"/>
              </a:rPr>
              <a:t>Promotion </a:t>
            </a:r>
            <a:r>
              <a:rPr lang="en-US" sz="1400" b="1" dirty="0">
                <a:solidFill>
                  <a:schemeClr val="accent1">
                    <a:lumMod val="75000"/>
                  </a:schemeClr>
                </a:solidFill>
                <a:latin typeface="Calibri" pitchFamily="34" charset="0"/>
                <a:cs typeface="Arial" charset="0"/>
              </a:rPr>
              <a:t>des </a:t>
            </a:r>
            <a:r>
              <a:rPr lang="en-US" sz="1400" b="1" dirty="0" err="1">
                <a:solidFill>
                  <a:schemeClr val="accent1">
                    <a:lumMod val="75000"/>
                  </a:schemeClr>
                </a:solidFill>
                <a:latin typeface="Calibri" pitchFamily="34" charset="0"/>
                <a:cs typeface="Arial" charset="0"/>
              </a:rPr>
              <a:t>Côtes</a:t>
            </a:r>
            <a:r>
              <a:rPr lang="en-US" sz="1400" b="1" dirty="0">
                <a:solidFill>
                  <a:schemeClr val="accent1">
                    <a:lumMod val="75000"/>
                  </a:schemeClr>
                </a:solidFill>
                <a:latin typeface="Calibri" pitchFamily="34" charset="0"/>
                <a:cs typeface="Arial" charset="0"/>
              </a:rPr>
              <a:t> et Zones </a:t>
            </a:r>
            <a:r>
              <a:rPr lang="en-US" sz="1400" b="1" dirty="0" err="1">
                <a:solidFill>
                  <a:schemeClr val="accent1">
                    <a:lumMod val="75000"/>
                  </a:schemeClr>
                </a:solidFill>
                <a:latin typeface="Calibri" pitchFamily="34" charset="0"/>
                <a:cs typeface="Arial" charset="0"/>
              </a:rPr>
              <a:t>touristiques</a:t>
            </a:r>
            <a:r>
              <a:rPr lang="en-US" sz="1400" b="1" dirty="0">
                <a:solidFill>
                  <a:schemeClr val="accent1">
                    <a:lumMod val="75000"/>
                  </a:schemeClr>
                </a:solidFill>
                <a:latin typeface="Calibri" pitchFamily="34" charset="0"/>
                <a:cs typeface="Arial" charset="0"/>
              </a:rPr>
              <a:t> du </a:t>
            </a:r>
            <a:r>
              <a:rPr lang="en-US" sz="1400" b="1" dirty="0" err="1">
                <a:solidFill>
                  <a:schemeClr val="accent1">
                    <a:lumMod val="75000"/>
                  </a:schemeClr>
                </a:solidFill>
                <a:latin typeface="Calibri" pitchFamily="34" charset="0"/>
                <a:cs typeface="Arial" charset="0"/>
              </a:rPr>
              <a:t>Sénégal</a:t>
            </a:r>
            <a:r>
              <a:rPr lang="en-US" sz="1400" b="1" dirty="0">
                <a:solidFill>
                  <a:schemeClr val="accent1">
                    <a:lumMod val="75000"/>
                  </a:schemeClr>
                </a:solidFill>
                <a:latin typeface="Calibri" pitchFamily="34" charset="0"/>
                <a:cs typeface="Arial" charset="0"/>
              </a:rPr>
              <a:t>), </a:t>
            </a:r>
            <a:r>
              <a:rPr lang="en-US" b="1" dirty="0" err="1" smtClean="0">
                <a:solidFill>
                  <a:schemeClr val="accent1">
                    <a:lumMod val="75000"/>
                  </a:schemeClr>
                </a:solidFill>
                <a:latin typeface="Calibri" pitchFamily="34" charset="0"/>
                <a:cs typeface="Arial" charset="0"/>
              </a:rPr>
              <a:t>Communautés</a:t>
            </a:r>
            <a:r>
              <a:rPr lang="en-US" b="1" dirty="0" smtClean="0">
                <a:solidFill>
                  <a:schemeClr val="accent1">
                    <a:lumMod val="75000"/>
                  </a:schemeClr>
                </a:solidFill>
                <a:latin typeface="Calibri" pitchFamily="34" charset="0"/>
                <a:cs typeface="Arial" charset="0"/>
              </a:rPr>
              <a:t> locales</a:t>
            </a:r>
          </a:p>
          <a:p>
            <a:pPr marL="457200" indent="-457200">
              <a:spcBef>
                <a:spcPct val="20000"/>
              </a:spcBef>
              <a:buClr>
                <a:schemeClr val="bg2"/>
              </a:buClr>
              <a:buSzPct val="75000"/>
              <a:defRPr/>
            </a:pPr>
            <a:endParaRPr lang="en-US" sz="1000" b="1" dirty="0">
              <a:solidFill>
                <a:schemeClr val="accent1">
                  <a:lumMod val="75000"/>
                </a:schemeClr>
              </a:solidFill>
              <a:latin typeface="Calibri" pitchFamily="34" charset="0"/>
              <a:cs typeface="Arial" charset="0"/>
            </a:endParaRPr>
          </a:p>
          <a:p>
            <a:pPr marL="457200" indent="-457200">
              <a:spcBef>
                <a:spcPct val="20000"/>
              </a:spcBef>
              <a:buClr>
                <a:schemeClr val="bg2"/>
              </a:buClr>
              <a:buSzPct val="75000"/>
              <a:defRPr/>
            </a:pPr>
            <a:r>
              <a:rPr lang="en-US" b="1" dirty="0">
                <a:solidFill>
                  <a:schemeClr val="tx1">
                    <a:lumMod val="75000"/>
                    <a:lumOff val="25000"/>
                  </a:schemeClr>
                </a:solidFill>
                <a:latin typeface="Calibri" pitchFamily="34" charset="0"/>
                <a:cs typeface="Arial" charset="0"/>
              </a:rPr>
              <a:t>5. </a:t>
            </a:r>
            <a:r>
              <a:rPr lang="en-US" b="1" dirty="0" err="1" smtClean="0">
                <a:solidFill>
                  <a:schemeClr val="tx1">
                    <a:lumMod val="75000"/>
                    <a:lumOff val="25000"/>
                  </a:schemeClr>
                </a:solidFill>
                <a:latin typeface="Calibri" pitchFamily="34" charset="0"/>
                <a:cs typeface="Arial" charset="0"/>
              </a:rPr>
              <a:t>Responsable</a:t>
            </a:r>
            <a:r>
              <a:rPr lang="en-US" b="1" dirty="0" smtClean="0">
                <a:solidFill>
                  <a:schemeClr val="tx1">
                    <a:lumMod val="75000"/>
                    <a:lumOff val="25000"/>
                  </a:schemeClr>
                </a:solidFill>
                <a:latin typeface="Calibri" pitchFamily="34" charset="0"/>
                <a:cs typeface="Arial" charset="0"/>
              </a:rPr>
              <a:t> </a:t>
            </a:r>
            <a:r>
              <a:rPr lang="en-US" b="1" dirty="0" err="1" smtClean="0">
                <a:solidFill>
                  <a:schemeClr val="tx1">
                    <a:lumMod val="75000"/>
                    <a:lumOff val="25000"/>
                  </a:schemeClr>
                </a:solidFill>
                <a:latin typeface="Calibri" pitchFamily="34" charset="0"/>
                <a:cs typeface="Arial" charset="0"/>
              </a:rPr>
              <a:t>Sociale</a:t>
            </a:r>
            <a:r>
              <a:rPr lang="en-US" b="1" dirty="0" smtClean="0">
                <a:solidFill>
                  <a:schemeClr val="tx1">
                    <a:lumMod val="75000"/>
                    <a:lumOff val="25000"/>
                  </a:schemeClr>
                </a:solidFill>
                <a:latin typeface="Calibri" pitchFamily="34" charset="0"/>
                <a:cs typeface="Arial" charset="0"/>
              </a:rPr>
              <a:t> des </a:t>
            </a:r>
            <a:r>
              <a:rPr lang="en-US" b="1" dirty="0" err="1" smtClean="0">
                <a:solidFill>
                  <a:schemeClr val="tx1">
                    <a:lumMod val="75000"/>
                    <a:lumOff val="25000"/>
                  </a:schemeClr>
                </a:solidFill>
                <a:latin typeface="Calibri" pitchFamily="34" charset="0"/>
                <a:cs typeface="Arial" charset="0"/>
              </a:rPr>
              <a:t>Entreprises</a:t>
            </a:r>
            <a:r>
              <a:rPr lang="en-US" b="1" dirty="0" smtClean="0">
                <a:solidFill>
                  <a:schemeClr val="tx1">
                    <a:lumMod val="75000"/>
                    <a:lumOff val="25000"/>
                  </a:schemeClr>
                </a:solidFill>
                <a:latin typeface="Calibri" pitchFamily="34" charset="0"/>
                <a:cs typeface="Arial" charset="0"/>
              </a:rPr>
              <a:t> (CSR)</a:t>
            </a:r>
            <a:endParaRPr lang="en-US" b="1" dirty="0">
              <a:solidFill>
                <a:schemeClr val="tx1">
                  <a:lumMod val="75000"/>
                  <a:lumOff val="25000"/>
                </a:schemeClr>
              </a:solidFill>
              <a:latin typeface="Calibri" pitchFamily="34" charset="0"/>
              <a:cs typeface="Arial" charset="0"/>
            </a:endParaRPr>
          </a:p>
          <a:p>
            <a:pPr marL="457200" indent="-457200">
              <a:spcBef>
                <a:spcPct val="20000"/>
              </a:spcBef>
              <a:buSzPct val="75000"/>
              <a:defRPr/>
            </a:pPr>
            <a:r>
              <a:rPr lang="en-US" b="1" u="sng" dirty="0" err="1" smtClean="0">
                <a:solidFill>
                  <a:srgbClr val="C00000"/>
                </a:solidFill>
                <a:latin typeface="Calibri" pitchFamily="34" charset="0"/>
                <a:cs typeface="Arial" charset="0"/>
              </a:rPr>
              <a:t>Implémentation</a:t>
            </a:r>
            <a:r>
              <a:rPr lang="en-US" b="1" dirty="0">
                <a:solidFill>
                  <a:srgbClr val="C00000"/>
                </a:solidFill>
                <a:latin typeface="Calibri" pitchFamily="34" charset="0"/>
                <a:cs typeface="Arial" charset="0"/>
              </a:rPr>
              <a:t>: </a:t>
            </a:r>
            <a:r>
              <a:rPr lang="en-US" b="1" dirty="0">
                <a:solidFill>
                  <a:schemeClr val="accent1">
                    <a:lumMod val="75000"/>
                  </a:schemeClr>
                </a:solidFill>
                <a:latin typeface="Calibri" pitchFamily="34" charset="0"/>
                <a:cs typeface="Arial" charset="0"/>
              </a:rPr>
              <a:t>National Experts &amp; UNIDO TEST experts</a:t>
            </a:r>
            <a:endParaRPr lang="en-US" dirty="0">
              <a:solidFill>
                <a:schemeClr val="accent1">
                  <a:lumMod val="75000"/>
                </a:schemeClr>
              </a:solidFill>
              <a:latin typeface="Calibri" pitchFamily="34" charset="0"/>
              <a:cs typeface="Arial" charset="0"/>
            </a:endParaRPr>
          </a:p>
          <a:p>
            <a:pPr marL="457200" indent="-457200">
              <a:spcBef>
                <a:spcPct val="20000"/>
              </a:spcBef>
              <a:buClr>
                <a:schemeClr val="bg2"/>
              </a:buClr>
              <a:buSzPct val="75000"/>
              <a:buFont typeface="Arial" charset="0"/>
              <a:buAutoNum type="arabicPeriod"/>
              <a:defRPr/>
            </a:pPr>
            <a:endParaRPr lang="en-US" dirty="0">
              <a:solidFill>
                <a:srgbClr val="008000"/>
              </a:solidFill>
              <a:latin typeface="Calibri" pitchFamily="34" charset="0"/>
              <a:cs typeface="Arial" charset="0"/>
            </a:endParaRPr>
          </a:p>
          <a:p>
            <a:pPr marL="457200" indent="-457200">
              <a:spcBef>
                <a:spcPct val="20000"/>
              </a:spcBef>
              <a:buClr>
                <a:schemeClr val="bg2"/>
              </a:buClr>
              <a:buSzPct val="75000"/>
              <a:buFont typeface="Arial" charset="0"/>
              <a:buAutoNum type="arabicPeriod"/>
              <a:defRPr/>
            </a:pPr>
            <a:endParaRPr lang="en-US" dirty="0">
              <a:solidFill>
                <a:srgbClr val="008000"/>
              </a:solidFill>
              <a:latin typeface="Calibri" pitchFamily="34" charset="0"/>
              <a:cs typeface="Arial" charset="0"/>
            </a:endParaRPr>
          </a:p>
        </p:txBody>
      </p:sp>
    </p:spTree>
  </p:cSld>
  <p:clrMapOvr>
    <a:masterClrMapping/>
  </p:clrMapOvr>
  <p:transition spd="slow" advClick="0" advTm="10000">
    <p:pull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txBox="1">
            <a:spLocks noChangeArrowheads="1"/>
          </p:cNvSpPr>
          <p:nvPr/>
        </p:nvSpPr>
        <p:spPr bwMode="auto">
          <a:xfrm>
            <a:off x="457200" y="1066800"/>
            <a:ext cx="8229600" cy="762000"/>
          </a:xfrm>
          <a:prstGeom prst="rect">
            <a:avLst/>
          </a:prstGeom>
          <a:noFill/>
          <a:ln w="9525">
            <a:noFill/>
            <a:miter lim="800000"/>
            <a:headEnd/>
            <a:tailEnd/>
          </a:ln>
        </p:spPr>
        <p:txBody>
          <a:bodyPr anchor="ctr"/>
          <a:lstStyle/>
          <a:p>
            <a:endParaRPr lang="de-DE" sz="4400" b="1">
              <a:latin typeface="Gill Sans MT" pitchFamily="34" charset="0"/>
            </a:endParaRPr>
          </a:p>
        </p:txBody>
      </p:sp>
      <p:sp>
        <p:nvSpPr>
          <p:cNvPr id="8195" name="Rectangle 3"/>
          <p:cNvSpPr txBox="1">
            <a:spLocks noChangeArrowheads="1"/>
          </p:cNvSpPr>
          <p:nvPr/>
        </p:nvSpPr>
        <p:spPr bwMode="auto">
          <a:xfrm>
            <a:off x="457200" y="1828800"/>
            <a:ext cx="8229600" cy="4525963"/>
          </a:xfrm>
          <a:prstGeom prst="rect">
            <a:avLst/>
          </a:prstGeom>
          <a:noFill/>
          <a:ln w="9525">
            <a:noFill/>
            <a:miter lim="800000"/>
            <a:headEnd/>
            <a:tailEnd/>
          </a:ln>
        </p:spPr>
        <p:txBody>
          <a:bodyPr/>
          <a:lstStyle/>
          <a:p>
            <a:pPr marL="800100" lvl="1" indent="-342900">
              <a:spcBef>
                <a:spcPct val="20000"/>
              </a:spcBef>
              <a:buFont typeface="Wingdings" pitchFamily="2" charset="2"/>
              <a:buChar char="§"/>
            </a:pPr>
            <a:endParaRPr lang="en-GB" sz="2000" b="1">
              <a:solidFill>
                <a:schemeClr val="accent2"/>
              </a:solidFill>
              <a:latin typeface="Gill Sans MT" pitchFamily="34" charset="0"/>
              <a:ea typeface="宋体" pitchFamily="2" charset="-122"/>
            </a:endParaRPr>
          </a:p>
          <a:p>
            <a:pPr marL="342900" indent="-342900">
              <a:spcBef>
                <a:spcPct val="20000"/>
              </a:spcBef>
              <a:buFont typeface="Wingdings" pitchFamily="2" charset="2"/>
              <a:buChar char="q"/>
            </a:pPr>
            <a:endParaRPr lang="en-US" sz="2800" b="1">
              <a:solidFill>
                <a:schemeClr val="accent2"/>
              </a:solidFill>
              <a:latin typeface="Gill Sans MT" pitchFamily="34" charset="0"/>
              <a:ea typeface="宋体" pitchFamily="2" charset="-122"/>
            </a:endParaRPr>
          </a:p>
        </p:txBody>
      </p:sp>
      <p:sp>
        <p:nvSpPr>
          <p:cNvPr id="8196" name="Text Box 5"/>
          <p:cNvSpPr txBox="1">
            <a:spLocks noChangeArrowheads="1"/>
          </p:cNvSpPr>
          <p:nvPr/>
        </p:nvSpPr>
        <p:spPr bwMode="auto">
          <a:xfrm>
            <a:off x="609600" y="1447800"/>
            <a:ext cx="8275638" cy="1138238"/>
          </a:xfrm>
          <a:prstGeom prst="rect">
            <a:avLst/>
          </a:prstGeom>
          <a:noFill/>
          <a:ln w="9525">
            <a:noFill/>
            <a:miter lim="800000"/>
            <a:headEnd/>
            <a:tailEnd/>
          </a:ln>
        </p:spPr>
        <p:txBody>
          <a:bodyPr>
            <a:spAutoFit/>
          </a:bodyPr>
          <a:lstStyle/>
          <a:p>
            <a:pPr algn="just"/>
            <a:endParaRPr lang="en-GB" b="1"/>
          </a:p>
          <a:p>
            <a:pPr algn="just"/>
            <a:endParaRPr lang="en-US" sz="2000"/>
          </a:p>
          <a:p>
            <a:pPr>
              <a:spcBef>
                <a:spcPct val="50000"/>
              </a:spcBef>
            </a:pPr>
            <a:endParaRPr lang="en-US" sz="2000"/>
          </a:p>
        </p:txBody>
      </p:sp>
      <p:sp>
        <p:nvSpPr>
          <p:cNvPr id="7173" name="Rectangle 4"/>
          <p:cNvSpPr>
            <a:spLocks noChangeArrowheads="1"/>
          </p:cNvSpPr>
          <p:nvPr/>
        </p:nvSpPr>
        <p:spPr bwMode="auto">
          <a:xfrm>
            <a:off x="0" y="990600"/>
            <a:ext cx="9144000" cy="800219"/>
          </a:xfrm>
          <a:prstGeom prst="rect">
            <a:avLst/>
          </a:prstGeom>
          <a:noFill/>
          <a:ln w="9525">
            <a:noFill/>
            <a:miter lim="800000"/>
            <a:headEnd/>
            <a:tailEnd/>
          </a:ln>
        </p:spPr>
        <p:txBody>
          <a:bodyPr>
            <a:spAutoFit/>
          </a:bodyPr>
          <a:lstStyle/>
          <a:p>
            <a:pPr marL="457200" indent="-457200" algn="ctr">
              <a:spcBef>
                <a:spcPct val="20000"/>
              </a:spcBef>
              <a:buClr>
                <a:schemeClr val="bg2"/>
              </a:buClr>
              <a:buSzPct val="75000"/>
              <a:defRPr/>
            </a:pPr>
            <a:r>
              <a:rPr lang="en-US" sz="2200" b="1" u="sng" dirty="0" err="1" smtClean="0">
                <a:solidFill>
                  <a:schemeClr val="accent6"/>
                </a:solidFill>
                <a:effectLst>
                  <a:outerShdw blurRad="38100" dist="38100" dir="2700000" algn="tl">
                    <a:srgbClr val="000000">
                      <a:alpha val="43137"/>
                    </a:srgbClr>
                  </a:outerShdw>
                </a:effectLst>
                <a:latin typeface="Calibri" pitchFamily="34" charset="0"/>
                <a:ea typeface="ＭＳ Ｐゴシック" pitchFamily="1" charset="-128"/>
                <a:cs typeface="Arial" pitchFamily="34" charset="0"/>
              </a:rPr>
              <a:t>Démarrage</a:t>
            </a:r>
            <a:r>
              <a:rPr lang="en-US" sz="2200" b="1" u="sng" dirty="0" smtClean="0">
                <a:solidFill>
                  <a:schemeClr val="accent6"/>
                </a:solidFill>
                <a:effectLst>
                  <a:outerShdw blurRad="38100" dist="38100" dir="2700000" algn="tl">
                    <a:srgbClr val="000000">
                      <a:alpha val="43137"/>
                    </a:srgbClr>
                  </a:outerShdw>
                </a:effectLst>
                <a:latin typeface="Calibri" pitchFamily="34" charset="0"/>
                <a:ea typeface="ＭＳ Ｐゴシック" pitchFamily="1" charset="-128"/>
                <a:cs typeface="Arial" pitchFamily="34" charset="0"/>
              </a:rPr>
              <a:t> de </a:t>
            </a:r>
            <a:r>
              <a:rPr lang="en-US" sz="2200" b="1" u="sng" dirty="0" err="1" smtClean="0">
                <a:solidFill>
                  <a:schemeClr val="accent6"/>
                </a:solidFill>
                <a:effectLst>
                  <a:outerShdw blurRad="38100" dist="38100" dir="2700000" algn="tl">
                    <a:srgbClr val="000000">
                      <a:alpha val="43137"/>
                    </a:srgbClr>
                  </a:outerShdw>
                </a:effectLst>
                <a:latin typeface="Calibri" pitchFamily="34" charset="0"/>
                <a:ea typeface="ＭＳ Ｐゴシック" pitchFamily="1" charset="-128"/>
                <a:cs typeface="Arial" pitchFamily="34" charset="0"/>
              </a:rPr>
              <a:t>l’implémentation</a:t>
            </a:r>
            <a:r>
              <a:rPr lang="en-US" sz="2200" b="1" u="sng" dirty="0" smtClean="0">
                <a:solidFill>
                  <a:schemeClr val="accent6"/>
                </a:solidFill>
                <a:effectLst>
                  <a:outerShdw blurRad="38100" dist="38100" dir="2700000" algn="tl">
                    <a:srgbClr val="000000">
                      <a:alpha val="43137"/>
                    </a:srgbClr>
                  </a:outerShdw>
                </a:effectLst>
                <a:latin typeface="Calibri" pitchFamily="34" charset="0"/>
                <a:ea typeface="ＭＳ Ｐゴシック" pitchFamily="1" charset="-128"/>
                <a:cs typeface="Arial" pitchFamily="34" charset="0"/>
              </a:rPr>
              <a:t> de la </a:t>
            </a:r>
            <a:r>
              <a:rPr lang="en-US" sz="2200" b="1" u="sng" dirty="0" err="1" smtClean="0">
                <a:solidFill>
                  <a:schemeClr val="accent6"/>
                </a:solidFill>
                <a:effectLst>
                  <a:outerShdw blurRad="38100" dist="38100" dir="2700000" algn="tl">
                    <a:srgbClr val="000000">
                      <a:alpha val="43137"/>
                    </a:srgbClr>
                  </a:outerShdw>
                </a:effectLst>
                <a:latin typeface="Calibri" pitchFamily="34" charset="0"/>
                <a:ea typeface="ＭＳ Ｐゴシック" pitchFamily="1" charset="-128"/>
                <a:cs typeface="Arial" pitchFamily="34" charset="0"/>
              </a:rPr>
              <a:t>méthodologie</a:t>
            </a:r>
            <a:r>
              <a:rPr lang="en-US" sz="2200" b="1" u="sng" dirty="0" smtClean="0">
                <a:solidFill>
                  <a:schemeClr val="accent6"/>
                </a:solidFill>
                <a:effectLst>
                  <a:outerShdw blurRad="38100" dist="38100" dir="2700000" algn="tl">
                    <a:srgbClr val="000000">
                      <a:alpha val="43137"/>
                    </a:srgbClr>
                  </a:outerShdw>
                </a:effectLst>
                <a:latin typeface="Calibri" pitchFamily="34" charset="0"/>
                <a:ea typeface="ＭＳ Ｐゴシック" pitchFamily="1" charset="-128"/>
                <a:cs typeface="Arial" pitchFamily="34" charset="0"/>
              </a:rPr>
              <a:t> TEST</a:t>
            </a:r>
            <a:r>
              <a:rPr lang="en-US" sz="2200" b="1" u="sng" dirty="0" smtClean="0">
                <a:solidFill>
                  <a:schemeClr val="tx2"/>
                </a:solidFill>
                <a:latin typeface="+mj-lt"/>
                <a:ea typeface="ＭＳ Ｐゴシック" pitchFamily="1" charset="-128"/>
                <a:cs typeface="Arial" pitchFamily="34" charset="0"/>
              </a:rPr>
              <a:t> </a:t>
            </a:r>
            <a:endParaRPr lang="en-US" sz="2200" b="1" u="sng" dirty="0">
              <a:solidFill>
                <a:schemeClr val="tx2"/>
              </a:solidFill>
              <a:latin typeface="+mj-lt"/>
              <a:ea typeface="ＭＳ Ｐゴシック" pitchFamily="1" charset="-128"/>
              <a:cs typeface="Arial" pitchFamily="34" charset="0"/>
            </a:endParaRPr>
          </a:p>
          <a:p>
            <a:pPr algn="ctr">
              <a:defRPr/>
            </a:pPr>
            <a:endParaRPr lang="en-US" sz="2400" b="1" dirty="0">
              <a:solidFill>
                <a:srgbClr val="0033CC"/>
              </a:solidFill>
              <a:ea typeface="ＭＳ Ｐゴシック" pitchFamily="1" charset="-128"/>
            </a:endParaRPr>
          </a:p>
        </p:txBody>
      </p:sp>
      <p:sp>
        <p:nvSpPr>
          <p:cNvPr id="9222" name="Rectangle 7"/>
          <p:cNvSpPr>
            <a:spLocks noChangeArrowheads="1"/>
          </p:cNvSpPr>
          <p:nvPr/>
        </p:nvSpPr>
        <p:spPr bwMode="auto">
          <a:xfrm>
            <a:off x="228600" y="1447800"/>
            <a:ext cx="8753475" cy="6281738"/>
          </a:xfrm>
          <a:prstGeom prst="rect">
            <a:avLst/>
          </a:prstGeom>
          <a:noFill/>
          <a:ln w="9525">
            <a:noFill/>
            <a:miter lim="800000"/>
            <a:headEnd/>
            <a:tailEnd/>
          </a:ln>
        </p:spPr>
        <p:txBody>
          <a:bodyPr>
            <a:spAutoFit/>
          </a:bodyPr>
          <a:lstStyle/>
          <a:p>
            <a:pPr>
              <a:spcBef>
                <a:spcPts val="0"/>
              </a:spcBef>
              <a:buClr>
                <a:srgbClr val="808000"/>
              </a:buClr>
              <a:buSzPct val="75000"/>
              <a:defRPr/>
            </a:pPr>
            <a:r>
              <a:rPr lang="en-GB" sz="1600" dirty="0">
                <a:latin typeface="Calibri" pitchFamily="34" charset="0"/>
              </a:rPr>
              <a:t>La formation TEST </a:t>
            </a:r>
            <a:r>
              <a:rPr lang="en-GB" sz="1600" dirty="0" err="1">
                <a:latin typeface="Calibri" pitchFamily="34" charset="0"/>
              </a:rPr>
              <a:t>s’est</a:t>
            </a:r>
            <a:r>
              <a:rPr lang="en-GB" sz="1600" dirty="0">
                <a:latin typeface="Calibri" pitchFamily="34" charset="0"/>
              </a:rPr>
              <a:t> </a:t>
            </a:r>
            <a:r>
              <a:rPr lang="en-GB" sz="1600" dirty="0" err="1">
                <a:latin typeface="Calibri" pitchFamily="34" charset="0"/>
              </a:rPr>
              <a:t>tenue</a:t>
            </a:r>
            <a:r>
              <a:rPr lang="en-GB" sz="1600" dirty="0">
                <a:latin typeface="Calibri" pitchFamily="34" charset="0"/>
              </a:rPr>
              <a:t> à </a:t>
            </a:r>
            <a:r>
              <a:rPr lang="en-GB" sz="1600" dirty="0" err="1">
                <a:latin typeface="Calibri" pitchFamily="34" charset="0"/>
              </a:rPr>
              <a:t>Saly</a:t>
            </a:r>
            <a:r>
              <a:rPr lang="en-GB" sz="1600" dirty="0">
                <a:latin typeface="Calibri" pitchFamily="34" charset="0"/>
              </a:rPr>
              <a:t> le </a:t>
            </a:r>
            <a:r>
              <a:rPr lang="en-GB" sz="1600" b="1" dirty="0">
                <a:latin typeface="Calibri" pitchFamily="34" charset="0"/>
              </a:rPr>
              <a:t>7 </a:t>
            </a:r>
            <a:r>
              <a:rPr lang="en-GB" sz="1600" b="1" dirty="0" err="1">
                <a:latin typeface="Calibri" pitchFamily="34" charset="0"/>
              </a:rPr>
              <a:t>novembre</a:t>
            </a:r>
            <a:r>
              <a:rPr lang="en-GB" sz="1600" b="1" dirty="0">
                <a:latin typeface="Calibri" pitchFamily="34" charset="0"/>
              </a:rPr>
              <a:t> 2012</a:t>
            </a:r>
            <a:r>
              <a:rPr lang="en-GB" sz="1600" dirty="0">
                <a:latin typeface="Calibri" pitchFamily="34" charset="0"/>
              </a:rPr>
              <a:t>. </a:t>
            </a:r>
          </a:p>
          <a:p>
            <a:pPr>
              <a:spcBef>
                <a:spcPts val="0"/>
              </a:spcBef>
              <a:buClr>
                <a:srgbClr val="808000"/>
              </a:buClr>
              <a:buSzPct val="75000"/>
              <a:defRPr/>
            </a:pPr>
            <a:r>
              <a:rPr lang="en-GB" sz="1600" dirty="0">
                <a:latin typeface="Calibri" pitchFamily="34" charset="0"/>
              </a:rPr>
              <a:t>Les </a:t>
            </a:r>
            <a:r>
              <a:rPr lang="en-GB" sz="1600" dirty="0" err="1">
                <a:latin typeface="Calibri" pitchFamily="34" charset="0"/>
              </a:rPr>
              <a:t>visites</a:t>
            </a:r>
            <a:r>
              <a:rPr lang="en-GB" sz="1600" dirty="0">
                <a:latin typeface="Calibri" pitchFamily="34" charset="0"/>
              </a:rPr>
              <a:t> </a:t>
            </a:r>
            <a:r>
              <a:rPr lang="en-GB" sz="1600" dirty="0" err="1">
                <a:latin typeface="Calibri" pitchFamily="34" charset="0"/>
              </a:rPr>
              <a:t>dans</a:t>
            </a:r>
            <a:r>
              <a:rPr lang="en-GB" sz="1600" dirty="0">
                <a:latin typeface="Calibri" pitchFamily="34" charset="0"/>
              </a:rPr>
              <a:t> les </a:t>
            </a:r>
            <a:r>
              <a:rPr lang="en-GB" sz="1600" dirty="0" err="1">
                <a:latin typeface="Calibri" pitchFamily="34" charset="0"/>
              </a:rPr>
              <a:t>cinq</a:t>
            </a:r>
            <a:r>
              <a:rPr lang="en-GB" sz="1600" dirty="0">
                <a:latin typeface="Calibri" pitchFamily="34" charset="0"/>
              </a:rPr>
              <a:t> </a:t>
            </a:r>
            <a:r>
              <a:rPr lang="en-GB" sz="1600" dirty="0" err="1">
                <a:latin typeface="Calibri" pitchFamily="34" charset="0"/>
              </a:rPr>
              <a:t>hôtels</a:t>
            </a:r>
            <a:r>
              <a:rPr lang="en-GB" sz="1600" dirty="0">
                <a:latin typeface="Calibri" pitchFamily="34" charset="0"/>
              </a:rPr>
              <a:t> </a:t>
            </a:r>
            <a:r>
              <a:rPr lang="en-GB" sz="1600" dirty="0" err="1">
                <a:latin typeface="Calibri" pitchFamily="34" charset="0"/>
              </a:rPr>
              <a:t>ont</a:t>
            </a:r>
            <a:r>
              <a:rPr lang="en-GB" sz="1600" dirty="0">
                <a:latin typeface="Calibri" pitchFamily="34" charset="0"/>
              </a:rPr>
              <a:t> </a:t>
            </a:r>
            <a:r>
              <a:rPr lang="en-GB" sz="1600" dirty="0" err="1">
                <a:latin typeface="Calibri" pitchFamily="34" charset="0"/>
              </a:rPr>
              <a:t>été</a:t>
            </a:r>
            <a:r>
              <a:rPr lang="en-GB" sz="1600" dirty="0">
                <a:latin typeface="Calibri" pitchFamily="34" charset="0"/>
              </a:rPr>
              <a:t> </a:t>
            </a:r>
            <a:r>
              <a:rPr lang="en-GB" sz="1600" dirty="0" err="1">
                <a:latin typeface="Calibri" pitchFamily="34" charset="0"/>
              </a:rPr>
              <a:t>réalisées</a:t>
            </a:r>
            <a:r>
              <a:rPr lang="en-GB" sz="1600" dirty="0">
                <a:latin typeface="Calibri" pitchFamily="34" charset="0"/>
              </a:rPr>
              <a:t> les 8 et 9 </a:t>
            </a:r>
            <a:r>
              <a:rPr lang="en-GB" sz="1600" dirty="0" err="1">
                <a:latin typeface="Calibri" pitchFamily="34" charset="0"/>
              </a:rPr>
              <a:t>novembre</a:t>
            </a:r>
            <a:r>
              <a:rPr lang="en-GB" sz="1600" dirty="0">
                <a:latin typeface="Calibri" pitchFamily="34" charset="0"/>
              </a:rPr>
              <a:t> 2012 en </a:t>
            </a:r>
            <a:r>
              <a:rPr lang="en-GB" sz="1600" dirty="0" err="1">
                <a:latin typeface="Calibri" pitchFamily="34" charset="0"/>
              </a:rPr>
              <a:t>présence</a:t>
            </a:r>
            <a:r>
              <a:rPr lang="en-GB" sz="1600" dirty="0">
                <a:latin typeface="Calibri" pitchFamily="34" charset="0"/>
              </a:rPr>
              <a:t> des experts de </a:t>
            </a:r>
            <a:r>
              <a:rPr lang="en-GB" sz="1600" dirty="0" err="1">
                <a:latin typeface="Calibri" pitchFamily="34" charset="0"/>
              </a:rPr>
              <a:t>l’ONUDI</a:t>
            </a:r>
            <a:r>
              <a:rPr lang="en-GB" sz="1600" dirty="0">
                <a:latin typeface="Calibri" pitchFamily="34" charset="0"/>
              </a:rPr>
              <a:t> (Yolanda CACHU et </a:t>
            </a:r>
            <a:r>
              <a:rPr lang="en-GB" sz="1600" dirty="0" err="1">
                <a:latin typeface="Calibri" pitchFamily="34" charset="0"/>
              </a:rPr>
              <a:t>Ludovic</a:t>
            </a:r>
            <a:r>
              <a:rPr lang="en-GB" sz="1600" dirty="0">
                <a:latin typeface="Calibri" pitchFamily="34" charset="0"/>
              </a:rPr>
              <a:t> BERNAUDAT) et de </a:t>
            </a:r>
            <a:r>
              <a:rPr lang="en-GB" sz="1600" dirty="0" err="1">
                <a:latin typeface="Calibri" pitchFamily="34" charset="0"/>
              </a:rPr>
              <a:t>l’experte</a:t>
            </a:r>
            <a:r>
              <a:rPr lang="en-GB" sz="1600" dirty="0">
                <a:latin typeface="Calibri" pitchFamily="34" charset="0"/>
              </a:rPr>
              <a:t> SME (Anna TOURE DE NIET).</a:t>
            </a:r>
          </a:p>
          <a:p>
            <a:pPr>
              <a:lnSpc>
                <a:spcPct val="150000"/>
              </a:lnSpc>
              <a:spcBef>
                <a:spcPct val="20000"/>
              </a:spcBef>
              <a:buClr>
                <a:srgbClr val="808000"/>
              </a:buClr>
              <a:buSzPct val="75000"/>
              <a:buFont typeface="Wingdings" pitchFamily="2" charset="2"/>
              <a:buChar char="ü"/>
              <a:defRPr/>
            </a:pPr>
            <a:r>
              <a:rPr lang="fr-FR" b="1" i="1" dirty="0">
                <a:latin typeface="Calibri" pitchFamily="34" charset="0"/>
              </a:rPr>
              <a:t>Enseignements suite à la visite</a:t>
            </a:r>
          </a:p>
          <a:p>
            <a:pPr>
              <a:buFont typeface="Arial" pitchFamily="34" charset="0"/>
              <a:buChar char="•"/>
              <a:defRPr/>
            </a:pPr>
            <a:r>
              <a:rPr lang="fr-FR" sz="1600" dirty="0">
                <a:latin typeface="Calibri" pitchFamily="34" charset="0"/>
              </a:rPr>
              <a:t>Il n'existe pas de comptes divisionnaires </a:t>
            </a:r>
            <a:r>
              <a:rPr lang="fr-FR" sz="1600" dirty="0" smtClean="0">
                <a:latin typeface="Calibri" pitchFamily="34" charset="0"/>
              </a:rPr>
              <a:t>pour l’électricité au </a:t>
            </a:r>
            <a:r>
              <a:rPr lang="fr-FR" sz="1600" dirty="0">
                <a:latin typeface="Calibri" pitchFamily="34" charset="0"/>
              </a:rPr>
              <a:t>niveau des hôtels permettant un suivi individuel des consommations.</a:t>
            </a:r>
          </a:p>
          <a:p>
            <a:pPr>
              <a:buFont typeface="Arial" pitchFamily="34" charset="0"/>
              <a:buChar char="•"/>
              <a:defRPr/>
            </a:pPr>
            <a:endParaRPr lang="fr-FR" sz="1600" dirty="0">
              <a:latin typeface="Calibri" pitchFamily="34" charset="0"/>
            </a:endParaRPr>
          </a:p>
          <a:p>
            <a:pPr>
              <a:buFont typeface="Arial" pitchFamily="34" charset="0"/>
              <a:buChar char="•"/>
              <a:defRPr/>
            </a:pPr>
            <a:r>
              <a:rPr lang="fr-FR" sz="1600" dirty="0">
                <a:latin typeface="Calibri" pitchFamily="34" charset="0"/>
              </a:rPr>
              <a:t>Le tri des déchets est fait dans la plupart des cas mais avec une valorisation informelle (récupération dans la plupart des cas par le personnel).</a:t>
            </a:r>
          </a:p>
          <a:p>
            <a:pPr>
              <a:defRPr/>
            </a:pPr>
            <a:endParaRPr lang="fr-FR" sz="1600" dirty="0">
              <a:latin typeface="Calibri" pitchFamily="34" charset="0"/>
            </a:endParaRPr>
          </a:p>
          <a:p>
            <a:pPr>
              <a:buFont typeface="Arial" pitchFamily="34" charset="0"/>
              <a:buChar char="•"/>
              <a:defRPr/>
            </a:pPr>
            <a:r>
              <a:rPr lang="fr-FR" sz="1600" dirty="0">
                <a:latin typeface="Calibri" pitchFamily="34" charset="0"/>
              </a:rPr>
              <a:t>La station n'offre pas des infrastructures de stockage et ou de traitement adaptés :</a:t>
            </a:r>
          </a:p>
          <a:p>
            <a:pPr>
              <a:defRPr/>
            </a:pPr>
            <a:r>
              <a:rPr lang="fr-FR" sz="1600" u="sng" dirty="0">
                <a:latin typeface="Calibri" pitchFamily="34" charset="0"/>
              </a:rPr>
              <a:t>Au niveau de la station d’épuration</a:t>
            </a:r>
            <a:r>
              <a:rPr lang="fr-FR" sz="1600" dirty="0">
                <a:latin typeface="Calibri" pitchFamily="34" charset="0"/>
              </a:rPr>
              <a:t> : la capacité de la station ne répond pas aux besoins, un des bassins de récupération ne fonctionne plus, aucun traitement des eaux usées</a:t>
            </a:r>
          </a:p>
          <a:p>
            <a:pPr>
              <a:defRPr/>
            </a:pPr>
            <a:r>
              <a:rPr lang="fr-FR" sz="1600" u="sng" dirty="0">
                <a:latin typeface="Calibri" pitchFamily="34" charset="0"/>
              </a:rPr>
              <a:t>Au niveau </a:t>
            </a:r>
            <a:r>
              <a:rPr lang="fr-FR" sz="1600" u="sng" dirty="0" smtClean="0">
                <a:latin typeface="Calibri" pitchFamily="34" charset="0"/>
              </a:rPr>
              <a:t>du dépôt de </a:t>
            </a:r>
            <a:r>
              <a:rPr lang="fr-FR" sz="1600" u="sng" dirty="0" err="1">
                <a:latin typeface="Calibri" pitchFamily="34" charset="0"/>
              </a:rPr>
              <a:t>Gandigal</a:t>
            </a:r>
            <a:r>
              <a:rPr lang="fr-FR" sz="1600" u="sng" dirty="0">
                <a:latin typeface="Calibri" pitchFamily="34" charset="0"/>
              </a:rPr>
              <a:t> (à une dizaine de km de </a:t>
            </a:r>
            <a:r>
              <a:rPr lang="fr-FR" sz="1600" u="sng" dirty="0" err="1">
                <a:latin typeface="Calibri" pitchFamily="34" charset="0"/>
              </a:rPr>
              <a:t>Saly</a:t>
            </a:r>
            <a:r>
              <a:rPr lang="fr-FR" sz="1600" u="sng" dirty="0">
                <a:latin typeface="Calibri" pitchFamily="34" charset="0"/>
              </a:rPr>
              <a:t>)</a:t>
            </a:r>
            <a:r>
              <a:rPr lang="fr-FR" sz="1600" dirty="0">
                <a:latin typeface="Calibri" pitchFamily="34" charset="0"/>
              </a:rPr>
              <a:t> : les déchets sont jetés de manière dispersée sur le site, et des personnes font le tri des déchets qui peuvent être récupérés et revendus (notamment les cannettes aluminium). La décharge n’est pas conforme à la réglementation (risque de pollution de la nappe phréatique et risques sanitaires </a:t>
            </a:r>
            <a:r>
              <a:rPr lang="fr-FR" sz="1600" dirty="0" smtClean="0">
                <a:latin typeface="Calibri" pitchFamily="34" charset="0"/>
              </a:rPr>
              <a:t>importants pour </a:t>
            </a:r>
            <a:r>
              <a:rPr lang="fr-FR" sz="1600" dirty="0">
                <a:latin typeface="Calibri" pitchFamily="34" charset="0"/>
              </a:rPr>
              <a:t>les populations avoisinantes).</a:t>
            </a:r>
          </a:p>
          <a:p>
            <a:pPr>
              <a:lnSpc>
                <a:spcPct val="150000"/>
              </a:lnSpc>
              <a:spcBef>
                <a:spcPct val="20000"/>
              </a:spcBef>
              <a:buClr>
                <a:srgbClr val="808000"/>
              </a:buClr>
              <a:buSzPct val="75000"/>
              <a:defRPr/>
            </a:pPr>
            <a:endParaRPr lang="fr-FR" sz="1400" dirty="0"/>
          </a:p>
          <a:p>
            <a:pPr>
              <a:lnSpc>
                <a:spcPct val="150000"/>
              </a:lnSpc>
              <a:spcBef>
                <a:spcPct val="20000"/>
              </a:spcBef>
              <a:buClr>
                <a:srgbClr val="808000"/>
              </a:buClr>
              <a:buSzPct val="75000"/>
              <a:buFont typeface="Wingdings" pitchFamily="2" charset="2"/>
              <a:buChar char="ü"/>
              <a:defRPr/>
            </a:pPr>
            <a:endParaRPr lang="fr-FR" i="1" dirty="0"/>
          </a:p>
          <a:p>
            <a:pPr lvl="1">
              <a:lnSpc>
                <a:spcPct val="150000"/>
              </a:lnSpc>
              <a:spcBef>
                <a:spcPct val="20000"/>
              </a:spcBef>
              <a:buClr>
                <a:srgbClr val="808000"/>
              </a:buClr>
              <a:buSzPct val="75000"/>
              <a:defRPr/>
            </a:pPr>
            <a:r>
              <a:rPr lang="en-US" i="1" dirty="0">
                <a:solidFill>
                  <a:srgbClr val="FF0000"/>
                </a:solidFill>
                <a:cs typeface="Arial" charset="0"/>
              </a:rPr>
              <a:t> </a:t>
            </a:r>
          </a:p>
          <a:p>
            <a:pPr>
              <a:lnSpc>
                <a:spcPct val="150000"/>
              </a:lnSpc>
              <a:spcBef>
                <a:spcPct val="20000"/>
              </a:spcBef>
              <a:buClr>
                <a:srgbClr val="808000"/>
              </a:buClr>
              <a:buSzPct val="75000"/>
              <a:defRPr/>
            </a:pPr>
            <a:endParaRPr lang="en-US" b="1" dirty="0">
              <a:cs typeface="Arial" charset="0"/>
            </a:endParaRPr>
          </a:p>
        </p:txBody>
      </p:sp>
    </p:spTree>
  </p:cSld>
  <p:clrMapOvr>
    <a:masterClrMapping/>
  </p:clrMapOvr>
  <p:transition spd="slow" advClick="0" advTm="10000">
    <p:pull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txBox="1">
            <a:spLocks noChangeArrowheads="1"/>
          </p:cNvSpPr>
          <p:nvPr/>
        </p:nvSpPr>
        <p:spPr bwMode="auto">
          <a:xfrm>
            <a:off x="457200" y="1066800"/>
            <a:ext cx="8229600" cy="762000"/>
          </a:xfrm>
          <a:prstGeom prst="rect">
            <a:avLst/>
          </a:prstGeom>
          <a:noFill/>
          <a:ln w="9525">
            <a:noFill/>
            <a:miter lim="800000"/>
            <a:headEnd/>
            <a:tailEnd/>
          </a:ln>
        </p:spPr>
        <p:txBody>
          <a:bodyPr anchor="ctr"/>
          <a:lstStyle/>
          <a:p>
            <a:endParaRPr lang="de-DE" sz="4400" b="1">
              <a:latin typeface="Gill Sans MT" pitchFamily="34" charset="0"/>
            </a:endParaRPr>
          </a:p>
        </p:txBody>
      </p:sp>
      <p:sp>
        <p:nvSpPr>
          <p:cNvPr id="9219" name="Rectangle 3"/>
          <p:cNvSpPr txBox="1">
            <a:spLocks noChangeArrowheads="1"/>
          </p:cNvSpPr>
          <p:nvPr/>
        </p:nvSpPr>
        <p:spPr bwMode="auto">
          <a:xfrm>
            <a:off x="457200" y="1828800"/>
            <a:ext cx="8229600" cy="4525963"/>
          </a:xfrm>
          <a:prstGeom prst="rect">
            <a:avLst/>
          </a:prstGeom>
          <a:noFill/>
          <a:ln w="9525">
            <a:noFill/>
            <a:miter lim="800000"/>
            <a:headEnd/>
            <a:tailEnd/>
          </a:ln>
        </p:spPr>
        <p:txBody>
          <a:bodyPr/>
          <a:lstStyle/>
          <a:p>
            <a:pPr marL="800100" lvl="1" indent="-342900">
              <a:spcBef>
                <a:spcPct val="20000"/>
              </a:spcBef>
              <a:buFont typeface="Wingdings" pitchFamily="2" charset="2"/>
              <a:buChar char="§"/>
            </a:pPr>
            <a:endParaRPr lang="en-GB" sz="2000" b="1">
              <a:solidFill>
                <a:schemeClr val="accent2"/>
              </a:solidFill>
              <a:latin typeface="Gill Sans MT" pitchFamily="34" charset="0"/>
              <a:ea typeface="宋体" pitchFamily="2" charset="-122"/>
            </a:endParaRPr>
          </a:p>
          <a:p>
            <a:pPr marL="342900" indent="-342900">
              <a:spcBef>
                <a:spcPct val="20000"/>
              </a:spcBef>
              <a:buFont typeface="Wingdings" pitchFamily="2" charset="2"/>
              <a:buChar char="q"/>
            </a:pPr>
            <a:endParaRPr lang="en-US" sz="2800" b="1">
              <a:solidFill>
                <a:schemeClr val="accent2"/>
              </a:solidFill>
              <a:latin typeface="Gill Sans MT" pitchFamily="34" charset="0"/>
              <a:ea typeface="宋体" pitchFamily="2" charset="-122"/>
            </a:endParaRPr>
          </a:p>
        </p:txBody>
      </p:sp>
      <p:sp>
        <p:nvSpPr>
          <p:cNvPr id="9220" name="Text Box 5"/>
          <p:cNvSpPr txBox="1">
            <a:spLocks noChangeArrowheads="1"/>
          </p:cNvSpPr>
          <p:nvPr/>
        </p:nvSpPr>
        <p:spPr bwMode="auto">
          <a:xfrm>
            <a:off x="609600" y="1447800"/>
            <a:ext cx="8275638" cy="1138238"/>
          </a:xfrm>
          <a:prstGeom prst="rect">
            <a:avLst/>
          </a:prstGeom>
          <a:noFill/>
          <a:ln w="9525">
            <a:noFill/>
            <a:miter lim="800000"/>
            <a:headEnd/>
            <a:tailEnd/>
          </a:ln>
        </p:spPr>
        <p:txBody>
          <a:bodyPr>
            <a:spAutoFit/>
          </a:bodyPr>
          <a:lstStyle/>
          <a:p>
            <a:pPr algn="just"/>
            <a:endParaRPr lang="en-GB" b="1"/>
          </a:p>
          <a:p>
            <a:pPr algn="just"/>
            <a:endParaRPr lang="en-US" sz="2000"/>
          </a:p>
          <a:p>
            <a:pPr>
              <a:spcBef>
                <a:spcPct val="50000"/>
              </a:spcBef>
            </a:pPr>
            <a:endParaRPr lang="en-US" sz="2000"/>
          </a:p>
        </p:txBody>
      </p:sp>
      <p:graphicFrame>
        <p:nvGraphicFramePr>
          <p:cNvPr id="13" name="Tableau 12"/>
          <p:cNvGraphicFramePr>
            <a:graphicFrameLocks noGrp="1"/>
          </p:cNvGraphicFramePr>
          <p:nvPr/>
        </p:nvGraphicFramePr>
        <p:xfrm>
          <a:off x="381000" y="914400"/>
          <a:ext cx="8382000" cy="5718048"/>
        </p:xfrm>
        <a:graphic>
          <a:graphicData uri="http://schemas.openxmlformats.org/drawingml/2006/table">
            <a:tbl>
              <a:tblPr firstRow="1" bandRow="1">
                <a:tableStyleId>{5C22544A-7EE6-4342-B048-85BDC9FD1C3A}</a:tableStyleId>
              </a:tblPr>
              <a:tblGrid>
                <a:gridCol w="4002216"/>
                <a:gridCol w="755135"/>
                <a:gridCol w="3624649"/>
              </a:tblGrid>
              <a:tr h="820948">
                <a:tc>
                  <a:txBody>
                    <a:bodyPr/>
                    <a:lstStyle/>
                    <a:p>
                      <a:r>
                        <a:rPr lang="fr-FR" sz="1800" dirty="0" smtClean="0">
                          <a:latin typeface="Calibri" pitchFamily="34" charset="0"/>
                        </a:rPr>
                        <a:t>Recommandations</a:t>
                      </a:r>
                      <a:r>
                        <a:rPr lang="fr-FR" sz="1800" baseline="0" dirty="0" smtClean="0">
                          <a:latin typeface="Calibri" pitchFamily="34" charset="0"/>
                        </a:rPr>
                        <a:t> suite à la visite des experts de l’ONUDI</a:t>
                      </a:r>
                      <a:endParaRPr lang="fr-FR" sz="1800" dirty="0">
                        <a:latin typeface="Calibri" pitchFamily="34" charset="0"/>
                      </a:endParaRPr>
                    </a:p>
                  </a:txBody>
                  <a:tcPr/>
                </a:tc>
                <a:tc>
                  <a:txBody>
                    <a:bodyPr/>
                    <a:lstStyle/>
                    <a:p>
                      <a:r>
                        <a:rPr lang="fr-FR" sz="1000" dirty="0" smtClean="0">
                          <a:latin typeface="Calibri" pitchFamily="34" charset="0"/>
                        </a:rPr>
                        <a:t>Niveau d’exécution à la date du 15.08.13</a:t>
                      </a:r>
                      <a:endParaRPr lang="fr-FR" sz="1000" dirty="0">
                        <a:latin typeface="Calibri" pitchFamily="34" charset="0"/>
                      </a:endParaRPr>
                    </a:p>
                  </a:txBody>
                  <a:tcPr/>
                </a:tc>
                <a:tc>
                  <a:txBody>
                    <a:bodyPr/>
                    <a:lstStyle/>
                    <a:p>
                      <a:r>
                        <a:rPr lang="fr-FR" sz="1600" dirty="0" smtClean="0">
                          <a:latin typeface="Calibri" pitchFamily="34" charset="0"/>
                        </a:rPr>
                        <a:t>Commentaires</a:t>
                      </a:r>
                      <a:endParaRPr lang="fr-FR" sz="1600" dirty="0">
                        <a:latin typeface="Calibri" pitchFamily="34" charset="0"/>
                      </a:endParaRPr>
                    </a:p>
                  </a:txBody>
                  <a:tcPr/>
                </a:tc>
              </a:tr>
              <a:tr h="571731">
                <a:tc>
                  <a:txBody>
                    <a:bodyPr/>
                    <a:lstStyle/>
                    <a:p>
                      <a:r>
                        <a:rPr lang="fr-FR" sz="1100" i="1" kern="1200" dirty="0" smtClean="0">
                          <a:solidFill>
                            <a:schemeClr val="dk1"/>
                          </a:solidFill>
                          <a:latin typeface="Calibri" pitchFamily="34" charset="0"/>
                          <a:ea typeface="+mn-ea"/>
                          <a:cs typeface="+mn-cs"/>
                        </a:rPr>
                        <a:t>- Utilisation de compteurs divisionnaires pour mesurer avec précision la consommation chaque centre de coûts (c.-à-chambres, cuisine / restaurant, piscine, jardins, etc.).</a:t>
                      </a:r>
                      <a:endParaRPr lang="fr-FR" sz="1100" dirty="0">
                        <a:latin typeface="Calibri" pitchFamily="34" charset="0"/>
                      </a:endParaRPr>
                    </a:p>
                  </a:txBody>
                  <a:tcPr/>
                </a:tc>
                <a:tc>
                  <a:txBody>
                    <a:bodyPr/>
                    <a:lstStyle/>
                    <a:p>
                      <a:endParaRPr lang="fr-FR" sz="1000"/>
                    </a:p>
                  </a:txBody>
                  <a:tcPr/>
                </a:tc>
                <a:tc>
                  <a:txBody>
                    <a:bodyPr/>
                    <a:lstStyle/>
                    <a:p>
                      <a:r>
                        <a:rPr lang="fr-FR" sz="1000" kern="1200" dirty="0" smtClean="0">
                          <a:solidFill>
                            <a:schemeClr val="dk1"/>
                          </a:solidFill>
                          <a:latin typeface="Calibri" pitchFamily="34" charset="0"/>
                          <a:ea typeface="+mn-ea"/>
                          <a:cs typeface="+mn-cs"/>
                        </a:rPr>
                        <a:t>Ceci constitue un des pôles financiers les plus importants pour les hôtels et nécessitent de réelles modifications au niveau des installations mais pourra être envisagé dans le futur.</a:t>
                      </a:r>
                      <a:endParaRPr lang="fr-FR" sz="1000" dirty="0">
                        <a:latin typeface="Calibri" pitchFamily="34" charset="0"/>
                      </a:endParaRPr>
                    </a:p>
                  </a:txBody>
                  <a:tcPr/>
                </a:tc>
              </a:tr>
              <a:tr h="571731">
                <a:tc>
                  <a:txBody>
                    <a:bodyPr/>
                    <a:lstStyle/>
                    <a:p>
                      <a:r>
                        <a:rPr lang="fr-FR" sz="1100" i="1" kern="1200" dirty="0" smtClean="0">
                          <a:solidFill>
                            <a:schemeClr val="dk1"/>
                          </a:solidFill>
                          <a:latin typeface="Calibri" pitchFamily="34" charset="0"/>
                          <a:ea typeface="+mn-ea"/>
                          <a:cs typeface="+mn-cs"/>
                        </a:rPr>
                        <a:t>- </a:t>
                      </a:r>
                      <a:r>
                        <a:rPr lang="fr-FR" sz="1100" i="1" kern="1200" dirty="0" smtClean="0">
                          <a:solidFill>
                            <a:schemeClr val="dk1"/>
                          </a:solidFill>
                          <a:latin typeface="Calibri" pitchFamily="34" charset="0"/>
                          <a:ea typeface="+mn-ea"/>
                          <a:cs typeface="+mn-cs"/>
                        </a:rPr>
                        <a:t>Installer </a:t>
                      </a:r>
                      <a:r>
                        <a:rPr lang="fr-FR" sz="1100" i="1" kern="1200" dirty="0" smtClean="0">
                          <a:solidFill>
                            <a:schemeClr val="dk1"/>
                          </a:solidFill>
                          <a:latin typeface="Calibri" pitchFamily="34" charset="0"/>
                          <a:ea typeface="+mn-ea"/>
                          <a:cs typeface="+mn-cs"/>
                        </a:rPr>
                        <a:t>des pommes de douche et des robinets économiseurs d'eau (aérateurs), car ils peuvent réduire considérablement la consommation d'eau dans les chambres</a:t>
                      </a:r>
                      <a:endParaRPr lang="fr-FR" sz="1100" dirty="0">
                        <a:latin typeface="Calibri" pitchFamily="34" charset="0"/>
                      </a:endParaRPr>
                    </a:p>
                  </a:txBody>
                  <a:tcPr/>
                </a:tc>
                <a:tc>
                  <a:txBody>
                    <a:bodyPr/>
                    <a:lstStyle/>
                    <a:p>
                      <a:endParaRPr lang="fr-FR" sz="1000"/>
                    </a:p>
                  </a:txBody>
                  <a:tcPr/>
                </a:tc>
                <a:tc>
                  <a:txBody>
                    <a:bodyPr/>
                    <a:lstStyle/>
                    <a:p>
                      <a:endParaRPr lang="fr-FR" sz="1000">
                        <a:latin typeface="Calibri" pitchFamily="34" charset="0"/>
                      </a:endParaRPr>
                    </a:p>
                  </a:txBody>
                  <a:tcPr/>
                </a:tc>
              </a:tr>
              <a:tr h="381154">
                <a:tc>
                  <a:txBody>
                    <a:bodyPr/>
                    <a:lstStyle/>
                    <a:p>
                      <a:pPr algn="l">
                        <a:lnSpc>
                          <a:spcPct val="115000"/>
                        </a:lnSpc>
                        <a:spcAft>
                          <a:spcPts val="0"/>
                        </a:spcAft>
                      </a:pPr>
                      <a:r>
                        <a:rPr lang="fr-FR" sz="1100" i="1" dirty="0">
                          <a:latin typeface="Calibri" pitchFamily="34" charset="0"/>
                          <a:ea typeface="Calibri"/>
                          <a:cs typeface="Times New Roman"/>
                        </a:rPr>
                        <a:t>- Utilisation exclusive d'ampoules à basse consommation.</a:t>
                      </a:r>
                      <a:r>
                        <a:rPr lang="fr-FR" sz="1100" dirty="0">
                          <a:latin typeface="Calibri" pitchFamily="34" charset="0"/>
                          <a:ea typeface="Calibri"/>
                          <a:cs typeface="Times New Roman"/>
                        </a:rPr>
                        <a:t> </a:t>
                      </a:r>
                    </a:p>
                  </a:txBody>
                  <a:tcPr marL="89535" marR="89535" marT="0" marB="0"/>
                </a:tc>
                <a:tc>
                  <a:txBody>
                    <a:bodyPr/>
                    <a:lstStyle/>
                    <a:p>
                      <a:pPr algn="ctr"/>
                      <a:r>
                        <a:rPr lang="fr-FR" sz="1000" dirty="0" smtClean="0"/>
                        <a:t>X</a:t>
                      </a:r>
                      <a:endParaRPr lang="fr-FR" sz="1000" dirty="0"/>
                    </a:p>
                  </a:txBody>
                  <a:tcPr/>
                </a:tc>
                <a:tc>
                  <a:txBody>
                    <a:bodyPr/>
                    <a:lstStyle/>
                    <a:p>
                      <a:r>
                        <a:rPr lang="fr-FR" sz="1000" kern="1200" dirty="0" smtClean="0">
                          <a:solidFill>
                            <a:schemeClr val="dk1"/>
                          </a:solidFill>
                          <a:latin typeface="Calibri" pitchFamily="34" charset="0"/>
                          <a:ea typeface="+mn-ea"/>
                          <a:cs typeface="+mn-cs"/>
                        </a:rPr>
                        <a:t>Travail en cours. Certains hôtels comme le Lamantin et les Filaos ont déjà exclusivement des LBC.</a:t>
                      </a:r>
                      <a:endParaRPr lang="fr-FR" sz="1000" dirty="0">
                        <a:latin typeface="Calibri" pitchFamily="34" charset="0"/>
                      </a:endParaRPr>
                    </a:p>
                  </a:txBody>
                  <a:tcPr/>
                </a:tc>
              </a:tr>
              <a:tr h="360020">
                <a:tc>
                  <a:txBody>
                    <a:bodyPr/>
                    <a:lstStyle/>
                    <a:p>
                      <a:pPr algn="l">
                        <a:lnSpc>
                          <a:spcPct val="115000"/>
                        </a:lnSpc>
                        <a:spcAft>
                          <a:spcPts val="1000"/>
                        </a:spcAft>
                      </a:pPr>
                      <a:r>
                        <a:rPr lang="fr-FR" sz="1100" i="1" dirty="0">
                          <a:latin typeface="Calibri" pitchFamily="34" charset="0"/>
                          <a:ea typeface="Calibri"/>
                          <a:cs typeface="Times New Roman"/>
                        </a:rPr>
                        <a:t>- Remplacement ou élimination des </a:t>
                      </a:r>
                      <a:r>
                        <a:rPr lang="fr-FR" sz="1100" i="1" dirty="0" err="1">
                          <a:latin typeface="Calibri" pitchFamily="34" charset="0"/>
                          <a:ea typeface="Calibri"/>
                          <a:cs typeface="Times New Roman"/>
                        </a:rPr>
                        <a:t>mini-bars</a:t>
                      </a:r>
                      <a:r>
                        <a:rPr lang="fr-FR" sz="1100" i="1" dirty="0">
                          <a:latin typeface="Calibri" pitchFamily="34" charset="0"/>
                          <a:ea typeface="Calibri"/>
                          <a:cs typeface="Times New Roman"/>
                        </a:rPr>
                        <a:t> qui sont grands consommateurs d'énergie.</a:t>
                      </a:r>
                      <a:r>
                        <a:rPr lang="fr-FR" sz="1100" dirty="0">
                          <a:latin typeface="Calibri" pitchFamily="34" charset="0"/>
                          <a:ea typeface="Calibri"/>
                          <a:cs typeface="Times New Roman"/>
                        </a:rPr>
                        <a:t> </a:t>
                      </a:r>
                    </a:p>
                  </a:txBody>
                  <a:tcPr marL="89535" marR="89535" marT="0" marB="0"/>
                </a:tc>
                <a:tc>
                  <a:txBody>
                    <a:bodyPr/>
                    <a:lstStyle/>
                    <a:p>
                      <a:pPr algn="ctr"/>
                      <a:endParaRPr lang="fr-FR" sz="1000" dirty="0"/>
                    </a:p>
                  </a:txBody>
                  <a:tcPr/>
                </a:tc>
                <a:tc>
                  <a:txBody>
                    <a:bodyPr/>
                    <a:lstStyle/>
                    <a:p>
                      <a:r>
                        <a:rPr lang="fr-FR" sz="1000" dirty="0" smtClean="0">
                          <a:latin typeface="Calibri" pitchFamily="34" charset="0"/>
                        </a:rPr>
                        <a:t>Coût important</a:t>
                      </a:r>
                      <a:endParaRPr lang="fr-FR" sz="1000" dirty="0">
                        <a:latin typeface="Calibri" pitchFamily="34" charset="0"/>
                      </a:endParaRPr>
                    </a:p>
                  </a:txBody>
                  <a:tcPr/>
                </a:tc>
              </a:tr>
              <a:tr h="360020">
                <a:tc>
                  <a:txBody>
                    <a:bodyPr/>
                    <a:lstStyle/>
                    <a:p>
                      <a:pPr algn="l">
                        <a:lnSpc>
                          <a:spcPct val="115000"/>
                        </a:lnSpc>
                        <a:spcAft>
                          <a:spcPts val="1000"/>
                        </a:spcAft>
                      </a:pPr>
                      <a:r>
                        <a:rPr lang="fr-FR" sz="1100" i="1" dirty="0">
                          <a:latin typeface="Calibri" pitchFamily="34" charset="0"/>
                          <a:ea typeface="Calibri"/>
                          <a:cs typeface="Times New Roman"/>
                        </a:rPr>
                        <a:t>- Sensibilisation du personnel d’entretien à éteindre les lumières et les climatisations dans les chambres vacantes.</a:t>
                      </a:r>
                      <a:r>
                        <a:rPr lang="fr-FR" sz="1100" dirty="0">
                          <a:latin typeface="Calibri" pitchFamily="34" charset="0"/>
                          <a:ea typeface="Calibri"/>
                          <a:cs typeface="Times New Roman"/>
                        </a:rPr>
                        <a:t> </a:t>
                      </a:r>
                    </a:p>
                  </a:txBody>
                  <a:tcPr marL="89535" marR="89535" marT="0" marB="0"/>
                </a:tc>
                <a:tc>
                  <a:txBody>
                    <a:bodyPr/>
                    <a:lstStyle/>
                    <a:p>
                      <a:pPr algn="ctr"/>
                      <a:r>
                        <a:rPr lang="fr-FR" sz="1000" dirty="0" smtClean="0"/>
                        <a:t>X</a:t>
                      </a:r>
                      <a:endParaRPr lang="fr-FR" sz="1000" dirty="0"/>
                    </a:p>
                  </a:txBody>
                  <a:tcPr/>
                </a:tc>
                <a:tc>
                  <a:txBody>
                    <a:bodyPr/>
                    <a:lstStyle/>
                    <a:p>
                      <a:endParaRPr lang="fr-FR" sz="1000">
                        <a:latin typeface="Calibri" pitchFamily="34" charset="0"/>
                      </a:endParaRPr>
                    </a:p>
                  </a:txBody>
                  <a:tcPr/>
                </a:tc>
              </a:tr>
              <a:tr h="381154">
                <a:tc>
                  <a:txBody>
                    <a:bodyPr/>
                    <a:lstStyle/>
                    <a:p>
                      <a:pPr algn="l">
                        <a:lnSpc>
                          <a:spcPct val="115000"/>
                        </a:lnSpc>
                        <a:spcAft>
                          <a:spcPts val="0"/>
                        </a:spcAft>
                      </a:pPr>
                      <a:r>
                        <a:rPr lang="fr-FR" sz="1100" i="1" dirty="0">
                          <a:latin typeface="Calibri" pitchFamily="34" charset="0"/>
                          <a:ea typeface="Calibri"/>
                          <a:cs typeface="Times New Roman"/>
                        </a:rPr>
                        <a:t>- Mettre des affichettes sur la préservation de l’environnement pour les clients</a:t>
                      </a:r>
                      <a:r>
                        <a:rPr lang="fr-FR" sz="1100" dirty="0">
                          <a:latin typeface="Calibri" pitchFamily="34" charset="0"/>
                          <a:ea typeface="Calibri"/>
                          <a:cs typeface="Times New Roman"/>
                        </a:rPr>
                        <a:t> </a:t>
                      </a:r>
                    </a:p>
                  </a:txBody>
                  <a:tcPr marL="89535" marR="89535" marT="0" marB="0"/>
                </a:tc>
                <a:tc>
                  <a:txBody>
                    <a:bodyPr/>
                    <a:lstStyle/>
                    <a:p>
                      <a:pPr algn="ctr"/>
                      <a:r>
                        <a:rPr lang="fr-FR" sz="1000" dirty="0" smtClean="0"/>
                        <a:t>X</a:t>
                      </a:r>
                      <a:endParaRPr lang="fr-FR" sz="1000" dirty="0"/>
                    </a:p>
                  </a:txBody>
                  <a:tcPr/>
                </a:tc>
                <a:tc>
                  <a:txBody>
                    <a:bodyPr/>
                    <a:lstStyle/>
                    <a:p>
                      <a:r>
                        <a:rPr lang="fr-FR" sz="1000" kern="1200" dirty="0" smtClean="0">
                          <a:solidFill>
                            <a:schemeClr val="dk1"/>
                          </a:solidFill>
                          <a:latin typeface="Calibri" pitchFamily="34" charset="0"/>
                          <a:ea typeface="+mn-ea"/>
                          <a:cs typeface="+mn-cs"/>
                        </a:rPr>
                        <a:t>Seul l'hôtel Bougainvillées n'encourage pas ses clients à conserver les serviettes pour des raisons de normes.</a:t>
                      </a:r>
                      <a:endParaRPr lang="fr-FR" sz="1000" dirty="0">
                        <a:latin typeface="Calibri" pitchFamily="34" charset="0"/>
                      </a:endParaRPr>
                    </a:p>
                  </a:txBody>
                  <a:tcPr/>
                </a:tc>
              </a:tr>
              <a:tr h="381154">
                <a:tc>
                  <a:txBody>
                    <a:bodyPr/>
                    <a:lstStyle/>
                    <a:p>
                      <a:pPr algn="l">
                        <a:lnSpc>
                          <a:spcPct val="115000"/>
                        </a:lnSpc>
                        <a:spcAft>
                          <a:spcPts val="0"/>
                        </a:spcAft>
                      </a:pPr>
                      <a:r>
                        <a:rPr lang="fr-FR" sz="1100" i="1" dirty="0">
                          <a:latin typeface="Calibri" pitchFamily="34" charset="0"/>
                          <a:ea typeface="Calibri"/>
                          <a:cs typeface="Times New Roman"/>
                        </a:rPr>
                        <a:t>- Installer des interrupteurs de climatisation avec des cartes clés</a:t>
                      </a:r>
                      <a:r>
                        <a:rPr lang="fr-FR" sz="1100" dirty="0">
                          <a:latin typeface="Calibri" pitchFamily="34" charset="0"/>
                          <a:ea typeface="Calibri"/>
                          <a:cs typeface="Times New Roman"/>
                        </a:rPr>
                        <a:t> </a:t>
                      </a:r>
                    </a:p>
                  </a:txBody>
                  <a:tcPr marL="89535" marR="89535" marT="0" marB="0"/>
                </a:tc>
                <a:tc>
                  <a:txBody>
                    <a:bodyPr/>
                    <a:lstStyle/>
                    <a:p>
                      <a:pPr algn="ctr"/>
                      <a:endParaRPr lang="fr-FR" sz="1000" dirty="0"/>
                    </a:p>
                  </a:txBody>
                  <a:tcPr/>
                </a:tc>
                <a:tc>
                  <a:txBody>
                    <a:bodyPr/>
                    <a:lstStyle/>
                    <a:p>
                      <a:r>
                        <a:rPr lang="fr-FR" sz="1000" kern="1200" dirty="0" smtClean="0">
                          <a:solidFill>
                            <a:schemeClr val="dk1"/>
                          </a:solidFill>
                          <a:latin typeface="Calibri" pitchFamily="34" charset="0"/>
                          <a:ea typeface="+mn-ea"/>
                          <a:cs typeface="+mn-cs"/>
                        </a:rPr>
                        <a:t>Coût d'installation élevé et difficilement supportable pour la majorité des hôtels</a:t>
                      </a:r>
                      <a:endParaRPr lang="fr-FR" sz="1000" dirty="0">
                        <a:latin typeface="Calibri" pitchFamily="34" charset="0"/>
                      </a:endParaRPr>
                    </a:p>
                  </a:txBody>
                  <a:tcPr/>
                </a:tc>
              </a:tr>
              <a:tr h="234556">
                <a:tc>
                  <a:txBody>
                    <a:bodyPr/>
                    <a:lstStyle/>
                    <a:p>
                      <a:pPr algn="l">
                        <a:lnSpc>
                          <a:spcPct val="115000"/>
                        </a:lnSpc>
                        <a:spcAft>
                          <a:spcPts val="0"/>
                        </a:spcAft>
                      </a:pPr>
                      <a:r>
                        <a:rPr lang="fr-FR" sz="1100" i="1" dirty="0">
                          <a:latin typeface="Calibri" pitchFamily="34" charset="0"/>
                          <a:ea typeface="Calibri"/>
                          <a:cs typeface="Times New Roman"/>
                        </a:rPr>
                        <a:t>- Tenir des registres de la production de déchets</a:t>
                      </a:r>
                      <a:r>
                        <a:rPr lang="fr-FR" sz="1100" dirty="0">
                          <a:latin typeface="Calibri" pitchFamily="34" charset="0"/>
                          <a:ea typeface="Calibri"/>
                          <a:cs typeface="Times New Roman"/>
                        </a:rPr>
                        <a:t> </a:t>
                      </a:r>
                    </a:p>
                  </a:txBody>
                  <a:tcPr marL="89535" marR="89535" marT="0" marB="0"/>
                </a:tc>
                <a:tc>
                  <a:txBody>
                    <a:bodyPr/>
                    <a:lstStyle/>
                    <a:p>
                      <a:pPr algn="ctr"/>
                      <a:endParaRPr lang="fr-FR" sz="1000"/>
                    </a:p>
                  </a:txBody>
                  <a:tcPr/>
                </a:tc>
                <a:tc>
                  <a:txBody>
                    <a:bodyPr/>
                    <a:lstStyle/>
                    <a:p>
                      <a:endParaRPr lang="fr-FR" sz="1000">
                        <a:latin typeface="Calibri" pitchFamily="34" charset="0"/>
                      </a:endParaRPr>
                    </a:p>
                  </a:txBody>
                  <a:tcPr/>
                </a:tc>
              </a:tr>
              <a:tr h="674350">
                <a:tc>
                  <a:txBody>
                    <a:bodyPr/>
                    <a:lstStyle/>
                    <a:p>
                      <a:r>
                        <a:rPr lang="fr-FR" sz="1100" i="1" kern="1200" dirty="0" smtClean="0">
                          <a:solidFill>
                            <a:schemeClr val="dk1"/>
                          </a:solidFill>
                          <a:latin typeface="Calibri" pitchFamily="34" charset="0"/>
                          <a:ea typeface="+mn-ea"/>
                          <a:cs typeface="+mn-cs"/>
                        </a:rPr>
                        <a:t>-  Séparer les déchets en plastique, l'aluminium et les déchets verts en vue d'un recyclage et du compostage</a:t>
                      </a:r>
                      <a:r>
                        <a:rPr lang="fr-FR" sz="1100" kern="1200" dirty="0" smtClean="0">
                          <a:solidFill>
                            <a:schemeClr val="dk1"/>
                          </a:solidFill>
                          <a:latin typeface="Calibri" pitchFamily="34" charset="0"/>
                          <a:ea typeface="+mn-ea"/>
                          <a:cs typeface="+mn-cs"/>
                        </a:rPr>
                        <a:t> </a:t>
                      </a:r>
                      <a:endParaRPr lang="fr-FR" sz="1100" dirty="0">
                        <a:latin typeface="Calibri" pitchFamily="34" charset="0"/>
                      </a:endParaRPr>
                    </a:p>
                  </a:txBody>
                  <a:tcPr/>
                </a:tc>
                <a:tc>
                  <a:txBody>
                    <a:bodyPr/>
                    <a:lstStyle/>
                    <a:p>
                      <a:pPr algn="ctr"/>
                      <a:r>
                        <a:rPr lang="fr-FR" sz="1000" dirty="0" smtClean="0"/>
                        <a:t>X</a:t>
                      </a:r>
                      <a:endParaRPr lang="fr-FR" sz="1000" dirty="0"/>
                    </a:p>
                  </a:txBody>
                  <a:tcPr/>
                </a:tc>
                <a:tc>
                  <a:txBody>
                    <a:bodyPr/>
                    <a:lstStyle/>
                    <a:p>
                      <a:r>
                        <a:rPr lang="fr-FR" sz="1000" kern="1200" dirty="0" smtClean="0">
                          <a:solidFill>
                            <a:schemeClr val="dk1"/>
                          </a:solidFill>
                          <a:latin typeface="Calibri" pitchFamily="34" charset="0"/>
                          <a:ea typeface="+mn-ea"/>
                          <a:cs typeface="+mn-cs"/>
                        </a:rPr>
                        <a:t>Tri effectué spontanément. Une récupération informelle a toujours eu lieu dans les hôtels, cependant il n'existe aucune infrastructures de valorisation des déchets à </a:t>
                      </a:r>
                      <a:r>
                        <a:rPr lang="fr-FR" sz="1000" kern="1200" dirty="0" err="1" smtClean="0">
                          <a:solidFill>
                            <a:schemeClr val="dk1"/>
                          </a:solidFill>
                          <a:latin typeface="Calibri" pitchFamily="34" charset="0"/>
                          <a:ea typeface="+mn-ea"/>
                          <a:cs typeface="+mn-cs"/>
                        </a:rPr>
                        <a:t>Saly</a:t>
                      </a:r>
                      <a:r>
                        <a:rPr lang="fr-FR" sz="1000" kern="1200" dirty="0" smtClean="0">
                          <a:solidFill>
                            <a:schemeClr val="dk1"/>
                          </a:solidFill>
                          <a:latin typeface="Calibri" pitchFamily="34" charset="0"/>
                          <a:ea typeface="+mn-ea"/>
                          <a:cs typeface="+mn-cs"/>
                        </a:rPr>
                        <a:t> justifiant de ces efforts.</a:t>
                      </a:r>
                      <a:endParaRPr lang="fr-FR" sz="1000" dirty="0">
                        <a:latin typeface="Calibri" pitchFamily="34" charset="0"/>
                      </a:endParaRPr>
                    </a:p>
                  </a:txBody>
                  <a:tcPr/>
                </a:tc>
              </a:tr>
              <a:tr h="730912">
                <a:tc>
                  <a:txBody>
                    <a:bodyPr/>
                    <a:lstStyle/>
                    <a:p>
                      <a:pPr algn="l">
                        <a:lnSpc>
                          <a:spcPct val="115000"/>
                        </a:lnSpc>
                        <a:spcAft>
                          <a:spcPts val="0"/>
                        </a:spcAft>
                      </a:pPr>
                      <a:r>
                        <a:rPr lang="fr-FR" sz="1100" i="1" dirty="0">
                          <a:latin typeface="Calibri" pitchFamily="34" charset="0"/>
                          <a:ea typeface="Calibri"/>
                          <a:cs typeface="Times New Roman"/>
                        </a:rPr>
                        <a:t>- Remplacer dans la mesure du possible des chauffe-eau électriques actuels par des modèles solaires pour l'eau des douches dans les chambres, il peut aussi être envisagé d'installer des panneaux solaires pour produire une partie de l'électricité.</a:t>
                      </a:r>
                      <a:endParaRPr lang="fr-FR" sz="1100" dirty="0">
                        <a:latin typeface="Calibri" pitchFamily="34" charset="0"/>
                        <a:ea typeface="Calibri"/>
                        <a:cs typeface="Times New Roman"/>
                      </a:endParaRPr>
                    </a:p>
                  </a:txBody>
                  <a:tcPr marL="89535" marR="89535" marT="0" marB="0"/>
                </a:tc>
                <a:tc>
                  <a:txBody>
                    <a:bodyPr/>
                    <a:lstStyle/>
                    <a:p>
                      <a:endParaRPr lang="fr-FR" sz="1000" dirty="0"/>
                    </a:p>
                  </a:txBody>
                  <a:tcPr/>
                </a:tc>
                <a:tc>
                  <a:txBody>
                    <a:bodyPr/>
                    <a:lstStyle/>
                    <a:p>
                      <a:r>
                        <a:rPr lang="fr-FR" sz="1000" dirty="0" smtClean="0">
                          <a:latin typeface="Calibri" pitchFamily="34" charset="0"/>
                        </a:rPr>
                        <a:t>Coût élevé</a:t>
                      </a:r>
                      <a:endParaRPr lang="fr-FR" sz="1000" dirty="0">
                        <a:latin typeface="Calibri" pitchFamily="34" charset="0"/>
                      </a:endParaRPr>
                    </a:p>
                  </a:txBody>
                  <a:tcPr/>
                </a:tc>
              </a:tr>
            </a:tbl>
          </a:graphicData>
        </a:graphic>
      </p:graphicFrame>
    </p:spTree>
  </p:cSld>
  <p:clrMapOvr>
    <a:masterClrMapping/>
  </p:clrMapOvr>
  <p:transition spd="slow" advClick="0" advTm="10000">
    <p:pull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otonde">
  <a:themeElements>
    <a:clrScheme name="Rotond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Rotond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Rotond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3805</Words>
  <Application>Microsoft Office PowerPoint</Application>
  <PresentationFormat>On-screen Show (4:3)</PresentationFormat>
  <Paragraphs>785</Paragraphs>
  <Slides>41</Slides>
  <Notes>2</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Rotonde</vt:lpstr>
      <vt:lpstr>    5th STEERING COMMITTEE MEETING Bagamoyo, Tanzania  24-27 September, 2013  EMS Thematic Component TEST Methodology Implementation Activities SENEGAL (SCM Day 2: 25 September 2013)    FP Environment: Sokhna SY DIALLO/Abdallah CAMARA (assistant) FP Tourism: Dibor SARR FAYE DPC: Sokhna SY DIALLO EMS Experts: Anna TOURE DE NIET/Gatta Soulé BÂ   </vt:lpstr>
      <vt:lpstr>Outline</vt:lpstr>
      <vt:lpstr>Slide 3</vt:lpstr>
      <vt:lpstr>Tourisme au Sénégal en 2009 :  458 912 touristes internationaux.  Principales cibles touristiques : Saly Portugal et Cap Skirring.   Menaces sur le tourisme balnéaire : - érosion côtière - absence de gestion environnementales - manques d’infrastructures - coûts énergétiques élevés - taxes (taxes aéroportuaires et visas) - problèmes de sécurité  Objectifs du  projet « Tourisme côtier durable » à Saly :   faciliter la mise en place d’un Système de Management Environnemental modèle au niveau de cinq sites hôteliers pilotes, en vue d’améliorer les performances environnementales et économiques de ces établissements grâce à l’introduction de meilleures pratiques et de meilleures technologiques.   favoriser l’émergence d’un cadre de partenariat entre différentes parties prenantes pour une gestion intégrée des déchets et participative d’un certain nombre de menaces environnementales, qui peuvent affecter durablement la viabilité du secteur, en particulier l’érosion côtière ;   approche globale sur des problématiques impliquant les autorités et communautés locales, notamment dans la gestion des déchets </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vector>
  </TitlesOfParts>
  <Company>www.warez-bb.org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Gibbon 2011</dc:creator>
  <cp:lastModifiedBy>MMPR</cp:lastModifiedBy>
  <cp:revision>680</cp:revision>
  <dcterms:created xsi:type="dcterms:W3CDTF">2012-04-17T12:45:04Z</dcterms:created>
  <dcterms:modified xsi:type="dcterms:W3CDTF">2013-09-19T13:03:13Z</dcterms:modified>
</cp:coreProperties>
</file>