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9" r:id="rId1"/>
    <p:sldMasterId id="2147484348" r:id="rId2"/>
  </p:sldMasterIdLst>
  <p:notesMasterIdLst>
    <p:notesMasterId r:id="rId29"/>
  </p:notesMasterIdLst>
  <p:handoutMasterIdLst>
    <p:handoutMasterId r:id="rId30"/>
  </p:handoutMasterIdLst>
  <p:sldIdLst>
    <p:sldId id="626" r:id="rId3"/>
    <p:sldId id="584" r:id="rId4"/>
    <p:sldId id="566" r:id="rId5"/>
    <p:sldId id="621" r:id="rId6"/>
    <p:sldId id="587" r:id="rId7"/>
    <p:sldId id="643" r:id="rId8"/>
    <p:sldId id="632" r:id="rId9"/>
    <p:sldId id="633" r:id="rId10"/>
    <p:sldId id="635" r:id="rId11"/>
    <p:sldId id="634" r:id="rId12"/>
    <p:sldId id="638" r:id="rId13"/>
    <p:sldId id="642" r:id="rId14"/>
    <p:sldId id="645" r:id="rId15"/>
    <p:sldId id="639" r:id="rId16"/>
    <p:sldId id="644" r:id="rId17"/>
    <p:sldId id="627" r:id="rId18"/>
    <p:sldId id="628" r:id="rId19"/>
    <p:sldId id="629" r:id="rId20"/>
    <p:sldId id="622" r:id="rId21"/>
    <p:sldId id="631" r:id="rId22"/>
    <p:sldId id="637" r:id="rId23"/>
    <p:sldId id="640" r:id="rId24"/>
    <p:sldId id="641" r:id="rId25"/>
    <p:sldId id="646" r:id="rId26"/>
    <p:sldId id="647" r:id="rId27"/>
    <p:sldId id="611" r:id="rId28"/>
  </p:sldIdLst>
  <p:sldSz cx="9144000" cy="6858000" type="screen4x3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ayshree" initials="J" lastIdx="12" clrIdx="0"/>
  <p:cmAuthor id="1" name="Bernice Mclean" initials="BM" lastIdx="2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EDAEF"/>
    <a:srgbClr val="FF9966"/>
    <a:srgbClr val="B5FEA4"/>
    <a:srgbClr val="CC66FF"/>
    <a:srgbClr val="FDFEDA"/>
    <a:srgbClr val="008000"/>
    <a:srgbClr val="FF3300"/>
    <a:srgbClr val="0033CC"/>
    <a:srgbClr val="009900"/>
    <a:srgbClr val="33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10" y="5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3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-1638" y="930"/>
      </p:cViewPr>
      <p:guideLst>
        <p:guide orient="horz" pos="3110"/>
        <p:guide pos="2141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144ABECE-BCF9-4374-8A21-108D8D2AF62A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03576E56-9D45-4D47-A14E-153E3CB3F97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594584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8E5A0DA-F7D7-42EA-8D15-AF974992FBCA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1B316D8-4BAC-407F-B5AE-2BD5AB06EF62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273170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06463" algn="l"/>
                <a:tab pos="1814513" algn="l"/>
                <a:tab pos="2722563" algn="l"/>
                <a:tab pos="3630613" algn="l"/>
                <a:tab pos="4538663" algn="l"/>
                <a:tab pos="5446713" algn="l"/>
                <a:tab pos="6354763" algn="l"/>
                <a:tab pos="7262813" algn="l"/>
                <a:tab pos="8170863" algn="l"/>
                <a:tab pos="9078913" algn="l"/>
                <a:tab pos="9986963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tabLst>
                <a:tab pos="0" algn="l"/>
                <a:tab pos="906463" algn="l"/>
                <a:tab pos="1814513" algn="l"/>
                <a:tab pos="2722563" algn="l"/>
                <a:tab pos="3630613" algn="l"/>
                <a:tab pos="4538663" algn="l"/>
                <a:tab pos="5446713" algn="l"/>
                <a:tab pos="6354763" algn="l"/>
                <a:tab pos="7262813" algn="l"/>
                <a:tab pos="8170863" algn="l"/>
                <a:tab pos="9078913" algn="l"/>
                <a:tab pos="9986963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tabLst>
                <a:tab pos="0" algn="l"/>
                <a:tab pos="906463" algn="l"/>
                <a:tab pos="1814513" algn="l"/>
                <a:tab pos="2722563" algn="l"/>
                <a:tab pos="3630613" algn="l"/>
                <a:tab pos="4538663" algn="l"/>
                <a:tab pos="5446713" algn="l"/>
                <a:tab pos="6354763" algn="l"/>
                <a:tab pos="7262813" algn="l"/>
                <a:tab pos="8170863" algn="l"/>
                <a:tab pos="9078913" algn="l"/>
                <a:tab pos="9986963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tabLst>
                <a:tab pos="0" algn="l"/>
                <a:tab pos="906463" algn="l"/>
                <a:tab pos="1814513" algn="l"/>
                <a:tab pos="2722563" algn="l"/>
                <a:tab pos="3630613" algn="l"/>
                <a:tab pos="4538663" algn="l"/>
                <a:tab pos="5446713" algn="l"/>
                <a:tab pos="6354763" algn="l"/>
                <a:tab pos="7262813" algn="l"/>
                <a:tab pos="8170863" algn="l"/>
                <a:tab pos="9078913" algn="l"/>
                <a:tab pos="9986963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tabLst>
                <a:tab pos="0" algn="l"/>
                <a:tab pos="906463" algn="l"/>
                <a:tab pos="1814513" algn="l"/>
                <a:tab pos="2722563" algn="l"/>
                <a:tab pos="3630613" algn="l"/>
                <a:tab pos="4538663" algn="l"/>
                <a:tab pos="5446713" algn="l"/>
                <a:tab pos="6354763" algn="l"/>
                <a:tab pos="7262813" algn="l"/>
                <a:tab pos="8170863" algn="l"/>
                <a:tab pos="9078913" algn="l"/>
                <a:tab pos="9986963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06463" algn="l"/>
                <a:tab pos="1814513" algn="l"/>
                <a:tab pos="2722563" algn="l"/>
                <a:tab pos="3630613" algn="l"/>
                <a:tab pos="4538663" algn="l"/>
                <a:tab pos="5446713" algn="l"/>
                <a:tab pos="6354763" algn="l"/>
                <a:tab pos="7262813" algn="l"/>
                <a:tab pos="8170863" algn="l"/>
                <a:tab pos="9078913" algn="l"/>
                <a:tab pos="9986963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06463" algn="l"/>
                <a:tab pos="1814513" algn="l"/>
                <a:tab pos="2722563" algn="l"/>
                <a:tab pos="3630613" algn="l"/>
                <a:tab pos="4538663" algn="l"/>
                <a:tab pos="5446713" algn="l"/>
                <a:tab pos="6354763" algn="l"/>
                <a:tab pos="7262813" algn="l"/>
                <a:tab pos="8170863" algn="l"/>
                <a:tab pos="9078913" algn="l"/>
                <a:tab pos="9986963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06463" algn="l"/>
                <a:tab pos="1814513" algn="l"/>
                <a:tab pos="2722563" algn="l"/>
                <a:tab pos="3630613" algn="l"/>
                <a:tab pos="4538663" algn="l"/>
                <a:tab pos="5446713" algn="l"/>
                <a:tab pos="6354763" algn="l"/>
                <a:tab pos="7262813" algn="l"/>
                <a:tab pos="8170863" algn="l"/>
                <a:tab pos="9078913" algn="l"/>
                <a:tab pos="9986963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06463" algn="l"/>
                <a:tab pos="1814513" algn="l"/>
                <a:tab pos="2722563" algn="l"/>
                <a:tab pos="3630613" algn="l"/>
                <a:tab pos="4538663" algn="l"/>
                <a:tab pos="5446713" algn="l"/>
                <a:tab pos="6354763" algn="l"/>
                <a:tab pos="7262813" algn="l"/>
                <a:tab pos="8170863" algn="l"/>
                <a:tab pos="9078913" algn="l"/>
                <a:tab pos="9986963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9532A405-F7D2-4DFC-8ACB-521D5EAFF6C1}" type="slidenum">
              <a:rPr lang="en-ZA" sz="12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pPr eaLnBrk="1" hangingPunct="1"/>
              <a:t>6</a:t>
            </a:fld>
            <a:endParaRPr lang="en-ZA" sz="1200" dirty="0">
              <a:solidFill>
                <a:srgbClr val="000000"/>
              </a:solidFill>
              <a:latin typeface="Calibri" pitchFamily="34" charset="0"/>
              <a:ea typeface="Microsoft YaHei" pitchFamily="34" charset="-122"/>
            </a:endParaRPr>
          </a:p>
        </p:txBody>
      </p:sp>
      <p:sp>
        <p:nvSpPr>
          <p:cNvPr id="40963" name="Text Box 1"/>
          <p:cNvSpPr txBox="1">
            <a:spLocks noChangeArrowheads="1"/>
          </p:cNvSpPr>
          <p:nvPr/>
        </p:nvSpPr>
        <p:spPr bwMode="auto">
          <a:xfrm>
            <a:off x="3849688" y="9375775"/>
            <a:ext cx="29464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5080" tIns="47540" rIns="95080" bIns="47540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67286D10-8297-4972-8BD7-56D8D12B91C0}" type="slidenum">
              <a:rPr lang="en-US" sz="1200">
                <a:solidFill>
                  <a:srgbClr val="000000"/>
                </a:solidFill>
                <a:ea typeface="Microsoft YaHei" pitchFamily="34" charset="-122"/>
              </a:rPr>
              <a:pPr algn="r" eaLnBrk="1" hangingPunct="1"/>
              <a:t>6</a:t>
            </a:fld>
            <a:endParaRPr lang="en-US" sz="1200" dirty="0">
              <a:solidFill>
                <a:srgbClr val="000000"/>
              </a:solidFill>
              <a:ea typeface="Microsoft YaHei" pitchFamily="34" charset="-122"/>
            </a:endParaRPr>
          </a:p>
        </p:txBody>
      </p:sp>
      <p:sp>
        <p:nvSpPr>
          <p:cNvPr id="409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1038" y="4689475"/>
            <a:ext cx="5435600" cy="44450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en-US" dirty="0" smtClean="0">
              <a:latin typeface="Times New Roman" pitchFamily="18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316D8-4BAC-407F-B5AE-2BD5AB06EF62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64779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419F7B-0ED5-4119-A485-EAEEF4DC54CB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AEE391-503D-4112-BA6A-53EC119FBBBE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94036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6C1887-F066-414E-99CC-532F35776468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7A53F7-1812-4895-8914-749440D9BD0F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3619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5E69C5-1605-485C-B773-85572F6F2992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0A0C55-C6BE-4385-AA45-A93B7B0BF372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13402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28600"/>
            <a:ext cx="2743200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0"/>
          <p:cNvGrpSpPr>
            <a:grpSpLocks/>
          </p:cNvGrpSpPr>
          <p:nvPr userDrawn="1"/>
        </p:nvGrpSpPr>
        <p:grpSpPr bwMode="auto">
          <a:xfrm>
            <a:off x="2362200" y="6019800"/>
            <a:ext cx="3324225" cy="571500"/>
            <a:chOff x="381000" y="6019800"/>
            <a:chExt cx="3324225" cy="571500"/>
          </a:xfrm>
        </p:grpSpPr>
        <p:pic>
          <p:nvPicPr>
            <p:cNvPr id="5" name="Picture 76" descr="GEF_Brand_Lo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6096000"/>
              <a:ext cx="179044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5600" y="6019800"/>
              <a:ext cx="809625" cy="57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5943600"/>
            <a:ext cx="5222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UNWTO_e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6019800"/>
            <a:ext cx="127635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828800"/>
            <a:ext cx="7772400" cy="2133600"/>
          </a:xfrm>
        </p:spPr>
        <p:txBody>
          <a:bodyPr/>
          <a:lstStyle>
            <a:lvl1pPr>
              <a:defRPr sz="4400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96147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EEBA1-C3EB-4330-B2C2-16FFC417CBF7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3CB37-1439-40BE-8A1A-A3A180EA76F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45463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3DC4-1AAE-43F6-BFE9-36F62C396D6F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B3B67-0576-4545-86C3-66FBA1FCDC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189338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B4C96-4EB4-49FD-B2F8-685279FDC8A1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F76B6-CC3B-4548-959E-BE40BC746C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528823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4A4A7-FA31-4CB6-9A6D-12D39FC72EBB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64147-F0EF-44F8-9080-CD39BD8399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771803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8087C-5267-48B0-8781-6714ACF7FFA5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7DF54-51BD-4B87-AA87-6286D3DB64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964286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F07B2-7968-49B7-B055-EDAA148E6BC5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8F51B-4E3D-4B3F-B724-386927EDAE5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628647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2428A-D966-4E80-BFB2-C61B51481A30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F1307-7B81-4FE0-BA14-6717B79507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17526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8D10E3-D4E5-46A0-AD1B-115E598D7168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1E0868-0324-4C64-A173-5CA93A01851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09061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FDCAC-04FF-4B8D-AE45-024A476578D2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33099-2786-449D-A794-75C8A0E50B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5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38897-1F23-4B2B-89D8-F2A191F086BD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709DC-7830-41D8-AB0F-F61387CB07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290324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F6763-F14E-430E-8D5C-AFF24A41837B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0369D-77E3-4538-8BB0-8AE20630592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488978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0A02F-A7C5-4418-B0DC-C4F4E7C4A840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8591B-EBE9-45AC-AECA-427C21D8EB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906864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28600"/>
            <a:ext cx="2743200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0"/>
          <p:cNvGrpSpPr>
            <a:grpSpLocks/>
          </p:cNvGrpSpPr>
          <p:nvPr userDrawn="1"/>
        </p:nvGrpSpPr>
        <p:grpSpPr bwMode="auto">
          <a:xfrm>
            <a:off x="2362200" y="6019800"/>
            <a:ext cx="3324225" cy="571500"/>
            <a:chOff x="381000" y="6019800"/>
            <a:chExt cx="3324225" cy="571500"/>
          </a:xfrm>
        </p:grpSpPr>
        <p:pic>
          <p:nvPicPr>
            <p:cNvPr id="5" name="Picture 76" descr="GEF_Brand_Lo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6096000"/>
              <a:ext cx="179044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5600" y="6019800"/>
              <a:ext cx="809625" cy="57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5943600"/>
            <a:ext cx="5222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UNWTO_e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6019800"/>
            <a:ext cx="127635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828800"/>
            <a:ext cx="7772400" cy="2133600"/>
          </a:xfrm>
        </p:spPr>
        <p:txBody>
          <a:bodyPr/>
          <a:lstStyle>
            <a:lvl1pPr>
              <a:defRPr sz="4400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61745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94200E-F7FF-45D3-86D6-5C9ECBF1CFAD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ED213-B6B4-4C32-AAF3-D38358B121A6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9126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18D119-5990-403B-A675-97FA3C5FDBA1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A675DB-4307-4EAC-BDE3-0FA02441B6E7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30235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6B5401-33F9-4822-AF1F-63E2F92BCC1B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AEBB8-E72F-4F8C-9001-222B4545B7C4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12049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15FC87-16C8-4A46-9C65-3C5645C65B03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0FE2EB-2E25-4A21-8838-4DBB4B5EA6A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64689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16900AE-F7D4-44AA-A2F5-B9A743A18513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79DD4-3AAC-402A-A860-979528AC2FCE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98735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4332A8-AA53-4E39-8E1E-7AF4CEC8FCEC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A0F165-1DFD-4524-829A-26CDD050B8C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75818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D1C3A0-3126-481F-87DE-25E455DF93C8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65D273-2D7C-4582-BEC9-14E0FF0F4C6A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51988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8C3902B8-42D9-4BF6-AA51-5EF1F592CDC3}" type="datetime1">
              <a:rPr lang="en-US"/>
              <a:pPr/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A4805BF6-95F0-4D73-8315-C76C630709B3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6" r:id="rId1"/>
    <p:sldLayoutId id="2147484337" r:id="rId2"/>
    <p:sldLayoutId id="2147484338" r:id="rId3"/>
    <p:sldLayoutId id="2147484339" r:id="rId4"/>
    <p:sldLayoutId id="2147484340" r:id="rId5"/>
    <p:sldLayoutId id="2147484341" r:id="rId6"/>
    <p:sldLayoutId id="2147484342" r:id="rId7"/>
    <p:sldLayoutId id="2147484343" r:id="rId8"/>
    <p:sldLayoutId id="2147484344" r:id="rId9"/>
    <p:sldLayoutId id="2147484345" r:id="rId10"/>
    <p:sldLayoutId id="2147484346" r:id="rId11"/>
    <p:sldLayoutId id="2147484347" r:id="rId12"/>
  </p:sldLayoutIdLst>
  <p:transition spd="slow" advClick="0" advTm="10000">
    <p:pull dir="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1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1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Arial" charset="0"/>
              </a:defRPr>
            </a:lvl1pPr>
          </a:lstStyle>
          <a:p>
            <a:pPr>
              <a:defRPr/>
            </a:pPr>
            <a:fld id="{A0359B25-DF3D-4C29-8105-C41F28475C05}" type="datetime1">
              <a:rPr lang="en-US"/>
              <a:pPr>
                <a:defRPr/>
              </a:pPr>
              <a:t>9/25/2013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charset="0"/>
              </a:defRPr>
            </a:lvl1pPr>
          </a:lstStyle>
          <a:p>
            <a:pPr>
              <a:defRPr/>
            </a:pPr>
            <a:fld id="{B76A60A3-5A4C-4949-9119-F5E5BC2A5C8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54658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9" r:id="rId1"/>
    <p:sldLayoutId id="2147484350" r:id="rId2"/>
    <p:sldLayoutId id="2147484351" r:id="rId3"/>
    <p:sldLayoutId id="2147484352" r:id="rId4"/>
    <p:sldLayoutId id="2147484353" r:id="rId5"/>
    <p:sldLayoutId id="2147484354" r:id="rId6"/>
    <p:sldLayoutId id="2147484355" r:id="rId7"/>
    <p:sldLayoutId id="2147484356" r:id="rId8"/>
    <p:sldLayoutId id="2147484357" r:id="rId9"/>
    <p:sldLayoutId id="2147484358" r:id="rId10"/>
    <p:sldLayoutId id="2147484359" r:id="rId11"/>
    <p:sldLayoutId id="2147484360" r:id="rId12"/>
  </p:sldLayoutIdLst>
  <p:transition spd="slow" advClick="0" advTm="10000">
    <p:pull dir="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1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1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37.png"/><Relationship Id="rId7" Type="http://schemas.openxmlformats.org/officeDocument/2006/relationships/hyperlink" Target="mailto:bernice@ecoafrica.co.za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4.xml"/><Relationship Id="rId6" Type="http://schemas.openxmlformats.org/officeDocument/2006/relationships/hyperlink" Target="mailto:stephenkatua@yahoo.com" TargetMode="External"/><Relationship Id="rId5" Type="http://schemas.openxmlformats.org/officeDocument/2006/relationships/hyperlink" Target="mailto:violet@ecoafrica.co.za" TargetMode="External"/><Relationship Id="rId4" Type="http://schemas.openxmlformats.org/officeDocument/2006/relationships/hyperlink" Target="mailto:jayshree@ecoafrica.co.za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ctrTitle" idx="4294967295"/>
          </p:nvPr>
        </p:nvSpPr>
        <p:spPr>
          <a:xfrm>
            <a:off x="304800" y="1524000"/>
            <a:ext cx="8610600" cy="4495800"/>
          </a:xfrm>
        </p:spPr>
        <p:txBody>
          <a:bodyPr/>
          <a:lstStyle/>
          <a:p>
            <a:r>
              <a:rPr lang="en-ZA" sz="36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COAST </a:t>
            </a:r>
            <a:br>
              <a:rPr lang="en-ZA" sz="36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r>
              <a:rPr lang="en-ZA" sz="36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Steering Committee Meeting</a:t>
            </a:r>
            <a:br>
              <a:rPr lang="en-ZA" sz="36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r>
              <a:rPr lang="en-ZA" sz="2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/>
            </a:r>
            <a:br>
              <a:rPr lang="en-ZA" sz="2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r>
              <a:rPr lang="en-ZA" sz="2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Reef &amp; Marine Recreation Management</a:t>
            </a:r>
            <a:br>
              <a:rPr lang="en-ZA" sz="2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r>
              <a:rPr lang="en-ZA" sz="2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(RMRM)</a:t>
            </a:r>
            <a:br>
              <a:rPr lang="en-ZA" sz="2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r>
              <a:rPr lang="en-ZA" sz="2000" b="1" dirty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25</a:t>
            </a:r>
            <a:r>
              <a:rPr lang="en-ZA" sz="2000" b="1" baseline="30000" dirty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th</a:t>
            </a:r>
            <a:r>
              <a:rPr lang="en-ZA" sz="2000" b="1" dirty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 September, </a:t>
            </a:r>
            <a:r>
              <a:rPr lang="en-ZA" sz="2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2013</a:t>
            </a:r>
            <a:br>
              <a:rPr lang="en-ZA" sz="2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r>
              <a:rPr lang="en-ZA" sz="2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/>
            </a:r>
            <a:br>
              <a:rPr lang="en-ZA" sz="2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r>
              <a:rPr lang="en-ZA" sz="24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Kenya</a:t>
            </a:r>
            <a:r>
              <a:rPr lang="en-ZA" sz="2400" b="1" dirty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, Mozambique, </a:t>
            </a:r>
            <a:r>
              <a:rPr lang="en-ZA" sz="24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Tanzania</a:t>
            </a:r>
            <a:br>
              <a:rPr lang="en-ZA" sz="24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r>
              <a:rPr lang="en-ZA" sz="25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/>
            </a:r>
            <a:br>
              <a:rPr lang="en-ZA" sz="25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r>
              <a:rPr lang="en-ZA" sz="25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/>
            </a:r>
            <a:br>
              <a:rPr lang="en-ZA" sz="25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r>
              <a:rPr lang="en-ZA" sz="1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Dr</a:t>
            </a:r>
            <a:r>
              <a:rPr lang="en-ZA" sz="1800" b="1" dirty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. </a:t>
            </a:r>
            <a:r>
              <a:rPr lang="en-ZA" sz="1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Bernice McLean, Ms. Jayshree Govender </a:t>
            </a:r>
            <a:br>
              <a:rPr lang="en-ZA" sz="1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r>
              <a:rPr lang="en-ZA" sz="1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>Mr. Jonathan Kingwill, Ms. Violet Njambi Ogega</a:t>
            </a:r>
            <a:r>
              <a:rPr lang="en-ZA" sz="2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/>
            </a:r>
            <a:br>
              <a:rPr lang="en-ZA" sz="2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r>
              <a:rPr lang="en-ZA" sz="2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  <a:t/>
            </a:r>
            <a:br>
              <a:rPr lang="en-ZA" sz="28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  <a:cs typeface="Arial" pitchFamily="34" charset="0"/>
              </a:rPr>
            </a:br>
            <a:endParaRPr lang="en-GB" sz="28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343400"/>
            <a:ext cx="2532093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062881792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304800" y="1219200"/>
            <a:ext cx="86106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>
                <a:solidFill>
                  <a:srgbClr val="000000"/>
                </a:solidFill>
                <a:latin typeface="Georgia" pitchFamily="18" charset="0"/>
              </a:rPr>
              <a:t>TBT EXTENT</a:t>
            </a: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latin typeface="Calibri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676399"/>
            <a:ext cx="7772401" cy="50292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11974143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23554" name="Title 1"/>
          <p:cNvSpPr txBox="1">
            <a:spLocks/>
          </p:cNvSpPr>
          <p:nvPr/>
        </p:nvSpPr>
        <p:spPr bwMode="auto">
          <a:xfrm>
            <a:off x="304800" y="1143000"/>
            <a:ext cx="8534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REEF &amp; MARINE ASSESSMENT</a:t>
            </a:r>
          </a:p>
          <a:p>
            <a:pPr algn="ctr"/>
            <a:endParaRPr lang="en-ZA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Rapid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a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ssessment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a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pproach using a combination of techniques: </a:t>
            </a:r>
          </a:p>
          <a:p>
            <a:pPr marL="800100" lvl="1" indent="-342900">
              <a:buFont typeface="Lucida Grande"/>
              <a:buChar char="-"/>
            </a:pP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Species counts of fish, hard and soft corals and other indicator species</a:t>
            </a:r>
          </a:p>
          <a:p>
            <a:pPr marL="800100" lvl="1" indent="-342900">
              <a:buFont typeface="Lucida Grande"/>
              <a:buChar char="-"/>
            </a:pP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Photographic profile</a:t>
            </a:r>
          </a:p>
          <a:p>
            <a:pPr marL="800100" lvl="1" indent="-342900">
              <a:buFont typeface="Lucida Grande"/>
              <a:buChar char="-"/>
            </a:pP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Video &amp; photo transects</a:t>
            </a: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Comparative assessment</a:t>
            </a: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Socio-economic surveys through consultation incorporating local knowledge (qualitative)</a:t>
            </a: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Existing scientific research</a:t>
            </a: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0670974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23554" name="Title 1"/>
          <p:cNvSpPr txBox="1">
            <a:spLocks/>
          </p:cNvSpPr>
          <p:nvPr/>
        </p:nvSpPr>
        <p:spPr bwMode="auto">
          <a:xfrm>
            <a:off x="76200" y="2286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PRELIMINARY RESULTS</a:t>
            </a:r>
          </a:p>
          <a:p>
            <a:pPr algn="ctr"/>
            <a:endParaRPr lang="en-ZA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marL="342900" indent="-342900">
              <a:buFont typeface="Arial"/>
              <a:buChar char="•"/>
            </a:pP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Signs of damage &amp; stress (physical damage, bleaching &amp; nutrification), in some areas extreme impacts</a:t>
            </a:r>
          </a:p>
          <a:p>
            <a:pPr marL="342900" indent="-342900">
              <a:buFont typeface="Arial"/>
              <a:buChar char="•"/>
            </a:pP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Existing research &amp; user perception suggests a decrease in species &amp; decline in health of reefs &amp; associated ecosystems</a:t>
            </a:r>
          </a:p>
          <a:p>
            <a:pPr marL="342900" indent="-342900">
              <a:buFont typeface="Arial"/>
              <a:buChar char="•"/>
            </a:pP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Negative impacts from a number of possible factors: fishing, pollution</a:t>
            </a: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, coral belaching, </a:t>
            </a: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physical </a:t>
            </a: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damage </a:t>
            </a: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from visitors, </a:t>
            </a: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natural </a:t>
            </a: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impacts (storm events, nutrient loading via rivers, siltation</a:t>
            </a: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, </a:t>
            </a: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etc.)</a:t>
            </a:r>
          </a:p>
          <a:p>
            <a:pPr marL="342900" indent="-342900">
              <a:buFont typeface="Arial"/>
              <a:buChar char="•"/>
            </a:pP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Need monitoring for specific impacts (i.e. tourism activities) that informs adaptive management</a:t>
            </a:r>
          </a:p>
          <a:p>
            <a:pPr marL="342900" indent="-342900">
              <a:buFont typeface="Arial"/>
              <a:buChar char="•"/>
            </a:pP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Need greater awareness on value of reefs</a:t>
            </a: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, how they work, how they get </a:t>
            </a: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damaged, linkages with other ecosystems etc.</a:t>
            </a:r>
          </a:p>
          <a:p>
            <a:pPr marL="342900" indent="-342900">
              <a:buFont typeface="Arial"/>
              <a:buChar char="•"/>
            </a:pP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Increased capacity &amp; collaboration for management needed </a:t>
            </a: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1746921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3733800"/>
            <a:ext cx="2743200" cy="227357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0" y="990600"/>
            <a:ext cx="1981200" cy="2641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43400" y="990600"/>
            <a:ext cx="1905000" cy="26485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3400" y="990600"/>
            <a:ext cx="1633318" cy="2667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24600" y="990600"/>
            <a:ext cx="2369142" cy="1981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29000" y="3733800"/>
            <a:ext cx="3035298" cy="22283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53200" y="3048000"/>
            <a:ext cx="2148376" cy="2895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83402929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23554" name="Title 1"/>
          <p:cNvSpPr txBox="1">
            <a:spLocks/>
          </p:cNvSpPr>
          <p:nvPr/>
        </p:nvSpPr>
        <p:spPr bwMode="auto">
          <a:xfrm>
            <a:off x="381000" y="1066800"/>
            <a:ext cx="8610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PARTICIPATORY MAPPING</a:t>
            </a:r>
          </a:p>
          <a:p>
            <a:pPr algn="ctr"/>
            <a:endParaRPr lang="en-ZA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ZA" sz="2300" dirty="0" smtClean="0">
                <a:solidFill>
                  <a:srgbClr val="000000"/>
                </a:solidFill>
                <a:latin typeface="Georgia" pitchFamily="18" charset="0"/>
              </a:rPr>
              <a:t>Use existing </a:t>
            </a:r>
            <a:r>
              <a:rPr lang="en-ZA" sz="2300" dirty="0">
                <a:solidFill>
                  <a:srgbClr val="000000"/>
                </a:solidFill>
                <a:latin typeface="Georgia" pitchFamily="18" charset="0"/>
              </a:rPr>
              <a:t>data &amp; best available information, </a:t>
            </a:r>
            <a:r>
              <a:rPr lang="en-ZA" sz="2300" dirty="0" smtClean="0">
                <a:solidFill>
                  <a:srgbClr val="000000"/>
                </a:solidFill>
                <a:latin typeface="Georgia" pitchFamily="18" charset="0"/>
              </a:rPr>
              <a:t>i.e. UNIDO mapping used as baseline</a:t>
            </a:r>
          </a:p>
          <a:p>
            <a:pPr>
              <a:buFont typeface="Arial" pitchFamily="34" charset="0"/>
              <a:buChar char="•"/>
            </a:pPr>
            <a:r>
              <a:rPr lang="en-ZA" sz="2300" dirty="0" smtClean="0">
                <a:solidFill>
                  <a:srgbClr val="000000"/>
                </a:solidFill>
                <a:latin typeface="Georgia" pitchFamily="18" charset="0"/>
              </a:rPr>
              <a:t>Collection of additional information through the reef assessments, ground-truthing &amp; stakeholder participation</a:t>
            </a:r>
          </a:p>
          <a:p>
            <a:pPr>
              <a:buFont typeface="Arial" pitchFamily="34" charset="0"/>
              <a:buChar char="•"/>
            </a:pPr>
            <a:r>
              <a:rPr lang="en-ZA" sz="2300" dirty="0" smtClean="0">
                <a:solidFill>
                  <a:srgbClr val="000000"/>
                </a:solidFill>
                <a:latin typeface="Georgia" pitchFamily="18" charset="0"/>
              </a:rPr>
              <a:t>Technique fosters collaboration &amp; common understanding</a:t>
            </a:r>
          </a:p>
          <a:p>
            <a:pPr>
              <a:buFont typeface="Arial" pitchFamily="34" charset="0"/>
              <a:buChar char="•"/>
            </a:pPr>
            <a:r>
              <a:rPr lang="en-ZA" sz="2300" dirty="0" smtClean="0">
                <a:solidFill>
                  <a:srgbClr val="000000"/>
                </a:solidFill>
                <a:latin typeface="Georgia" pitchFamily="18" charset="0"/>
              </a:rPr>
              <a:t>Maps aim to provide information to orientate management (sensitivities, degradation, threats, management arrangements &amp; priorities, research &amp; information gaps)</a:t>
            </a:r>
          </a:p>
          <a:p>
            <a:pPr>
              <a:buFont typeface="Arial" pitchFamily="34" charset="0"/>
              <a:buChar char="•"/>
            </a:pPr>
            <a:r>
              <a:rPr lang="en-ZA" sz="2300" dirty="0" smtClean="0">
                <a:solidFill>
                  <a:srgbClr val="000000"/>
                </a:solidFill>
                <a:latin typeface="Georgia" pitchFamily="18" charset="0"/>
              </a:rPr>
              <a:t>Valuable for planning, marketing, increasing awareness &amp; capacity-building</a:t>
            </a:r>
          </a:p>
          <a:p>
            <a:pPr>
              <a:buFont typeface="Arial" pitchFamily="34" charset="0"/>
              <a:buChar char="•"/>
            </a:pPr>
            <a:r>
              <a:rPr lang="en-ZA" sz="2300" dirty="0" smtClean="0">
                <a:solidFill>
                  <a:srgbClr val="000000"/>
                </a:solidFill>
                <a:latin typeface="Georgia" pitchFamily="18" charset="0"/>
              </a:rPr>
              <a:t>Facilitates cross linkages with Eco-tourism / EMS</a:t>
            </a:r>
            <a:endParaRPr lang="en-ZA" sz="23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9025989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Jonathan\Documents\2 environmental work - ecoafrica\6 COAST\SC meeting sept 13\photos to shrink\IMG_11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066800"/>
            <a:ext cx="2895600" cy="2172802"/>
          </a:xfrm>
          <a:prstGeom prst="rect">
            <a:avLst/>
          </a:prstGeom>
          <a:noFill/>
        </p:spPr>
      </p:pic>
      <p:pic>
        <p:nvPicPr>
          <p:cNvPr id="4" name="Picture 2" descr="C:\Users\Jonathan\Documents\2 environmental work - ecoafrica\6 COAST\SC meeting sept 13\photos to shrink\IMG_59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6783" y="1066800"/>
            <a:ext cx="2910417" cy="2182813"/>
          </a:xfrm>
          <a:prstGeom prst="rect">
            <a:avLst/>
          </a:prstGeom>
          <a:noFill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0" y="3352800"/>
            <a:ext cx="3200399" cy="25224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86499" y="3352800"/>
            <a:ext cx="3066901" cy="2590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998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0500"/>
            <a:ext cx="9144000" cy="646056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8338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0500"/>
            <a:ext cx="9144000" cy="646056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1373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0500"/>
            <a:ext cx="9144000" cy="64593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2241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23554" name="Title 1"/>
          <p:cNvSpPr txBox="1">
            <a:spLocks/>
          </p:cNvSpPr>
          <p:nvPr/>
        </p:nvSpPr>
        <p:spPr bwMode="auto">
          <a:xfrm>
            <a:off x="76200" y="12192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KEY OBSERVATIONS</a:t>
            </a:r>
            <a:endParaRPr lang="en-ZA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All sites have global significance, environmentally as well as culturally / historically</a:t>
            </a:r>
          </a:p>
          <a:p>
            <a:pPr>
              <a:buFont typeface="Arial" pitchFamily="34" charset="0"/>
              <a:buChar char="•"/>
            </a:pP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Reef and marine environments are impacted, in some areas extensively</a:t>
            </a: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Very high levels of poverty among local coastal communities who depend directly on marine resources for livelihood</a:t>
            </a:r>
          </a:p>
          <a:p>
            <a:pPr>
              <a:buFont typeface="Arial" pitchFamily="34" charset="0"/>
              <a:buChar char="•"/>
            </a:pP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Inequitable distribution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of benefits to local communities from tourism</a:t>
            </a: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Heavy pressures on the marine ecosystems by both localised and larger threats (including tourism)</a:t>
            </a: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Lack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of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resources for marine management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of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authorities</a:t>
            </a:r>
          </a:p>
          <a:p>
            <a:pPr marL="0" indent="0"/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6553142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17410" name="Title 1"/>
          <p:cNvSpPr txBox="1">
            <a:spLocks/>
          </p:cNvSpPr>
          <p:nvPr/>
        </p:nvSpPr>
        <p:spPr bwMode="auto">
          <a:xfrm>
            <a:off x="304800" y="762000"/>
            <a:ext cx="85344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4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4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OUTLINE</a:t>
            </a:r>
          </a:p>
          <a:p>
            <a:pPr algn="ctr"/>
            <a:endParaRPr lang="en-ZA" sz="18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Calibri" pitchFamily="34" charset="0"/>
              <a:buAutoNum type="arabicParenR"/>
            </a:pP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Introduction </a:t>
            </a:r>
          </a:p>
          <a:p>
            <a:pPr>
              <a:buFont typeface="Calibri" pitchFamily="34" charset="0"/>
              <a:buAutoNum type="arabicParenR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Context of RMRM</a:t>
            </a: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Calibri" pitchFamily="34" charset="0"/>
              <a:buAutoNum type="arabicParenR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RMRM Components &amp; Process</a:t>
            </a:r>
          </a:p>
          <a:p>
            <a:pPr>
              <a:buFont typeface="Calibri" pitchFamily="34" charset="0"/>
              <a:buAutoNum type="arabicParenR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Deliverables</a:t>
            </a:r>
          </a:p>
          <a:p>
            <a:pPr>
              <a:buFont typeface="Calibri" pitchFamily="34" charset="0"/>
              <a:buAutoNum type="arabicParenR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Reef &amp; Marine Assessment</a:t>
            </a:r>
          </a:p>
          <a:p>
            <a:pPr>
              <a:buFont typeface="Calibri" pitchFamily="34" charset="0"/>
              <a:buAutoNum type="arabicParenR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Participatory Mapping</a:t>
            </a:r>
          </a:p>
          <a:p>
            <a:pPr>
              <a:buFont typeface="Calibri" pitchFamily="34" charset="0"/>
              <a:buAutoNum type="arabicParenR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Key Observations</a:t>
            </a:r>
          </a:p>
          <a:p>
            <a:pPr>
              <a:buFont typeface="Calibri" pitchFamily="34" charset="0"/>
              <a:buAutoNum type="arabicParenR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Sustainability Management Planning</a:t>
            </a:r>
          </a:p>
          <a:p>
            <a:pPr marL="0" indent="0"/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Calibri" pitchFamily="34" charset="0"/>
              <a:buAutoNum type="arabicParenR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Calibri" pitchFamily="34" charset="0"/>
              <a:buAutoNum type="arabicParenR" startAt="6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Calibri" pitchFamily="34" charset="0"/>
              <a:buAutoNum type="arabicParenR" startAt="6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Calibri" pitchFamily="34" charset="0"/>
              <a:buAutoNum type="arabicParenR" startAt="6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Calibri" pitchFamily="34" charset="0"/>
              <a:buAutoNum type="arabicParenR"/>
            </a:pPr>
            <a:endParaRPr lang="en-ZA" sz="2600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Calibri" pitchFamily="34" charset="0"/>
              <a:buAutoNum type="arabicParenR"/>
            </a:pPr>
            <a:endParaRPr lang="en-ZA" sz="28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latin typeface="Calibri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762000" y="4876800"/>
            <a:ext cx="7670406" cy="1828800"/>
            <a:chOff x="863600" y="4876800"/>
            <a:chExt cx="7670406" cy="1828800"/>
          </a:xfrm>
        </p:grpSpPr>
        <p:grpSp>
          <p:nvGrpSpPr>
            <p:cNvPr id="5" name="Group 4"/>
            <p:cNvGrpSpPr/>
            <p:nvPr/>
          </p:nvGrpSpPr>
          <p:grpSpPr>
            <a:xfrm>
              <a:off x="863600" y="4882429"/>
              <a:ext cx="4817504" cy="1823171"/>
              <a:chOff x="585190" y="4001243"/>
              <a:chExt cx="4817504" cy="1823171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1800" y="4001243"/>
                <a:ext cx="2430894" cy="1823171"/>
              </a:xfrm>
              <a:prstGeom prst="rect">
                <a:avLst/>
              </a:prstGeom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190" y="4014664"/>
                <a:ext cx="2413000" cy="1809750"/>
              </a:xfrm>
              <a:prstGeom prst="rect">
                <a:avLst/>
              </a:prstGeom>
            </p:spPr>
          </p:pic>
        </p:grp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38800" y="4876800"/>
              <a:ext cx="2895206" cy="1828800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23554" name="Title 1"/>
          <p:cNvSpPr txBox="1">
            <a:spLocks/>
          </p:cNvSpPr>
          <p:nvPr/>
        </p:nvSpPr>
        <p:spPr bwMode="auto">
          <a:xfrm>
            <a:off x="228600" y="1066800"/>
            <a:ext cx="87630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>
                <a:solidFill>
                  <a:srgbClr val="000000"/>
                </a:solidFill>
                <a:latin typeface="Georgia" pitchFamily="18" charset="0"/>
              </a:rPr>
              <a:t>KEY </a:t>
            </a:r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OBSERVATIONS (cont.)</a:t>
            </a: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Different management regimes in each Demo Site</a:t>
            </a:r>
          </a:p>
          <a:p>
            <a:pPr marL="800100" lvl="1" indent="-342900">
              <a:buFont typeface="Lucida Grande"/>
              <a:buChar char="-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Kenya: Marine Park and Reserve</a:t>
            </a:r>
          </a:p>
          <a:p>
            <a:pPr marL="800100" lvl="1" indent="-342900">
              <a:buFont typeface="Lucida Grande"/>
              <a:buChar char="-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Tanzania: Locally managed areas (no-take zones)</a:t>
            </a:r>
          </a:p>
          <a:p>
            <a:pPr marL="800100" lvl="1" indent="-342900">
              <a:buFont typeface="Lucida Grande"/>
              <a:buChar char="-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Mozambique: Mixed -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Locally managed areas by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fishermen and attempts at self regulation by private operators</a:t>
            </a: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Diversity of threats (High usage, destructive &amp; commercial fishing, unmanaged activities) </a:t>
            </a: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Different types &amp; extent of marine recreation</a:t>
            </a: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Degree of collaboration among stakeholders in marine management differs</a:t>
            </a: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6832422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23554" name="Title 1"/>
          <p:cNvSpPr txBox="1">
            <a:spLocks/>
          </p:cNvSpPr>
          <p:nvPr/>
        </p:nvSpPr>
        <p:spPr bwMode="auto">
          <a:xfrm>
            <a:off x="76200" y="11430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>
                <a:solidFill>
                  <a:srgbClr val="000000"/>
                </a:solidFill>
                <a:latin typeface="Georgia" pitchFamily="18" charset="0"/>
              </a:rPr>
              <a:t>KEY OBSERVATIONS (</a:t>
            </a:r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cont.)</a:t>
            </a:r>
          </a:p>
          <a:p>
            <a:pPr algn="ctr"/>
            <a:endParaRPr lang="en-ZA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Recognition of the fundamental value of the health of the ecosystems for food security, tourism &amp; the local economy</a:t>
            </a: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Need to focus on LED as related to the tourism industry</a:t>
            </a: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Rampant poverty, increasing pressures on the environment and rising conflicts, need LED with fiscal tools to achieve it</a:t>
            </a:r>
          </a:p>
          <a:p>
            <a:pPr>
              <a:buFont typeface="Arial" pitchFamily="34" charset="0"/>
              <a:buChar char="•"/>
            </a:pP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Need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more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practical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integrated &amp; collaborative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approach among sectors (i.e.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fisheries, tourism, environment, planning etc.)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that goes beyond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planning and into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implementation</a:t>
            </a: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1129933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23554" name="Title 1"/>
          <p:cNvSpPr txBox="1">
            <a:spLocks/>
          </p:cNvSpPr>
          <p:nvPr/>
        </p:nvSpPr>
        <p:spPr bwMode="auto">
          <a:xfrm>
            <a:off x="76200" y="10668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>
                <a:solidFill>
                  <a:srgbClr val="000000"/>
                </a:solidFill>
                <a:latin typeface="Georgia" pitchFamily="18" charset="0"/>
              </a:rPr>
              <a:t>KEY OBSERVATIONS (cont.)</a:t>
            </a:r>
          </a:p>
          <a:p>
            <a:pPr algn="ctr"/>
            <a:endParaRPr lang="en-ZA" sz="2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ZA" sz="2300" dirty="0" smtClean="0">
                <a:solidFill>
                  <a:srgbClr val="000000"/>
                </a:solidFill>
                <a:latin typeface="Georgia" pitchFamily="18" charset="0"/>
              </a:rPr>
              <a:t>Recognition of the “stealth” effects of tourism </a:t>
            </a:r>
            <a:r>
              <a:rPr lang="en-ZA" sz="2300" dirty="0">
                <a:solidFill>
                  <a:srgbClr val="000000"/>
                </a:solidFill>
                <a:latin typeface="Georgia" pitchFamily="18" charset="0"/>
              </a:rPr>
              <a:t>(cultural and social impacts, population </a:t>
            </a:r>
            <a:r>
              <a:rPr lang="en-ZA" sz="2300" dirty="0" smtClean="0">
                <a:solidFill>
                  <a:srgbClr val="000000"/>
                </a:solidFill>
                <a:latin typeface="Georgia" pitchFamily="18" charset="0"/>
              </a:rPr>
              <a:t>increase in sensitive areas, the fickle nature of tourism and the ability of the local economic context to adapt and respond to rapid changes)</a:t>
            </a:r>
          </a:p>
          <a:p>
            <a:pPr>
              <a:buFont typeface="Arial" pitchFamily="34" charset="0"/>
              <a:buChar char="•"/>
            </a:pPr>
            <a:r>
              <a:rPr lang="en-ZA" sz="2300" dirty="0" smtClean="0">
                <a:solidFill>
                  <a:srgbClr val="000000"/>
                </a:solidFill>
                <a:latin typeface="Georgia" pitchFamily="18" charset="0"/>
              </a:rPr>
              <a:t>Efforts for awareness of the value &amp; benefits of healthy marine ecosystems beyond extractive use urgently needed: </a:t>
            </a:r>
          </a:p>
          <a:p>
            <a:pPr marL="800100" lvl="1" indent="-342900">
              <a:buFont typeface="Lucida Grande"/>
              <a:buChar char="-"/>
            </a:pP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L</a:t>
            </a:r>
            <a:r>
              <a:rPr lang="en-ZA" sz="2100" dirty="0" smtClean="0">
                <a:solidFill>
                  <a:srgbClr val="000000"/>
                </a:solidFill>
                <a:latin typeface="Georgia" pitchFamily="18" charset="0"/>
              </a:rPr>
              <a:t>ink to specific actions for awareness</a:t>
            </a:r>
            <a:r>
              <a:rPr lang="en-ZA" sz="2100" dirty="0">
                <a:solidFill>
                  <a:srgbClr val="000000"/>
                </a:solidFill>
                <a:latin typeface="Georgia" pitchFamily="18" charset="0"/>
              </a:rPr>
              <a:t>, education and </a:t>
            </a:r>
            <a:r>
              <a:rPr lang="en-ZA" sz="2100" dirty="0" smtClean="0">
                <a:solidFill>
                  <a:srgbClr val="000000"/>
                </a:solidFill>
                <a:latin typeface="Georgia" pitchFamily="18" charset="0"/>
              </a:rPr>
              <a:t>training for specific needs </a:t>
            </a:r>
          </a:p>
          <a:p>
            <a:pPr marL="800100" lvl="1" indent="-342900">
              <a:buFont typeface="Lucida Grande"/>
              <a:buChar char="-"/>
            </a:pPr>
            <a:r>
              <a:rPr lang="en-ZA" sz="2100" dirty="0" smtClean="0">
                <a:solidFill>
                  <a:srgbClr val="000000"/>
                </a:solidFill>
                <a:latin typeface="Georgia" pitchFamily="18" charset="0"/>
              </a:rPr>
              <a:t>Includes among decision-makers as well as other stakeholders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 </a:t>
            </a:r>
          </a:p>
          <a:p>
            <a:pPr marL="571500" lvl="1" indent="-571500">
              <a:buFont typeface="Arial" pitchFamily="34" charset="0"/>
              <a:buChar char="•"/>
            </a:pPr>
            <a:r>
              <a:rPr lang="en-ZA" sz="2300" dirty="0">
                <a:solidFill>
                  <a:srgbClr val="000000"/>
                </a:solidFill>
                <a:latin typeface="Georgia" pitchFamily="18" charset="0"/>
              </a:rPr>
              <a:t>A dedicated </a:t>
            </a:r>
            <a:r>
              <a:rPr lang="en-ZA" sz="2300" dirty="0" smtClean="0">
                <a:solidFill>
                  <a:srgbClr val="000000"/>
                </a:solidFill>
                <a:latin typeface="Georgia" pitchFamily="18" charset="0"/>
              </a:rPr>
              <a:t>East African implementation strategy </a:t>
            </a:r>
            <a:r>
              <a:rPr lang="en-ZA" sz="2300" dirty="0">
                <a:solidFill>
                  <a:srgbClr val="000000"/>
                </a:solidFill>
                <a:latin typeface="Georgia" pitchFamily="18" charset="0"/>
              </a:rPr>
              <a:t>on </a:t>
            </a:r>
            <a:r>
              <a:rPr lang="en-ZA" sz="2300" dirty="0" smtClean="0">
                <a:solidFill>
                  <a:srgbClr val="000000"/>
                </a:solidFill>
                <a:latin typeface="Georgia" pitchFamily="18" charset="0"/>
              </a:rPr>
              <a:t>awareness</a:t>
            </a:r>
            <a:r>
              <a:rPr lang="en-ZA" sz="2300" dirty="0">
                <a:solidFill>
                  <a:srgbClr val="000000"/>
                </a:solidFill>
                <a:latin typeface="Georgia" pitchFamily="18" charset="0"/>
              </a:rPr>
              <a:t>, education and </a:t>
            </a:r>
            <a:r>
              <a:rPr lang="en-ZA" sz="2300" dirty="0" smtClean="0">
                <a:solidFill>
                  <a:srgbClr val="000000"/>
                </a:solidFill>
                <a:latin typeface="Georgia" pitchFamily="18" charset="0"/>
              </a:rPr>
              <a:t>training (AET) for coastal and marine management is critically needed</a:t>
            </a:r>
          </a:p>
          <a:p>
            <a:pPr marL="571500" lvl="1" indent="-571500"/>
            <a:endParaRPr lang="en-ZA" sz="23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4642658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23554" name="Title 1"/>
          <p:cNvSpPr txBox="1">
            <a:spLocks/>
          </p:cNvSpPr>
          <p:nvPr/>
        </p:nvSpPr>
        <p:spPr bwMode="auto">
          <a:xfrm>
            <a:off x="228600" y="1371600"/>
            <a:ext cx="87630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SUSTAINABILITY MANAGEMENT PLANNING</a:t>
            </a:r>
          </a:p>
          <a:p>
            <a:pPr algn="ctr"/>
            <a:endParaRPr lang="en-ZA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Strategic alignment with existing management frameworks</a:t>
            </a: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Institutional home and ‘strategy champions’</a:t>
            </a: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Guided by vision and management objectives</a:t>
            </a: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Strategic and action-orientated</a:t>
            </a: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Simple, practical and user-friendly</a:t>
            </a:r>
          </a:p>
          <a:p>
            <a:pPr>
              <a:buFont typeface="Arial" pitchFamily="34" charset="0"/>
              <a:buChar char="•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Participatory planning</a:t>
            </a:r>
          </a:p>
          <a:p>
            <a:pPr marL="800100" lvl="1" indent="-342900">
              <a:buFont typeface="Lucida Grande"/>
              <a:buChar char="-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Vision</a:t>
            </a:r>
          </a:p>
          <a:p>
            <a:pPr marL="800100" lvl="1" indent="-342900">
              <a:buFont typeface="Lucida Grande"/>
              <a:buChar char="-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Content</a:t>
            </a:r>
          </a:p>
          <a:p>
            <a:pPr marL="800100" lvl="1" indent="-342900">
              <a:buFont typeface="Lucida Grande"/>
              <a:buChar char="-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Draft</a:t>
            </a:r>
          </a:p>
          <a:p>
            <a:pPr marL="800100" lvl="1" indent="-342900">
              <a:buFont typeface="Lucida Grande"/>
              <a:buChar char="-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Final</a:t>
            </a: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1919268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3505200"/>
            <a:ext cx="3429000" cy="24366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08280" y="1066800"/>
            <a:ext cx="3045120" cy="2362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199" y="1066800"/>
            <a:ext cx="3018065" cy="2362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76800" y="3505200"/>
            <a:ext cx="3429000" cy="248994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70657724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400" y="0"/>
            <a:ext cx="9086585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4660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27651" name="Title 1"/>
          <p:cNvSpPr txBox="1">
            <a:spLocks/>
          </p:cNvSpPr>
          <p:nvPr/>
        </p:nvSpPr>
        <p:spPr bwMode="auto">
          <a:xfrm>
            <a:off x="5486400" y="4953000"/>
            <a:ext cx="3048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THANK YOU</a:t>
            </a:r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8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8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solidFill>
                <a:prstClr val="black"/>
              </a:solidFill>
              <a:latin typeface="Calibr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91144" y="1143000"/>
            <a:ext cx="2790856" cy="3581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399" y="1143000"/>
            <a:ext cx="4538027" cy="2514600"/>
          </a:xfrm>
          <a:prstGeom prst="rect">
            <a:avLst/>
          </a:prstGeom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914400" y="3728353"/>
            <a:ext cx="3124200" cy="2139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6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Arial" charset="0"/>
              </a:rPr>
              <a:t>Contacts</a:t>
            </a:r>
            <a:r>
              <a:rPr lang="en-GB" sz="1600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Arial" charset="0"/>
              </a:rPr>
              <a:t>:</a:t>
            </a:r>
          </a:p>
          <a:p>
            <a:pPr algn="ctr">
              <a:defRPr/>
            </a:pPr>
            <a:endParaRPr lang="en-GB" sz="900" b="1" dirty="0">
              <a:solidFill>
                <a:schemeClr val="accent5">
                  <a:lumMod val="75000"/>
                </a:schemeClr>
              </a:solidFill>
              <a:latin typeface="Georgia" panose="02040502050405020303" pitchFamily="18" charset="0"/>
              <a:cs typeface="Arial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n-GB" sz="1400" b="1" dirty="0" err="1" smtClean="0">
                <a:latin typeface="Georgia"/>
                <a:cs typeface="Georgia"/>
              </a:rPr>
              <a:t>Ms.</a:t>
            </a:r>
            <a:r>
              <a:rPr lang="en-GB" sz="1400" b="1" dirty="0" smtClean="0">
                <a:latin typeface="Georgia"/>
                <a:cs typeface="Georgia"/>
              </a:rPr>
              <a:t> Jayshree Govender</a:t>
            </a:r>
          </a:p>
          <a:p>
            <a:pPr indent="274638">
              <a:defRPr/>
            </a:pPr>
            <a:r>
              <a:rPr lang="en-GB" sz="1300" i="1" dirty="0" smtClean="0">
                <a:latin typeface="Georgia"/>
                <a:cs typeface="Georgia"/>
                <a:hlinkClick r:id="rId4"/>
              </a:rPr>
              <a:t>jayshree@ecoafrica.co.za</a:t>
            </a:r>
            <a:r>
              <a:rPr lang="en-GB" sz="1300" i="1" dirty="0" smtClean="0">
                <a:latin typeface="Georgia"/>
                <a:cs typeface="Georgia"/>
              </a:rPr>
              <a:t> </a:t>
            </a:r>
            <a:endParaRPr lang="en-GB" sz="1300" i="1" dirty="0">
              <a:latin typeface="Georgia"/>
              <a:cs typeface="Georgia"/>
            </a:endParaRPr>
          </a:p>
          <a:p>
            <a:pPr marL="342900" indent="-342900">
              <a:buFont typeface="+mj-lt"/>
              <a:buAutoNum type="arabicPeriod" startAt="2"/>
              <a:defRPr/>
            </a:pPr>
            <a:r>
              <a:rPr lang="en-GB" sz="1400" b="1" dirty="0" err="1" smtClean="0">
                <a:latin typeface="Georgia"/>
                <a:cs typeface="Georgia"/>
              </a:rPr>
              <a:t>Mr</a:t>
            </a:r>
            <a:r>
              <a:rPr lang="en-GB" sz="1400" b="1" dirty="0" err="1">
                <a:latin typeface="Georgia"/>
                <a:cs typeface="Georgia"/>
              </a:rPr>
              <a:t>.</a:t>
            </a:r>
            <a:r>
              <a:rPr lang="en-GB" sz="1400" b="1" dirty="0">
                <a:latin typeface="Georgia"/>
                <a:cs typeface="Georgia"/>
              </a:rPr>
              <a:t> </a:t>
            </a:r>
            <a:r>
              <a:rPr lang="en-GB" sz="1400" b="1" dirty="0" smtClean="0">
                <a:latin typeface="Georgia"/>
                <a:cs typeface="Georgia"/>
              </a:rPr>
              <a:t>Jonathan </a:t>
            </a:r>
            <a:r>
              <a:rPr lang="en-GB" sz="1400" b="1" dirty="0" err="1" smtClean="0">
                <a:latin typeface="Georgia"/>
                <a:cs typeface="Georgia"/>
              </a:rPr>
              <a:t>Kingwill</a:t>
            </a:r>
            <a:endParaRPr lang="en-GB" sz="1400" b="1" dirty="0" smtClean="0">
              <a:latin typeface="Georgia"/>
              <a:cs typeface="Georgia"/>
            </a:endParaRPr>
          </a:p>
          <a:p>
            <a:pPr marL="169863" indent="104775">
              <a:defRPr/>
            </a:pPr>
            <a:r>
              <a:rPr lang="en-GB" sz="1300" i="1" dirty="0" err="1" smtClean="0">
                <a:latin typeface="Georgia"/>
                <a:cs typeface="Georgia"/>
              </a:rPr>
              <a:t>jonathan@ecoafrica.co.za</a:t>
            </a:r>
            <a:endParaRPr lang="en-GB" sz="1300" i="1" dirty="0" smtClean="0">
              <a:latin typeface="Georgia"/>
              <a:cs typeface="Georgia"/>
            </a:endParaRPr>
          </a:p>
          <a:p>
            <a:pPr marL="342900" indent="-342900">
              <a:buFont typeface="+mj-lt"/>
              <a:buAutoNum type="arabicPeriod" startAt="3"/>
              <a:defRPr/>
            </a:pPr>
            <a:r>
              <a:rPr lang="en-GB" sz="1400" b="1" dirty="0" err="1" smtClean="0">
                <a:latin typeface="Georgia"/>
                <a:cs typeface="Georgia"/>
              </a:rPr>
              <a:t>Ms.</a:t>
            </a:r>
            <a:r>
              <a:rPr lang="en-GB" sz="1400" b="1" dirty="0" smtClean="0">
                <a:latin typeface="Georgia"/>
                <a:cs typeface="Georgia"/>
              </a:rPr>
              <a:t> Violet </a:t>
            </a:r>
            <a:r>
              <a:rPr lang="en-GB" sz="1400" b="1" dirty="0" err="1" smtClean="0">
                <a:latin typeface="Georgia"/>
                <a:cs typeface="Georgia"/>
              </a:rPr>
              <a:t>Njambi</a:t>
            </a:r>
            <a:r>
              <a:rPr lang="en-GB" sz="1400" b="1" dirty="0" smtClean="0">
                <a:latin typeface="Georgia"/>
                <a:cs typeface="Georgia"/>
              </a:rPr>
              <a:t> Ogega</a:t>
            </a:r>
            <a:endParaRPr lang="en-GB" sz="1400" b="1" dirty="0">
              <a:latin typeface="Georgia"/>
              <a:cs typeface="Georgia"/>
            </a:endParaRPr>
          </a:p>
          <a:p>
            <a:pPr marL="169863" indent="104775">
              <a:defRPr/>
            </a:pPr>
            <a:r>
              <a:rPr lang="en-GB" sz="1300" i="1" dirty="0" smtClean="0">
                <a:latin typeface="Georgia"/>
                <a:cs typeface="Georgia"/>
                <a:hlinkClick r:id="rId5"/>
              </a:rPr>
              <a:t>violet@ecoafrica.co.za</a:t>
            </a:r>
            <a:r>
              <a:rPr lang="en-GB" sz="1300" i="1" dirty="0" smtClean="0">
                <a:latin typeface="Georgia"/>
                <a:cs typeface="Georgia"/>
              </a:rPr>
              <a:t> </a:t>
            </a:r>
            <a:endParaRPr lang="en-GB" sz="1300" i="1" dirty="0" smtClean="0">
              <a:latin typeface="Georgia"/>
              <a:cs typeface="Georgia"/>
              <a:hlinkClick r:id="rId6"/>
            </a:endParaRPr>
          </a:p>
          <a:p>
            <a:pPr marL="342900" indent="-342900">
              <a:buFont typeface="+mj-lt"/>
              <a:buAutoNum type="arabicPeriod" startAt="4"/>
              <a:defRPr/>
            </a:pPr>
            <a:r>
              <a:rPr lang="en-GB" sz="1400" b="1" dirty="0" smtClean="0">
                <a:latin typeface="Georgia"/>
                <a:cs typeface="Georgia"/>
              </a:rPr>
              <a:t>Dr</a:t>
            </a:r>
            <a:r>
              <a:rPr lang="en-GB" sz="1400" b="1" dirty="0">
                <a:latin typeface="Georgia"/>
                <a:cs typeface="Georgia"/>
              </a:rPr>
              <a:t>. </a:t>
            </a:r>
            <a:r>
              <a:rPr lang="en-GB" sz="1400" b="1" dirty="0" smtClean="0">
                <a:latin typeface="Georgia"/>
                <a:cs typeface="Georgia"/>
              </a:rPr>
              <a:t>Bernice McLean</a:t>
            </a:r>
            <a:endParaRPr lang="en-GB" sz="1400" b="1" dirty="0">
              <a:latin typeface="Georgia"/>
              <a:cs typeface="Georgia"/>
            </a:endParaRPr>
          </a:p>
          <a:p>
            <a:pPr marL="169863" indent="104775">
              <a:defRPr/>
            </a:pPr>
            <a:r>
              <a:rPr lang="en-GB" sz="1300" i="1" smtClean="0">
                <a:latin typeface="Georgia"/>
                <a:cs typeface="Georgia"/>
                <a:hlinkClick r:id="rId7"/>
              </a:rPr>
              <a:t>bernice@ecoafrica.co.za</a:t>
            </a:r>
            <a:r>
              <a:rPr lang="en-GB" sz="1300" i="1" smtClean="0">
                <a:latin typeface="Georgia"/>
                <a:cs typeface="Georgia"/>
              </a:rPr>
              <a:t> </a:t>
            </a:r>
            <a:endParaRPr lang="de-AT" sz="1300" i="1" dirty="0">
              <a:latin typeface="Georgia"/>
              <a:cs typeface="Georgia"/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5562600"/>
            <a:ext cx="199246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91561494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19458" name="Title 1"/>
          <p:cNvSpPr txBox="1">
            <a:spLocks/>
          </p:cNvSpPr>
          <p:nvPr/>
        </p:nvSpPr>
        <p:spPr bwMode="auto">
          <a:xfrm>
            <a:off x="152400" y="990600"/>
            <a:ext cx="8897938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028700" indent="-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INTRODUCTION</a:t>
            </a:r>
          </a:p>
          <a:p>
            <a:pPr algn="ctr"/>
            <a:endParaRPr lang="en-ZA" sz="18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ZA" sz="2600" b="1" dirty="0">
                <a:solidFill>
                  <a:srgbClr val="000000"/>
                </a:solidFill>
                <a:latin typeface="Georgia" pitchFamily="18" charset="0"/>
              </a:rPr>
              <a:t>Reef &amp; Marine Recreation Management (RMRM): </a:t>
            </a:r>
          </a:p>
          <a:p>
            <a:pPr lvl="3">
              <a:buSzPct val="95000"/>
              <a:buFontTx/>
              <a:buChar char="-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Three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demonstration sites: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Watamu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(Kenya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), Bagamoyo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  (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Tanzania),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Tofo (Mozambique)</a:t>
            </a:r>
          </a:p>
          <a:p>
            <a:pPr lvl="3">
              <a:buSzPct val="95000"/>
              <a:buFontTx/>
              <a:buChar char="-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Implemented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by EcoAfrica Environmental Consultants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in collaboration </a:t>
            </a:r>
            <a:r>
              <a:rPr lang="en-ZA" dirty="0">
                <a:solidFill>
                  <a:srgbClr val="000000"/>
                </a:solidFill>
                <a:latin typeface="Georgia" pitchFamily="18" charset="0"/>
              </a:rPr>
              <a:t>with the </a:t>
            </a: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DSMC / Tech team</a:t>
            </a:r>
          </a:p>
          <a:p>
            <a:pPr lvl="3">
              <a:buSzPct val="95000"/>
              <a:buFontTx/>
              <a:buChar char="-"/>
            </a:pPr>
            <a:r>
              <a:rPr lang="en-ZA" dirty="0" smtClean="0">
                <a:solidFill>
                  <a:srgbClr val="000000"/>
                </a:solidFill>
                <a:latin typeface="Georgia" pitchFamily="18" charset="0"/>
              </a:rPr>
              <a:t>Objective: </a:t>
            </a:r>
            <a:r>
              <a:rPr lang="en-ZA" sz="2200" i="1" dirty="0">
                <a:solidFill>
                  <a:srgbClr val="000000"/>
                </a:solidFill>
                <a:latin typeface="Georgia" pitchFamily="18" charset="0"/>
              </a:rPr>
              <a:t>Responsible reef &amp; marine recreation management for sustainable tourism promoted &amp; tested at selected sites, results documented &amp; disseminated </a:t>
            </a:r>
          </a:p>
          <a:p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latin typeface="Calibri" pitchFamily="34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20482" name="Title 1"/>
          <p:cNvSpPr txBox="1">
            <a:spLocks/>
          </p:cNvSpPr>
          <p:nvPr/>
        </p:nvSpPr>
        <p:spPr bwMode="auto">
          <a:xfrm>
            <a:off x="228600" y="914400"/>
            <a:ext cx="8821738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CONTEXT OF RMRM</a:t>
            </a:r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latin typeface="Calibri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844003" y="1718418"/>
            <a:ext cx="7537997" cy="3920382"/>
            <a:chOff x="856156" y="1066799"/>
            <a:chExt cx="7760794" cy="4191001"/>
          </a:xfrm>
        </p:grpSpPr>
        <p:cxnSp>
          <p:nvCxnSpPr>
            <p:cNvPr id="53" name="Straight Connector 52"/>
            <p:cNvCxnSpPr>
              <a:endCxn id="46" idx="0"/>
            </p:cNvCxnSpPr>
            <p:nvPr/>
          </p:nvCxnSpPr>
          <p:spPr bwMode="auto">
            <a:xfrm flipH="1">
              <a:off x="4744194" y="1858800"/>
              <a:ext cx="28598" cy="710821"/>
            </a:xfrm>
            <a:prstGeom prst="line">
              <a:avLst/>
            </a:prstGeom>
            <a:ln w="28575">
              <a:solidFill>
                <a:srgbClr val="33C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 Box 42"/>
            <p:cNvSpPr txBox="1">
              <a:spLocks noChangeArrowheads="1"/>
            </p:cNvSpPr>
            <p:nvPr/>
          </p:nvSpPr>
          <p:spPr bwMode="auto">
            <a:xfrm>
              <a:off x="6003621" y="3018464"/>
              <a:ext cx="1900603" cy="265505"/>
            </a:xfrm>
            <a:prstGeom prst="rect">
              <a:avLst/>
            </a:prstGeom>
            <a:ln>
              <a:headEnd/>
              <a:tailEnd/>
            </a:ln>
            <a:effectLst>
              <a:glow rad="254000">
                <a:srgbClr val="FFFF00"/>
              </a:glow>
              <a:outerShdw blurRad="40000" dist="23000" dir="5400000" rotWithShape="0">
                <a:srgbClr val="000000">
                  <a:alpha val="35000"/>
                </a:srgbClr>
              </a:outerShdw>
              <a:softEdge rad="127000"/>
            </a:effectLst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sz="1200" b="1" dirty="0" smtClean="0">
                  <a:solidFill>
                    <a:schemeClr val="tx1"/>
                  </a:solidFill>
                  <a:latin typeface="Georgia" pitchFamily="18" charset="0"/>
                  <a:cs typeface="Times New Roman" pitchFamily="18" charset="0"/>
                </a:rPr>
                <a:t>RMRM</a:t>
              </a:r>
              <a:endParaRPr lang="en-US" sz="1200" b="1" dirty="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  <p:sp>
          <p:nvSpPr>
            <p:cNvPr id="36" name="Text Box 49"/>
            <p:cNvSpPr txBox="1">
              <a:spLocks noChangeArrowheads="1"/>
            </p:cNvSpPr>
            <p:nvPr/>
          </p:nvSpPr>
          <p:spPr bwMode="auto">
            <a:xfrm>
              <a:off x="1125213" y="1747330"/>
              <a:ext cx="23622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1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1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1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1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1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1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1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1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1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1000" b="1" dirty="0">
                  <a:latin typeface="Georgia" pitchFamily="18" charset="0"/>
                  <a:cs typeface="Times New Roman" pitchFamily="1" charset="0"/>
                </a:rPr>
                <a:t>*Provides technical support &amp;</a:t>
              </a:r>
              <a:r>
                <a:rPr lang="en-US" sz="1000" b="1" dirty="0" smtClean="0">
                  <a:latin typeface="Georgia" pitchFamily="18" charset="0"/>
                  <a:cs typeface="Times New Roman" pitchFamily="1" charset="0"/>
                </a:rPr>
                <a:t> </a:t>
              </a:r>
              <a:r>
                <a:rPr lang="en-US" sz="1000" b="1" dirty="0">
                  <a:latin typeface="Georgia" pitchFamily="18" charset="0"/>
                  <a:cs typeface="Times New Roman" pitchFamily="1" charset="0"/>
                </a:rPr>
                <a:t>guidance to their thematic areas</a:t>
              </a:r>
            </a:p>
          </p:txBody>
        </p:sp>
        <p:cxnSp>
          <p:nvCxnSpPr>
            <p:cNvPr id="38" name="Straight Connector 37"/>
            <p:cNvCxnSpPr/>
            <p:nvPr/>
          </p:nvCxnSpPr>
          <p:spPr bwMode="auto">
            <a:xfrm flipH="1" flipV="1">
              <a:off x="3352650" y="1890067"/>
              <a:ext cx="328825" cy="2"/>
            </a:xfrm>
            <a:prstGeom prst="line">
              <a:avLst/>
            </a:prstGeom>
            <a:ln w="28575">
              <a:solidFill>
                <a:srgbClr val="33C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 Box 42"/>
            <p:cNvSpPr txBox="1">
              <a:spLocks noChangeArrowheads="1"/>
            </p:cNvSpPr>
            <p:nvPr/>
          </p:nvSpPr>
          <p:spPr bwMode="auto">
            <a:xfrm>
              <a:off x="3786005" y="2141195"/>
              <a:ext cx="1900603" cy="265505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Georgia" pitchFamily="18" charset="0"/>
                  <a:cs typeface="Times New Roman" pitchFamily="18" charset="0"/>
                </a:rPr>
                <a:t>DSMC</a:t>
              </a:r>
            </a:p>
          </p:txBody>
        </p:sp>
        <p:sp>
          <p:nvSpPr>
            <p:cNvPr id="40" name="Text Box 39"/>
            <p:cNvSpPr txBox="1">
              <a:spLocks noChangeArrowheads="1"/>
            </p:cNvSpPr>
            <p:nvPr/>
          </p:nvSpPr>
          <p:spPr bwMode="auto">
            <a:xfrm>
              <a:off x="1568882" y="3549474"/>
              <a:ext cx="1900603" cy="265505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Georgia" pitchFamily="18" charset="0"/>
                  <a:cs typeface="Times New Roman" pitchFamily="18" charset="0"/>
                </a:rPr>
                <a:t>UNWTO*</a:t>
              </a:r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3786252" y="3549474"/>
              <a:ext cx="1900603" cy="265505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Georgia" pitchFamily="18" charset="0"/>
                  <a:cs typeface="Times New Roman" pitchFamily="18" charset="0"/>
                </a:rPr>
                <a:t>EMS Consultant*</a:t>
              </a:r>
            </a:p>
          </p:txBody>
        </p:sp>
        <p:sp>
          <p:nvSpPr>
            <p:cNvPr id="42" name="Text Box 41"/>
            <p:cNvSpPr txBox="1">
              <a:spLocks noChangeArrowheads="1"/>
            </p:cNvSpPr>
            <p:nvPr/>
          </p:nvSpPr>
          <p:spPr bwMode="auto">
            <a:xfrm>
              <a:off x="6003621" y="3549474"/>
              <a:ext cx="1900603" cy="265505"/>
            </a:xfrm>
            <a:prstGeom prst="rect">
              <a:avLst/>
            </a:prstGeom>
            <a:ln>
              <a:headEnd/>
              <a:tailEnd/>
            </a:ln>
            <a:effectLst>
              <a:glow rad="254000">
                <a:srgbClr val="FFFF00"/>
              </a:glow>
              <a:outerShdw blurRad="40000" dist="23000" dir="5400000" rotWithShape="0">
                <a:srgbClr val="000000">
                  <a:alpha val="35000"/>
                </a:srgbClr>
              </a:outerShdw>
              <a:softEdge rad="127000"/>
            </a:effectLst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Georgia" pitchFamily="18" charset="0"/>
                  <a:cs typeface="Times New Roman" pitchFamily="18" charset="0"/>
                </a:rPr>
                <a:t>EcoAfrica*</a:t>
              </a:r>
            </a:p>
          </p:txBody>
        </p:sp>
        <p:sp>
          <p:nvSpPr>
            <p:cNvPr id="43" name="Text Box 43"/>
            <p:cNvSpPr txBox="1">
              <a:spLocks noChangeArrowheads="1"/>
            </p:cNvSpPr>
            <p:nvPr/>
          </p:nvSpPr>
          <p:spPr bwMode="auto">
            <a:xfrm>
              <a:off x="3786252" y="3018464"/>
              <a:ext cx="1900603" cy="265505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Georgia" pitchFamily="18" charset="0"/>
                  <a:cs typeface="Times New Roman" pitchFamily="18" charset="0"/>
                </a:rPr>
                <a:t>EMS</a:t>
              </a:r>
            </a:p>
          </p:txBody>
        </p:sp>
        <p:sp>
          <p:nvSpPr>
            <p:cNvPr id="44" name="Text Box 44"/>
            <p:cNvSpPr txBox="1">
              <a:spLocks noChangeArrowheads="1"/>
            </p:cNvSpPr>
            <p:nvPr/>
          </p:nvSpPr>
          <p:spPr bwMode="auto">
            <a:xfrm>
              <a:off x="1568882" y="3018464"/>
              <a:ext cx="1900603" cy="265505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Georgia" pitchFamily="18" charset="0"/>
                  <a:cs typeface="Times New Roman" pitchFamily="18" charset="0"/>
                </a:rPr>
                <a:t>Ecotourism</a:t>
              </a:r>
            </a:p>
          </p:txBody>
        </p:sp>
        <p:sp>
          <p:nvSpPr>
            <p:cNvPr id="45" name="Text Box 40"/>
            <p:cNvSpPr txBox="1">
              <a:spLocks noChangeArrowheads="1"/>
            </p:cNvSpPr>
            <p:nvPr/>
          </p:nvSpPr>
          <p:spPr bwMode="auto">
            <a:xfrm>
              <a:off x="856156" y="4545118"/>
              <a:ext cx="7760794" cy="712682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Georgia" pitchFamily="18" charset="0"/>
                  <a:cs typeface="Times New Roman" pitchFamily="18" charset="0"/>
                </a:rPr>
                <a:t>UNIDO + UNWTO</a:t>
              </a:r>
            </a:p>
            <a:p>
              <a:pPr algn="ctr"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Georgia" pitchFamily="18" charset="0"/>
                  <a:cs typeface="Times New Roman" pitchFamily="18" charset="0"/>
                </a:rPr>
                <a:t>Mainstreaming results and lessons</a:t>
              </a:r>
            </a:p>
            <a:p>
              <a:pPr algn="ctr"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Georgia" pitchFamily="18" charset="0"/>
                  <a:cs typeface="Times New Roman" pitchFamily="18" charset="0"/>
                </a:rPr>
                <a:t>(Knowledge Management and Communication) </a:t>
              </a:r>
            </a:p>
          </p:txBody>
        </p:sp>
        <p:sp>
          <p:nvSpPr>
            <p:cNvPr id="46" name="Text Box 42"/>
            <p:cNvSpPr txBox="1">
              <a:spLocks noChangeArrowheads="1"/>
            </p:cNvSpPr>
            <p:nvPr/>
          </p:nvSpPr>
          <p:spPr bwMode="auto">
            <a:xfrm>
              <a:off x="4096122" y="2569620"/>
              <a:ext cx="1296144" cy="266699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sz="1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TECH Team</a:t>
              </a:r>
              <a:endParaRPr 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Text Box 42"/>
            <p:cNvSpPr txBox="1">
              <a:spLocks noChangeArrowheads="1"/>
            </p:cNvSpPr>
            <p:nvPr/>
          </p:nvSpPr>
          <p:spPr bwMode="auto">
            <a:xfrm>
              <a:off x="3786252" y="1733895"/>
              <a:ext cx="1900603" cy="265505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Georgia" pitchFamily="18" charset="0"/>
                  <a:cs typeface="Times New Roman" pitchFamily="18" charset="0"/>
                </a:rPr>
                <a:t>FP/DPC</a:t>
              </a:r>
            </a:p>
          </p:txBody>
        </p:sp>
        <p:sp>
          <p:nvSpPr>
            <p:cNvPr id="48" name="Text Box 42"/>
            <p:cNvSpPr txBox="1">
              <a:spLocks noChangeArrowheads="1"/>
            </p:cNvSpPr>
            <p:nvPr/>
          </p:nvSpPr>
          <p:spPr bwMode="auto">
            <a:xfrm>
              <a:off x="2990131" y="1066799"/>
              <a:ext cx="1752654" cy="525300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Georgia" pitchFamily="18" charset="0"/>
                  <a:cs typeface="Times New Roman" pitchFamily="18" charset="0"/>
                </a:rPr>
                <a:t>UNIDO</a:t>
              </a:r>
            </a:p>
            <a:p>
              <a:pPr algn="ctr">
                <a:defRPr/>
              </a:pPr>
              <a:r>
                <a:rPr lang="en-US" sz="1000" b="1" dirty="0">
                  <a:solidFill>
                    <a:schemeClr val="tx1"/>
                  </a:solidFill>
                  <a:latin typeface="Georgia" pitchFamily="18" charset="0"/>
                  <a:cs typeface="Times New Roman" pitchFamily="18" charset="0"/>
                </a:rPr>
                <a:t>Executing  Agency </a:t>
              </a:r>
            </a:p>
            <a:p>
              <a:pPr algn="ctr">
                <a:defRPr/>
              </a:pPr>
              <a:r>
                <a:rPr lang="en-US" sz="1200" dirty="0">
                  <a:solidFill>
                    <a:schemeClr val="bg2"/>
                  </a:solidFill>
                  <a:latin typeface="Times New Roman" pitchFamily="18" charset="0"/>
                  <a:cs typeface="Times New Roman" pitchFamily="18" charset="0"/>
                </a:rPr>
                <a:t>  </a:t>
              </a:r>
            </a:p>
          </p:txBody>
        </p:sp>
        <p:sp>
          <p:nvSpPr>
            <p:cNvPr id="49" name="Text Box 39"/>
            <p:cNvSpPr txBox="1">
              <a:spLocks noChangeArrowheads="1"/>
            </p:cNvSpPr>
            <p:nvPr/>
          </p:nvSpPr>
          <p:spPr bwMode="auto">
            <a:xfrm>
              <a:off x="1568882" y="4014108"/>
              <a:ext cx="1900603" cy="265505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Georgia" pitchFamily="18" charset="0"/>
                  <a:cs typeface="Times New Roman" pitchFamily="18" charset="0"/>
                </a:rPr>
                <a:t>DEMO</a:t>
              </a:r>
            </a:p>
          </p:txBody>
        </p:sp>
        <p:sp>
          <p:nvSpPr>
            <p:cNvPr id="50" name="Text Box 40"/>
            <p:cNvSpPr txBox="1">
              <a:spLocks noChangeArrowheads="1"/>
            </p:cNvSpPr>
            <p:nvPr/>
          </p:nvSpPr>
          <p:spPr bwMode="auto">
            <a:xfrm>
              <a:off x="3786252" y="4014108"/>
              <a:ext cx="1900603" cy="265505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Georgia" pitchFamily="18" charset="0"/>
                  <a:cs typeface="Times New Roman" pitchFamily="18" charset="0"/>
                </a:rPr>
                <a:t>DEMO</a:t>
              </a:r>
            </a:p>
          </p:txBody>
        </p:sp>
        <p:sp>
          <p:nvSpPr>
            <p:cNvPr id="51" name="Text Box 41"/>
            <p:cNvSpPr txBox="1">
              <a:spLocks noChangeArrowheads="1"/>
            </p:cNvSpPr>
            <p:nvPr/>
          </p:nvSpPr>
          <p:spPr bwMode="auto">
            <a:xfrm>
              <a:off x="6003621" y="4014108"/>
              <a:ext cx="1900603" cy="265505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Georgia" pitchFamily="18" charset="0"/>
                  <a:cs typeface="Times New Roman" pitchFamily="18" charset="0"/>
                </a:rPr>
                <a:t>DEMO</a:t>
              </a:r>
            </a:p>
          </p:txBody>
        </p:sp>
        <p:cxnSp>
          <p:nvCxnSpPr>
            <p:cNvPr id="52" name="Straight Connector 51"/>
            <p:cNvCxnSpPr/>
            <p:nvPr/>
          </p:nvCxnSpPr>
          <p:spPr bwMode="auto">
            <a:xfrm flipH="1">
              <a:off x="4735514" y="1427163"/>
              <a:ext cx="3175" cy="199034"/>
            </a:xfrm>
            <a:prstGeom prst="line">
              <a:avLst/>
            </a:prstGeom>
            <a:ln w="28575">
              <a:solidFill>
                <a:srgbClr val="33C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>
              <a:stCxn id="46" idx="2"/>
            </p:cNvCxnSpPr>
            <p:nvPr/>
          </p:nvCxnSpPr>
          <p:spPr bwMode="auto">
            <a:xfrm flipH="1">
              <a:off x="4735514" y="2836319"/>
              <a:ext cx="8680" cy="265114"/>
            </a:xfrm>
            <a:prstGeom prst="line">
              <a:avLst/>
            </a:prstGeom>
            <a:ln w="28575">
              <a:solidFill>
                <a:srgbClr val="33C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 bwMode="auto">
            <a:xfrm rot="5400000">
              <a:off x="6821488" y="3416300"/>
              <a:ext cx="265112" cy="1588"/>
            </a:xfrm>
            <a:prstGeom prst="line">
              <a:avLst/>
            </a:prstGeom>
            <a:ln w="28575">
              <a:solidFill>
                <a:srgbClr val="33C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 bwMode="auto">
            <a:xfrm rot="5400000">
              <a:off x="2387601" y="3416300"/>
              <a:ext cx="265112" cy="1587"/>
            </a:xfrm>
            <a:prstGeom prst="line">
              <a:avLst/>
            </a:prstGeom>
            <a:ln w="28575">
              <a:solidFill>
                <a:srgbClr val="33C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 bwMode="auto">
            <a:xfrm rot="5400000">
              <a:off x="4603751" y="3416300"/>
              <a:ext cx="265112" cy="1587"/>
            </a:xfrm>
            <a:prstGeom prst="line">
              <a:avLst/>
            </a:prstGeom>
            <a:ln w="28575">
              <a:solidFill>
                <a:srgbClr val="33C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 bwMode="auto">
            <a:xfrm rot="5400000">
              <a:off x="4637882" y="3913981"/>
              <a:ext cx="198438" cy="3175"/>
            </a:xfrm>
            <a:prstGeom prst="line">
              <a:avLst/>
            </a:prstGeom>
            <a:ln w="28575">
              <a:solidFill>
                <a:srgbClr val="33C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 bwMode="auto">
            <a:xfrm rot="5400000">
              <a:off x="2420144" y="3913982"/>
              <a:ext cx="200025" cy="1587"/>
            </a:xfrm>
            <a:prstGeom prst="line">
              <a:avLst/>
            </a:prstGeom>
            <a:ln w="28575">
              <a:solidFill>
                <a:srgbClr val="33C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 bwMode="auto">
            <a:xfrm rot="5400000">
              <a:off x="6854031" y="3913982"/>
              <a:ext cx="200025" cy="1588"/>
            </a:xfrm>
            <a:prstGeom prst="line">
              <a:avLst/>
            </a:prstGeom>
            <a:ln w="28575">
              <a:solidFill>
                <a:srgbClr val="33C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 bwMode="auto">
            <a:xfrm rot="5400000">
              <a:off x="2387599" y="4411663"/>
              <a:ext cx="265113" cy="1587"/>
            </a:xfrm>
            <a:prstGeom prst="line">
              <a:avLst/>
            </a:prstGeom>
            <a:ln w="28575">
              <a:solidFill>
                <a:srgbClr val="33C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 bwMode="auto">
            <a:xfrm rot="5400000">
              <a:off x="6821487" y="4411663"/>
              <a:ext cx="265113" cy="1588"/>
            </a:xfrm>
            <a:prstGeom prst="line">
              <a:avLst/>
            </a:prstGeom>
            <a:ln w="28575">
              <a:solidFill>
                <a:srgbClr val="33C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 bwMode="auto">
            <a:xfrm rot="5400000">
              <a:off x="4605337" y="4411663"/>
              <a:ext cx="265113" cy="1588"/>
            </a:xfrm>
            <a:prstGeom prst="line">
              <a:avLst/>
            </a:prstGeom>
            <a:ln w="28575">
              <a:solidFill>
                <a:srgbClr val="33C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 bwMode="auto">
            <a:xfrm>
              <a:off x="3470274" y="3151188"/>
              <a:ext cx="315913" cy="1587"/>
            </a:xfrm>
            <a:prstGeom prst="line">
              <a:avLst/>
            </a:prstGeom>
            <a:ln w="28575">
              <a:solidFill>
                <a:srgbClr val="33C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 bwMode="auto">
            <a:xfrm>
              <a:off x="5686425" y="3151188"/>
              <a:ext cx="317500" cy="1587"/>
            </a:xfrm>
            <a:prstGeom prst="line">
              <a:avLst/>
            </a:prstGeom>
            <a:ln w="28575">
              <a:solidFill>
                <a:srgbClr val="33C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 bwMode="auto">
            <a:xfrm>
              <a:off x="6319838" y="4943475"/>
              <a:ext cx="1425575" cy="1588"/>
            </a:xfrm>
            <a:prstGeom prst="line">
              <a:avLst/>
            </a:prstGeom>
            <a:ln w="28575">
              <a:solidFill>
                <a:schemeClr val="bg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 bwMode="auto">
            <a:xfrm>
              <a:off x="1647825" y="4943475"/>
              <a:ext cx="1425575" cy="1588"/>
            </a:xfrm>
            <a:prstGeom prst="line">
              <a:avLst/>
            </a:prstGeom>
            <a:ln w="28575">
              <a:solidFill>
                <a:schemeClr val="bg2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 Box 42"/>
            <p:cNvSpPr txBox="1">
              <a:spLocks noChangeArrowheads="1"/>
            </p:cNvSpPr>
            <p:nvPr/>
          </p:nvSpPr>
          <p:spPr bwMode="auto">
            <a:xfrm>
              <a:off x="4824592" y="1066799"/>
              <a:ext cx="1752601" cy="525300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Georgia" pitchFamily="18" charset="0"/>
                  <a:cs typeface="Times New Roman" pitchFamily="18" charset="0"/>
                </a:rPr>
                <a:t>UNEP</a:t>
              </a:r>
            </a:p>
            <a:p>
              <a:pPr algn="ctr">
                <a:defRPr/>
              </a:pPr>
              <a:r>
                <a:rPr lang="en-US" sz="1000" b="1" dirty="0">
                  <a:solidFill>
                    <a:schemeClr val="tx1"/>
                  </a:solidFill>
                  <a:latin typeface="Georgia" pitchFamily="18" charset="0"/>
                  <a:cs typeface="Times New Roman" pitchFamily="18" charset="0"/>
                </a:rPr>
                <a:t>Implementing  Agency </a:t>
              </a:r>
            </a:p>
            <a:p>
              <a:pPr algn="ctr">
                <a:defRPr/>
              </a:pPr>
              <a:r>
                <a:rPr lang="en-US" sz="1200" dirty="0">
                  <a:solidFill>
                    <a:schemeClr val="bg2"/>
                  </a:solidFill>
                  <a:latin typeface="Georgia" pitchFamily="18" charset="0"/>
                  <a:cs typeface="Times New Roman" pitchFamily="18" charset="0"/>
                </a:rPr>
                <a:t>  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1402670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Click="0" advTm="10000"/>
    </mc:Choice>
    <mc:Fallback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23554" name="Title 1"/>
          <p:cNvSpPr txBox="1">
            <a:spLocks/>
          </p:cNvSpPr>
          <p:nvPr/>
        </p:nvSpPr>
        <p:spPr bwMode="auto">
          <a:xfrm>
            <a:off x="228600" y="838200"/>
            <a:ext cx="87630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RMRM COMPONENTS</a:t>
            </a:r>
          </a:p>
          <a:p>
            <a:pPr algn="ctr"/>
            <a:endParaRPr lang="en-ZA" sz="18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2200" b="1" dirty="0">
                <a:solidFill>
                  <a:srgbClr val="000000"/>
                </a:solidFill>
                <a:latin typeface="Georgia" pitchFamily="18" charset="0"/>
              </a:rPr>
              <a:t>Component 1:</a:t>
            </a: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	Baseline Data Collection </a:t>
            </a:r>
          </a:p>
          <a:p>
            <a:r>
              <a:rPr lang="en-ZA" sz="2200" b="1" dirty="0">
                <a:solidFill>
                  <a:srgbClr val="000000"/>
                </a:solidFill>
                <a:latin typeface="Georgia" pitchFamily="18" charset="0"/>
              </a:rPr>
              <a:t>Component 2:</a:t>
            </a: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	Design, Development </a:t>
            </a: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&amp; </a:t>
            </a: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Implementation of 				Project </a:t>
            </a: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Briefs </a:t>
            </a:r>
          </a:p>
          <a:p>
            <a:r>
              <a:rPr lang="en-ZA" sz="2200" b="1" dirty="0">
                <a:solidFill>
                  <a:srgbClr val="000000"/>
                </a:solidFill>
                <a:latin typeface="Georgia" pitchFamily="18" charset="0"/>
              </a:rPr>
              <a:t>Component 3:</a:t>
            </a: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	Survey &amp; GIS Mapping of </a:t>
            </a: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Sensitive Areas &amp;</a:t>
            </a: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		</a:t>
            </a: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		Damaged </a:t>
            </a: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Sites </a:t>
            </a:r>
          </a:p>
          <a:p>
            <a:r>
              <a:rPr lang="en-ZA" sz="2200" b="1" dirty="0">
                <a:solidFill>
                  <a:srgbClr val="000000"/>
                </a:solidFill>
                <a:latin typeface="Georgia" pitchFamily="18" charset="0"/>
              </a:rPr>
              <a:t>Component 4:</a:t>
            </a: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	Demarcation </a:t>
            </a: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as </a:t>
            </a: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part of a Reef </a:t>
            </a: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Management 				Strategy  </a:t>
            </a:r>
            <a:endParaRPr lang="en-ZA" sz="2200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2200" b="1" dirty="0">
                <a:solidFill>
                  <a:srgbClr val="000000"/>
                </a:solidFill>
                <a:latin typeface="Georgia" pitchFamily="18" charset="0"/>
              </a:rPr>
              <a:t>Component 5:</a:t>
            </a: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	Sustainability/Management Plan </a:t>
            </a:r>
          </a:p>
          <a:p>
            <a:r>
              <a:rPr lang="en-ZA" sz="2200" b="1" dirty="0">
                <a:solidFill>
                  <a:srgbClr val="000000"/>
                </a:solidFill>
                <a:latin typeface="Georgia" pitchFamily="18" charset="0"/>
              </a:rPr>
              <a:t>Component 6:</a:t>
            </a: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	Awareness &amp; Capacity Building (CB) 	</a:t>
            </a: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on Reef</a:t>
            </a: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			</a:t>
            </a: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&amp; Marine Management</a:t>
            </a:r>
            <a:endParaRPr lang="en-ZA" sz="2200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2200" b="1" dirty="0">
                <a:solidFill>
                  <a:srgbClr val="000000"/>
                </a:solidFill>
                <a:latin typeface="Georgia" pitchFamily="18" charset="0"/>
              </a:rPr>
              <a:t>Component 7:</a:t>
            </a:r>
            <a:r>
              <a:rPr lang="en-ZA" sz="2200" dirty="0">
                <a:solidFill>
                  <a:srgbClr val="000000"/>
                </a:solidFill>
                <a:latin typeface="Georgia" pitchFamily="18" charset="0"/>
              </a:rPr>
              <a:t>	Project Management, Facilitation &amp; 	</a:t>
            </a:r>
            <a:r>
              <a:rPr lang="en-ZA" sz="2200" dirty="0" smtClean="0">
                <a:solidFill>
                  <a:srgbClr val="000000"/>
                </a:solidFill>
                <a:latin typeface="Georgia" pitchFamily="18" charset="0"/>
              </a:rPr>
              <a:t>				Monitoring &amp; Evaluation</a:t>
            </a:r>
          </a:p>
          <a:p>
            <a:endParaRPr lang="en-ZA" sz="2200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Group 2"/>
          <p:cNvGrpSpPr>
            <a:grpSpLocks/>
          </p:cNvGrpSpPr>
          <p:nvPr/>
        </p:nvGrpSpPr>
        <p:grpSpPr bwMode="auto">
          <a:xfrm>
            <a:off x="2000302" y="228600"/>
            <a:ext cx="5848298" cy="6122234"/>
            <a:chOff x="1878013" y="-186514"/>
            <a:chExt cx="5294312" cy="5628598"/>
          </a:xfrm>
        </p:grpSpPr>
        <p:sp>
          <p:nvSpPr>
            <p:cNvPr id="41" name="Rectangle 40"/>
            <p:cNvSpPr/>
            <p:nvPr/>
          </p:nvSpPr>
          <p:spPr>
            <a:xfrm>
              <a:off x="5102869" y="4156957"/>
              <a:ext cx="1474787" cy="254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44899" indent="-244899" algn="ctr" defTabSz="653064" fontAlgn="auto">
                <a:spcBef>
                  <a:spcPts val="714"/>
                </a:spcBef>
                <a:spcAft>
                  <a:spcPts val="0"/>
                </a:spcAft>
                <a:buFont typeface="Times New Roman" pitchFamily="16" charset="0"/>
                <a:buNone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200" b="1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Georgia" pitchFamily="18" charset="0"/>
                  <a:cs typeface="Arial"/>
                </a:rPr>
                <a:t>DSMC input</a:t>
              </a:r>
              <a:endParaRPr lang="en-US" sz="1200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Georgia" pitchFamily="18" charset="0"/>
                <a:cs typeface="Arial"/>
              </a:endParaRPr>
            </a:p>
          </p:txBody>
        </p:sp>
        <p:grpSp>
          <p:nvGrpSpPr>
            <p:cNvPr id="39939" name="Group 1"/>
            <p:cNvGrpSpPr>
              <a:grpSpLocks/>
            </p:cNvGrpSpPr>
            <p:nvPr/>
          </p:nvGrpSpPr>
          <p:grpSpPr bwMode="auto">
            <a:xfrm>
              <a:off x="1878013" y="-186514"/>
              <a:ext cx="5294312" cy="5628598"/>
              <a:chOff x="1878013" y="-191276"/>
              <a:chExt cx="5294312" cy="5628598"/>
            </a:xfrm>
          </p:grpSpPr>
          <p:sp>
            <p:nvSpPr>
              <p:cNvPr id="57" name="Freeform 32"/>
              <p:cNvSpPr>
                <a:spLocks noChangeArrowheads="1"/>
              </p:cNvSpPr>
              <p:nvPr/>
            </p:nvSpPr>
            <p:spPr bwMode="auto">
              <a:xfrm rot="16200000">
                <a:off x="4051300" y="4799013"/>
                <a:ext cx="144463" cy="287337"/>
              </a:xfrm>
              <a:custGeom>
                <a:avLst/>
                <a:gdLst>
                  <a:gd name="T0" fmla="*/ 190500 w 21600"/>
                  <a:gd name="T1" fmla="*/ 0 h 21600"/>
                  <a:gd name="T2" fmla="*/ 381000 w 21600"/>
                  <a:gd name="T3" fmla="*/ 107950 h 21600"/>
                  <a:gd name="T4" fmla="*/ 190500 w 21600"/>
                  <a:gd name="T5" fmla="*/ 215900 h 21600"/>
                  <a:gd name="T6" fmla="*/ 0 w 21600"/>
                  <a:gd name="T7" fmla="*/ 107950 h 21600"/>
                  <a:gd name="T8" fmla="*/ 0 w 21600"/>
                  <a:gd name="T9" fmla="*/ 161925 h 21600"/>
                  <a:gd name="T10" fmla="*/ 381000 w 21600"/>
                  <a:gd name="T11" fmla="*/ 161925 h 21600"/>
                  <a:gd name="T12" fmla="*/ 5400 w 21600"/>
                  <a:gd name="T13" fmla="*/ 0 h 21600"/>
                  <a:gd name="T14" fmla="*/ 16200 w 21600"/>
                  <a:gd name="T15" fmla="*/ 189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5400" y="0"/>
                    </a:moveTo>
                    <a:lnTo>
                      <a:pt x="5400" y="16200"/>
                    </a:lnTo>
                    <a:lnTo>
                      <a:pt x="0" y="16200"/>
                    </a:lnTo>
                    <a:lnTo>
                      <a:pt x="10800" y="21600"/>
                    </a:lnTo>
                    <a:lnTo>
                      <a:pt x="21600" y="16200"/>
                    </a:lnTo>
                    <a:lnTo>
                      <a:pt x="16200" y="16200"/>
                    </a:lnTo>
                    <a:lnTo>
                      <a:pt x="16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buFont typeface="Times New Roman" pitchFamily="16" charset="0"/>
                  <a:buNone/>
                  <a:defRPr/>
                </a:pPr>
                <a:endParaRPr lang="en-ZA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F81BD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charset="0"/>
                  <a:cs typeface="Arial" charset="0"/>
                </a:endParaRPr>
              </a:p>
            </p:txBody>
          </p:sp>
          <p:sp>
            <p:nvSpPr>
              <p:cNvPr id="95" name="Rectangle 94"/>
              <p:cNvSpPr/>
              <p:nvPr/>
            </p:nvSpPr>
            <p:spPr>
              <a:xfrm>
                <a:off x="2022475" y="1470025"/>
                <a:ext cx="1800225" cy="25466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244899" indent="-244899" algn="ctr" defTabSz="653064" fontAlgn="auto">
                  <a:spcBef>
                    <a:spcPts val="714"/>
                  </a:spcBef>
                  <a:spcAft>
                    <a:spcPts val="0"/>
                  </a:spcAft>
                  <a:buFont typeface="Times New Roman" pitchFamily="16" charset="0"/>
                  <a:buNone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200" b="1" kern="0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Georgia" pitchFamily="18" charset="0"/>
                    <a:cs typeface="Arial"/>
                  </a:rPr>
                  <a:t>Stakeholder meetings</a:t>
                </a:r>
              </a:p>
            </p:txBody>
          </p:sp>
          <p:sp>
            <p:nvSpPr>
              <p:cNvPr id="96" name="Freeform 32"/>
              <p:cNvSpPr>
                <a:spLocks noChangeArrowheads="1"/>
              </p:cNvSpPr>
              <p:nvPr/>
            </p:nvSpPr>
            <p:spPr bwMode="auto">
              <a:xfrm rot="16200000" flipV="1">
                <a:off x="4745832" y="831056"/>
                <a:ext cx="185738" cy="257175"/>
              </a:xfrm>
              <a:custGeom>
                <a:avLst/>
                <a:gdLst>
                  <a:gd name="T0" fmla="*/ 190500 w 21600"/>
                  <a:gd name="T1" fmla="*/ 0 h 21600"/>
                  <a:gd name="T2" fmla="*/ 381000 w 21600"/>
                  <a:gd name="T3" fmla="*/ 107950 h 21600"/>
                  <a:gd name="T4" fmla="*/ 190500 w 21600"/>
                  <a:gd name="T5" fmla="*/ 215900 h 21600"/>
                  <a:gd name="T6" fmla="*/ 0 w 21600"/>
                  <a:gd name="T7" fmla="*/ 107950 h 21600"/>
                  <a:gd name="T8" fmla="*/ 0 w 21600"/>
                  <a:gd name="T9" fmla="*/ 161925 h 21600"/>
                  <a:gd name="T10" fmla="*/ 381000 w 21600"/>
                  <a:gd name="T11" fmla="*/ 161925 h 21600"/>
                  <a:gd name="T12" fmla="*/ 5400 w 21600"/>
                  <a:gd name="T13" fmla="*/ 0 h 21600"/>
                  <a:gd name="T14" fmla="*/ 16200 w 21600"/>
                  <a:gd name="T15" fmla="*/ 189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5400" y="0"/>
                    </a:moveTo>
                    <a:lnTo>
                      <a:pt x="5400" y="16200"/>
                    </a:lnTo>
                    <a:lnTo>
                      <a:pt x="0" y="16200"/>
                    </a:lnTo>
                    <a:lnTo>
                      <a:pt x="10800" y="21600"/>
                    </a:lnTo>
                    <a:lnTo>
                      <a:pt x="21600" y="16200"/>
                    </a:lnTo>
                    <a:lnTo>
                      <a:pt x="16200" y="16200"/>
                    </a:lnTo>
                    <a:lnTo>
                      <a:pt x="16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buFont typeface="Times New Roman" pitchFamily="16" charset="0"/>
                  <a:buNone/>
                  <a:defRPr/>
                </a:pPr>
                <a:endParaRPr lang="en-ZA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F81BD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charset="0"/>
                  <a:cs typeface="Arial" charset="0"/>
                </a:endParaRPr>
              </a:p>
            </p:txBody>
          </p:sp>
          <p:sp>
            <p:nvSpPr>
              <p:cNvPr id="97" name="Rectangle 96"/>
              <p:cNvSpPr/>
              <p:nvPr/>
            </p:nvSpPr>
            <p:spPr>
              <a:xfrm>
                <a:off x="1987550" y="4803776"/>
                <a:ext cx="2003425" cy="25466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244899" indent="-244899" algn="ctr" defTabSz="653064" fontAlgn="auto">
                  <a:spcBef>
                    <a:spcPts val="714"/>
                  </a:spcBef>
                  <a:spcAft>
                    <a:spcPts val="0"/>
                  </a:spcAft>
                  <a:buFont typeface="Times New Roman" pitchFamily="16" charset="0"/>
                  <a:buNone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200" b="1" kern="0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Georgia" pitchFamily="18" charset="0"/>
                    <a:cs typeface="Arial"/>
                  </a:rPr>
                  <a:t>Stakeholder Workshop</a:t>
                </a:r>
              </a:p>
            </p:txBody>
          </p:sp>
          <p:sp>
            <p:nvSpPr>
              <p:cNvPr id="39944" name="Freeform 41"/>
              <p:cNvSpPr>
                <a:spLocks noChangeArrowheads="1"/>
              </p:cNvSpPr>
              <p:nvPr/>
            </p:nvSpPr>
            <p:spPr bwMode="auto">
              <a:xfrm>
                <a:off x="4459288" y="2822645"/>
                <a:ext cx="212725" cy="254000"/>
              </a:xfrm>
              <a:custGeom>
                <a:avLst/>
                <a:gdLst>
                  <a:gd name="T0" fmla="*/ 2147483647 w 21600"/>
                  <a:gd name="T1" fmla="*/ 0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0 w 21600"/>
                  <a:gd name="T7" fmla="*/ 2147483647 h 21600"/>
                  <a:gd name="T8" fmla="*/ 0 w 21600"/>
                  <a:gd name="T9" fmla="*/ 2147483647 h 21600"/>
                  <a:gd name="T10" fmla="*/ 2147483647 w 21600"/>
                  <a:gd name="T11" fmla="*/ 2147483647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5400 w 21600"/>
                  <a:gd name="T19" fmla="*/ 0 h 21600"/>
                  <a:gd name="T20" fmla="*/ 16200 w 21600"/>
                  <a:gd name="T21" fmla="*/ 189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5400" y="0"/>
                    </a:moveTo>
                    <a:lnTo>
                      <a:pt x="5400" y="16200"/>
                    </a:lnTo>
                    <a:lnTo>
                      <a:pt x="0" y="16200"/>
                    </a:lnTo>
                    <a:lnTo>
                      <a:pt x="10800" y="21600"/>
                    </a:lnTo>
                    <a:lnTo>
                      <a:pt x="21600" y="16200"/>
                    </a:lnTo>
                    <a:lnTo>
                      <a:pt x="16200" y="16200"/>
                    </a:lnTo>
                    <a:lnTo>
                      <a:pt x="16200" y="0"/>
                    </a:lnTo>
                    <a:lnTo>
                      <a:pt x="540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en-ZA" dirty="0"/>
              </a:p>
            </p:txBody>
          </p:sp>
          <p:sp>
            <p:nvSpPr>
              <p:cNvPr id="39945" name="Freeform 41"/>
              <p:cNvSpPr>
                <a:spLocks noChangeArrowheads="1"/>
              </p:cNvSpPr>
              <p:nvPr/>
            </p:nvSpPr>
            <p:spPr bwMode="auto">
              <a:xfrm>
                <a:off x="4462463" y="2139950"/>
                <a:ext cx="212725" cy="252413"/>
              </a:xfrm>
              <a:custGeom>
                <a:avLst/>
                <a:gdLst>
                  <a:gd name="T0" fmla="*/ 2147483647 w 21600"/>
                  <a:gd name="T1" fmla="*/ 0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0 w 21600"/>
                  <a:gd name="T7" fmla="*/ 2147483647 h 21600"/>
                  <a:gd name="T8" fmla="*/ 0 w 21600"/>
                  <a:gd name="T9" fmla="*/ 2147483647 h 21600"/>
                  <a:gd name="T10" fmla="*/ 2147483647 w 21600"/>
                  <a:gd name="T11" fmla="*/ 2147483647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5400 w 21600"/>
                  <a:gd name="T19" fmla="*/ 0 h 21600"/>
                  <a:gd name="T20" fmla="*/ 16200 w 21600"/>
                  <a:gd name="T21" fmla="*/ 189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5400" y="0"/>
                    </a:moveTo>
                    <a:lnTo>
                      <a:pt x="5400" y="16200"/>
                    </a:lnTo>
                    <a:lnTo>
                      <a:pt x="0" y="16200"/>
                    </a:lnTo>
                    <a:lnTo>
                      <a:pt x="10800" y="21600"/>
                    </a:lnTo>
                    <a:lnTo>
                      <a:pt x="21600" y="16200"/>
                    </a:lnTo>
                    <a:lnTo>
                      <a:pt x="16200" y="16200"/>
                    </a:lnTo>
                    <a:lnTo>
                      <a:pt x="16200" y="0"/>
                    </a:lnTo>
                    <a:lnTo>
                      <a:pt x="540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en-ZA" dirty="0"/>
              </a:p>
            </p:txBody>
          </p:sp>
          <p:sp>
            <p:nvSpPr>
              <p:cNvPr id="39946" name="Freeform 41"/>
              <p:cNvSpPr>
                <a:spLocks noChangeArrowheads="1"/>
              </p:cNvSpPr>
              <p:nvPr/>
            </p:nvSpPr>
            <p:spPr bwMode="auto">
              <a:xfrm>
                <a:off x="4430713" y="855663"/>
                <a:ext cx="212725" cy="252412"/>
              </a:xfrm>
              <a:custGeom>
                <a:avLst/>
                <a:gdLst>
                  <a:gd name="T0" fmla="*/ 2147483647 w 21600"/>
                  <a:gd name="T1" fmla="*/ 0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0 w 21600"/>
                  <a:gd name="T7" fmla="*/ 2147483647 h 21600"/>
                  <a:gd name="T8" fmla="*/ 0 w 21600"/>
                  <a:gd name="T9" fmla="*/ 2147483647 h 21600"/>
                  <a:gd name="T10" fmla="*/ 2147483647 w 21600"/>
                  <a:gd name="T11" fmla="*/ 2147483647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5400 w 21600"/>
                  <a:gd name="T19" fmla="*/ 0 h 21600"/>
                  <a:gd name="T20" fmla="*/ 16200 w 21600"/>
                  <a:gd name="T21" fmla="*/ 189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5400" y="0"/>
                    </a:moveTo>
                    <a:lnTo>
                      <a:pt x="5400" y="16200"/>
                    </a:lnTo>
                    <a:lnTo>
                      <a:pt x="0" y="16200"/>
                    </a:lnTo>
                    <a:lnTo>
                      <a:pt x="10800" y="21600"/>
                    </a:lnTo>
                    <a:lnTo>
                      <a:pt x="21600" y="16200"/>
                    </a:lnTo>
                    <a:lnTo>
                      <a:pt x="16200" y="16200"/>
                    </a:lnTo>
                    <a:lnTo>
                      <a:pt x="16200" y="0"/>
                    </a:lnTo>
                    <a:lnTo>
                      <a:pt x="540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en-ZA" dirty="0"/>
              </a:p>
            </p:txBody>
          </p:sp>
          <p:sp>
            <p:nvSpPr>
              <p:cNvPr id="39947" name="Freeform 41"/>
              <p:cNvSpPr>
                <a:spLocks noChangeArrowheads="1"/>
              </p:cNvSpPr>
              <p:nvPr/>
            </p:nvSpPr>
            <p:spPr bwMode="auto">
              <a:xfrm>
                <a:off x="4430713" y="3491324"/>
                <a:ext cx="212725" cy="252412"/>
              </a:xfrm>
              <a:custGeom>
                <a:avLst/>
                <a:gdLst>
                  <a:gd name="T0" fmla="*/ 2147483647 w 21600"/>
                  <a:gd name="T1" fmla="*/ 0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0 w 21600"/>
                  <a:gd name="T7" fmla="*/ 2147483647 h 21600"/>
                  <a:gd name="T8" fmla="*/ 0 w 21600"/>
                  <a:gd name="T9" fmla="*/ 2147483647 h 21600"/>
                  <a:gd name="T10" fmla="*/ 2147483647 w 21600"/>
                  <a:gd name="T11" fmla="*/ 2147483647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5400 w 21600"/>
                  <a:gd name="T19" fmla="*/ 0 h 21600"/>
                  <a:gd name="T20" fmla="*/ 16200 w 21600"/>
                  <a:gd name="T21" fmla="*/ 189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5400" y="0"/>
                    </a:moveTo>
                    <a:lnTo>
                      <a:pt x="5400" y="16200"/>
                    </a:lnTo>
                    <a:lnTo>
                      <a:pt x="0" y="16200"/>
                    </a:lnTo>
                    <a:lnTo>
                      <a:pt x="10800" y="21600"/>
                    </a:lnTo>
                    <a:lnTo>
                      <a:pt x="21600" y="16200"/>
                    </a:lnTo>
                    <a:lnTo>
                      <a:pt x="16200" y="16200"/>
                    </a:lnTo>
                    <a:lnTo>
                      <a:pt x="16200" y="0"/>
                    </a:lnTo>
                    <a:lnTo>
                      <a:pt x="540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en-ZA" dirty="0"/>
              </a:p>
            </p:txBody>
          </p:sp>
          <p:sp>
            <p:nvSpPr>
              <p:cNvPr id="39948" name="Freeform 41"/>
              <p:cNvSpPr>
                <a:spLocks noChangeArrowheads="1"/>
              </p:cNvSpPr>
              <p:nvPr/>
            </p:nvSpPr>
            <p:spPr bwMode="auto">
              <a:xfrm>
                <a:off x="4422775" y="4168070"/>
                <a:ext cx="212725" cy="254000"/>
              </a:xfrm>
              <a:custGeom>
                <a:avLst/>
                <a:gdLst>
                  <a:gd name="T0" fmla="*/ 2147483647 w 21600"/>
                  <a:gd name="T1" fmla="*/ 0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0 w 21600"/>
                  <a:gd name="T7" fmla="*/ 2147483647 h 21600"/>
                  <a:gd name="T8" fmla="*/ 0 w 21600"/>
                  <a:gd name="T9" fmla="*/ 2147483647 h 21600"/>
                  <a:gd name="T10" fmla="*/ 2147483647 w 21600"/>
                  <a:gd name="T11" fmla="*/ 2147483647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5400 w 21600"/>
                  <a:gd name="T19" fmla="*/ 0 h 21600"/>
                  <a:gd name="T20" fmla="*/ 16200 w 21600"/>
                  <a:gd name="T21" fmla="*/ 189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5400" y="0"/>
                    </a:moveTo>
                    <a:lnTo>
                      <a:pt x="5400" y="16200"/>
                    </a:lnTo>
                    <a:lnTo>
                      <a:pt x="0" y="16200"/>
                    </a:lnTo>
                    <a:lnTo>
                      <a:pt x="10800" y="21600"/>
                    </a:lnTo>
                    <a:lnTo>
                      <a:pt x="21600" y="16200"/>
                    </a:lnTo>
                    <a:lnTo>
                      <a:pt x="16200" y="16200"/>
                    </a:lnTo>
                    <a:lnTo>
                      <a:pt x="16200" y="0"/>
                    </a:lnTo>
                    <a:lnTo>
                      <a:pt x="540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en-ZA" dirty="0"/>
              </a:p>
            </p:txBody>
          </p:sp>
          <p:sp>
            <p:nvSpPr>
              <p:cNvPr id="39949" name="Freeform 41"/>
              <p:cNvSpPr>
                <a:spLocks noChangeArrowheads="1"/>
              </p:cNvSpPr>
              <p:nvPr/>
            </p:nvSpPr>
            <p:spPr bwMode="auto">
              <a:xfrm>
                <a:off x="4430713" y="1482725"/>
                <a:ext cx="211137" cy="252413"/>
              </a:xfrm>
              <a:custGeom>
                <a:avLst/>
                <a:gdLst>
                  <a:gd name="T0" fmla="*/ 2147483647 w 21600"/>
                  <a:gd name="T1" fmla="*/ 0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0 w 21600"/>
                  <a:gd name="T7" fmla="*/ 2147483647 h 21600"/>
                  <a:gd name="T8" fmla="*/ 0 w 21600"/>
                  <a:gd name="T9" fmla="*/ 2147483647 h 21600"/>
                  <a:gd name="T10" fmla="*/ 2147483647 w 21600"/>
                  <a:gd name="T11" fmla="*/ 2147483647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5400 w 21600"/>
                  <a:gd name="T19" fmla="*/ 0 h 21600"/>
                  <a:gd name="T20" fmla="*/ 16200 w 21600"/>
                  <a:gd name="T21" fmla="*/ 189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5400" y="0"/>
                    </a:moveTo>
                    <a:lnTo>
                      <a:pt x="5400" y="16200"/>
                    </a:lnTo>
                    <a:lnTo>
                      <a:pt x="0" y="16200"/>
                    </a:lnTo>
                    <a:lnTo>
                      <a:pt x="10800" y="21600"/>
                    </a:lnTo>
                    <a:lnTo>
                      <a:pt x="21600" y="16200"/>
                    </a:lnTo>
                    <a:lnTo>
                      <a:pt x="16200" y="16200"/>
                    </a:lnTo>
                    <a:lnTo>
                      <a:pt x="16200" y="0"/>
                    </a:lnTo>
                    <a:lnTo>
                      <a:pt x="540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en-ZA" dirty="0"/>
              </a:p>
            </p:txBody>
          </p:sp>
          <p:sp>
            <p:nvSpPr>
              <p:cNvPr id="39950" name="Freeform 41"/>
              <p:cNvSpPr>
                <a:spLocks noChangeArrowheads="1"/>
              </p:cNvSpPr>
              <p:nvPr/>
            </p:nvSpPr>
            <p:spPr bwMode="auto">
              <a:xfrm>
                <a:off x="4456113" y="4852755"/>
                <a:ext cx="211137" cy="252412"/>
              </a:xfrm>
              <a:custGeom>
                <a:avLst/>
                <a:gdLst>
                  <a:gd name="T0" fmla="*/ 2147483647 w 21600"/>
                  <a:gd name="T1" fmla="*/ 0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0 w 21600"/>
                  <a:gd name="T7" fmla="*/ 2147483647 h 21600"/>
                  <a:gd name="T8" fmla="*/ 0 w 21600"/>
                  <a:gd name="T9" fmla="*/ 2147483647 h 21600"/>
                  <a:gd name="T10" fmla="*/ 2147483647 w 21600"/>
                  <a:gd name="T11" fmla="*/ 2147483647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5400 w 21600"/>
                  <a:gd name="T19" fmla="*/ 0 h 21600"/>
                  <a:gd name="T20" fmla="*/ 16200 w 21600"/>
                  <a:gd name="T21" fmla="*/ 189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5400" y="0"/>
                    </a:moveTo>
                    <a:lnTo>
                      <a:pt x="5400" y="16200"/>
                    </a:lnTo>
                    <a:lnTo>
                      <a:pt x="0" y="16200"/>
                    </a:lnTo>
                    <a:lnTo>
                      <a:pt x="10800" y="21600"/>
                    </a:lnTo>
                    <a:lnTo>
                      <a:pt x="21600" y="16200"/>
                    </a:lnTo>
                    <a:lnTo>
                      <a:pt x="16200" y="16200"/>
                    </a:lnTo>
                    <a:lnTo>
                      <a:pt x="16200" y="0"/>
                    </a:lnTo>
                    <a:lnTo>
                      <a:pt x="540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en-ZA" dirty="0"/>
              </a:p>
            </p:txBody>
          </p:sp>
          <p:sp>
            <p:nvSpPr>
              <p:cNvPr id="39951" name="Text Box 4"/>
              <p:cNvSpPr txBox="1">
                <a:spLocks noChangeArrowheads="1"/>
              </p:cNvSpPr>
              <p:nvPr/>
            </p:nvSpPr>
            <p:spPr bwMode="auto">
              <a:xfrm>
                <a:off x="1914525" y="528638"/>
                <a:ext cx="5257799" cy="258897"/>
              </a:xfrm>
              <a:prstGeom prst="rect">
                <a:avLst/>
              </a:prstGeom>
              <a:solidFill>
                <a:srgbClr val="FF00FF"/>
              </a:solidFill>
              <a:ln w="2232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160" tIns="32760" rIns="65160" bIns="32760" anchorCtr="1">
                <a:spAutoFit/>
              </a:bodyPr>
              <a:lstStyle>
                <a:lvl1pPr marL="244475" indent="-242888"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 algn="ctr" eaLnBrk="1" hangingPunct="1">
                  <a:spcBef>
                    <a:spcPts val="863"/>
                  </a:spcBef>
                </a:pPr>
                <a:r>
                  <a:rPr lang="en-US" sz="1400" b="1" dirty="0">
                    <a:solidFill>
                      <a:srgbClr val="000000"/>
                    </a:solidFill>
                    <a:latin typeface="Georgia" pitchFamily="18" charset="0"/>
                    <a:ea typeface="Microsoft YaHei" pitchFamily="34" charset="-122"/>
                    <a:cs typeface="Arial" pitchFamily="34" charset="0"/>
                  </a:rPr>
                  <a:t>Baseline Research</a:t>
                </a:r>
              </a:p>
            </p:txBody>
          </p:sp>
          <p:sp>
            <p:nvSpPr>
              <p:cNvPr id="39952" name="Text Box 5"/>
              <p:cNvSpPr txBox="1">
                <a:spLocks noChangeArrowheads="1"/>
              </p:cNvSpPr>
              <p:nvPr/>
            </p:nvSpPr>
            <p:spPr bwMode="auto">
              <a:xfrm>
                <a:off x="1914525" y="1820863"/>
                <a:ext cx="5257800" cy="258897"/>
              </a:xfrm>
              <a:prstGeom prst="rect">
                <a:avLst/>
              </a:prstGeom>
              <a:solidFill>
                <a:srgbClr val="99CC00"/>
              </a:solidFill>
              <a:ln w="2232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160" tIns="32760" rIns="65160" bIns="32760" anchorCtr="1">
                <a:spAutoFit/>
              </a:bodyPr>
              <a:lstStyle>
                <a:lvl1pPr marL="244475" indent="-242888"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 algn="ctr" eaLnBrk="1" hangingPunct="1">
                  <a:spcBef>
                    <a:spcPts val="863"/>
                  </a:spcBef>
                </a:pPr>
                <a:r>
                  <a:rPr lang="en-US" sz="1400" b="1" dirty="0">
                    <a:solidFill>
                      <a:srgbClr val="000000"/>
                    </a:solidFill>
                    <a:latin typeface="Georgia" pitchFamily="18" charset="0"/>
                    <a:ea typeface="Microsoft YaHei" pitchFamily="34" charset="-122"/>
                  </a:rPr>
                  <a:t>BAPs &amp; BATs W</a:t>
                </a:r>
                <a:r>
                  <a:rPr lang="en-US" sz="1400" b="1" dirty="0" smtClean="0">
                    <a:solidFill>
                      <a:srgbClr val="000000"/>
                    </a:solidFill>
                    <a:latin typeface="Georgia" pitchFamily="18" charset="0"/>
                    <a:ea typeface="Microsoft YaHei" pitchFamily="34" charset="-122"/>
                  </a:rPr>
                  <a:t>orkshop</a:t>
                </a:r>
                <a:endParaRPr lang="en-US" sz="1400" b="1" dirty="0">
                  <a:solidFill>
                    <a:srgbClr val="000000"/>
                  </a:solidFill>
                  <a:latin typeface="Georgia" pitchFamily="18" charset="0"/>
                  <a:ea typeface="Microsoft YaHei" pitchFamily="34" charset="-122"/>
                </a:endParaRPr>
              </a:p>
            </p:txBody>
          </p:sp>
          <p:sp>
            <p:nvSpPr>
              <p:cNvPr id="39953" name="Text Box 6"/>
              <p:cNvSpPr txBox="1">
                <a:spLocks noChangeArrowheads="1"/>
              </p:cNvSpPr>
              <p:nvPr/>
            </p:nvSpPr>
            <p:spPr bwMode="auto">
              <a:xfrm>
                <a:off x="1914525" y="3797710"/>
                <a:ext cx="5257800" cy="258897"/>
              </a:xfrm>
              <a:prstGeom prst="rect">
                <a:avLst/>
              </a:prstGeom>
              <a:solidFill>
                <a:srgbClr val="CC99FF"/>
              </a:solidFill>
              <a:ln w="2232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160" tIns="32760" rIns="65160" bIns="32760" anchorCtr="1">
                <a:spAutoFit/>
              </a:bodyPr>
              <a:lstStyle>
                <a:lvl1pPr marL="244475" indent="-242888"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 algn="ctr" eaLnBrk="1" hangingPunct="1">
                  <a:spcBef>
                    <a:spcPts val="863"/>
                  </a:spcBef>
                </a:pPr>
                <a:r>
                  <a:rPr lang="en-US" sz="1400" b="1" dirty="0">
                    <a:solidFill>
                      <a:srgbClr val="000000"/>
                    </a:solidFill>
                    <a:latin typeface="Georgia" pitchFamily="18" charset="0"/>
                    <a:ea typeface="Microsoft YaHei" pitchFamily="34" charset="-122"/>
                  </a:rPr>
                  <a:t>Demarcation &amp;</a:t>
                </a:r>
                <a:r>
                  <a:rPr lang="en-US" sz="1400" b="1" dirty="0" smtClean="0">
                    <a:solidFill>
                      <a:srgbClr val="000000"/>
                    </a:solidFill>
                    <a:latin typeface="Georgia" pitchFamily="18" charset="0"/>
                    <a:ea typeface="Microsoft YaHei" pitchFamily="34" charset="-122"/>
                  </a:rPr>
                  <a:t> Mapping Process</a:t>
                </a:r>
                <a:endParaRPr lang="en-US" sz="1400" b="1" dirty="0">
                  <a:solidFill>
                    <a:srgbClr val="000000"/>
                  </a:solidFill>
                  <a:latin typeface="Georgia" pitchFamily="18" charset="0"/>
                  <a:ea typeface="Microsoft YaHei" pitchFamily="34" charset="-122"/>
                </a:endParaRPr>
              </a:p>
            </p:txBody>
          </p:sp>
          <p:sp>
            <p:nvSpPr>
              <p:cNvPr id="39954" name="Text Box 8"/>
              <p:cNvSpPr txBox="1">
                <a:spLocks noChangeArrowheads="1"/>
              </p:cNvSpPr>
              <p:nvPr/>
            </p:nvSpPr>
            <p:spPr bwMode="auto">
              <a:xfrm>
                <a:off x="2619521" y="-191276"/>
                <a:ext cx="3678513" cy="513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65160" tIns="32760" rIns="65160" bIns="32760" anchorCtr="1">
                <a:spAutoFit/>
              </a:bodyPr>
              <a:lstStyle>
                <a:lvl1pPr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 algn="ctr" eaLnBrk="1" hangingPunct="1">
                  <a:spcBef>
                    <a:spcPts val="863"/>
                  </a:spcBef>
                </a:pPr>
                <a:r>
                  <a:rPr lang="en-US" sz="3200" b="1" dirty="0" smtClean="0">
                    <a:solidFill>
                      <a:srgbClr val="000000"/>
                    </a:solidFill>
                    <a:latin typeface="Georgia" pitchFamily="18" charset="0"/>
                    <a:ea typeface="Microsoft YaHei" pitchFamily="34" charset="-122"/>
                  </a:rPr>
                  <a:t>RMRM PROCESS</a:t>
                </a:r>
                <a:endParaRPr lang="en-US" sz="3200" b="1" dirty="0">
                  <a:solidFill>
                    <a:srgbClr val="000000"/>
                  </a:solidFill>
                  <a:latin typeface="Georgia" pitchFamily="18" charset="0"/>
                  <a:ea typeface="Microsoft YaHei" pitchFamily="34" charset="-122"/>
                </a:endParaRPr>
              </a:p>
            </p:txBody>
          </p:sp>
          <p:sp>
            <p:nvSpPr>
              <p:cNvPr id="39955" name="Text Box 11"/>
              <p:cNvSpPr txBox="1">
                <a:spLocks noChangeArrowheads="1"/>
              </p:cNvSpPr>
              <p:nvPr/>
            </p:nvSpPr>
            <p:spPr bwMode="auto">
              <a:xfrm>
                <a:off x="1900240" y="1144588"/>
                <a:ext cx="5257798" cy="258897"/>
              </a:xfrm>
              <a:prstGeom prst="rect">
                <a:avLst/>
              </a:prstGeom>
              <a:solidFill>
                <a:srgbClr val="FFC000"/>
              </a:solidFill>
              <a:ln w="2232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square" lIns="65160" tIns="32760" rIns="65160" bIns="32760" anchorCtr="1">
                <a:spAutoFit/>
              </a:bodyPr>
              <a:lstStyle>
                <a:lvl1pPr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 algn="ctr" eaLnBrk="1" hangingPunct="1">
                  <a:spcBef>
                    <a:spcPts val="863"/>
                  </a:spcBef>
                </a:pPr>
                <a:r>
                  <a:rPr lang="en-US" sz="1400" b="1" dirty="0">
                    <a:solidFill>
                      <a:srgbClr val="000000"/>
                    </a:solidFill>
                    <a:latin typeface="Georgia" pitchFamily="18" charset="0"/>
                    <a:ea typeface="Microsoft YaHei" pitchFamily="34" charset="-122"/>
                  </a:rPr>
                  <a:t>Development of Project Brief including BAPs &amp; BATs Review</a:t>
                </a:r>
              </a:p>
            </p:txBody>
          </p:sp>
          <p:sp>
            <p:nvSpPr>
              <p:cNvPr id="39956" name="Text Box 12"/>
              <p:cNvSpPr txBox="1">
                <a:spLocks noChangeArrowheads="1"/>
              </p:cNvSpPr>
              <p:nvPr/>
            </p:nvSpPr>
            <p:spPr bwMode="auto">
              <a:xfrm>
                <a:off x="1914525" y="4498975"/>
                <a:ext cx="5243513" cy="258897"/>
              </a:xfrm>
              <a:prstGeom prst="rect">
                <a:avLst/>
              </a:prstGeom>
              <a:solidFill>
                <a:srgbClr val="FF3300"/>
              </a:solidFill>
              <a:ln w="2232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square" lIns="65160" tIns="32760" rIns="65160" bIns="32760" anchorCtr="1">
                <a:spAutoFit/>
              </a:bodyPr>
              <a:lstStyle>
                <a:lvl1pPr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 algn="ctr" eaLnBrk="1" hangingPunct="1">
                  <a:spcBef>
                    <a:spcPts val="863"/>
                  </a:spcBef>
                </a:pPr>
                <a:r>
                  <a:rPr lang="en-US" sz="1400" b="1" dirty="0">
                    <a:solidFill>
                      <a:srgbClr val="000000"/>
                    </a:solidFill>
                    <a:latin typeface="Georgia" pitchFamily="18" charset="0"/>
                    <a:ea typeface="Microsoft YaHei" pitchFamily="34" charset="-122"/>
                  </a:rPr>
                  <a:t>Draft Sustainability Management </a:t>
                </a:r>
                <a:r>
                  <a:rPr lang="en-US" sz="1400" b="1" dirty="0" smtClean="0">
                    <a:solidFill>
                      <a:prstClr val="black"/>
                    </a:solidFill>
                    <a:latin typeface="Georgia" pitchFamily="18" charset="0"/>
                  </a:rPr>
                  <a:t>Plan</a:t>
                </a:r>
                <a:endParaRPr lang="en-US" sz="1400" b="1" dirty="0">
                  <a:solidFill>
                    <a:srgbClr val="000000"/>
                  </a:solidFill>
                  <a:latin typeface="Georgia" pitchFamily="18" charset="0"/>
                  <a:ea typeface="Microsoft YaHei" pitchFamily="34" charset="-122"/>
                </a:endParaRPr>
              </a:p>
            </p:txBody>
          </p:sp>
          <p:sp>
            <p:nvSpPr>
              <p:cNvPr id="39957" name="Text Box 38"/>
              <p:cNvSpPr txBox="1">
                <a:spLocks noChangeArrowheads="1"/>
              </p:cNvSpPr>
              <p:nvPr/>
            </p:nvSpPr>
            <p:spPr bwMode="auto">
              <a:xfrm>
                <a:off x="1914525" y="2447925"/>
                <a:ext cx="5257800" cy="258897"/>
              </a:xfrm>
              <a:prstGeom prst="rect">
                <a:avLst/>
              </a:prstGeom>
              <a:solidFill>
                <a:srgbClr val="FF6600"/>
              </a:solidFill>
              <a:ln w="2232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160" tIns="32760" rIns="65160" bIns="32760" anchorCtr="1">
                <a:spAutoFit/>
              </a:bodyPr>
              <a:lstStyle>
                <a:lvl1pPr marL="244475" indent="-242888"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 algn="ctr" eaLnBrk="1" hangingPunct="1">
                  <a:spcBef>
                    <a:spcPts val="863"/>
                  </a:spcBef>
                </a:pPr>
                <a:r>
                  <a:rPr lang="en-US" sz="1400" b="1" dirty="0">
                    <a:solidFill>
                      <a:srgbClr val="000000"/>
                    </a:solidFill>
                    <a:latin typeface="Georgia" pitchFamily="18" charset="0"/>
                    <a:ea typeface="Microsoft YaHei" pitchFamily="34" charset="-122"/>
                  </a:rPr>
                  <a:t>Preliminary </a:t>
                </a:r>
                <a:r>
                  <a:rPr lang="en-US" sz="1400" b="1" dirty="0" smtClean="0">
                    <a:solidFill>
                      <a:srgbClr val="000000"/>
                    </a:solidFill>
                    <a:latin typeface="Georgia" pitchFamily="18" charset="0"/>
                    <a:ea typeface="Microsoft YaHei" pitchFamily="34" charset="-122"/>
                  </a:rPr>
                  <a:t>Assessments </a:t>
                </a:r>
                <a:r>
                  <a:rPr lang="en-US" sz="1400" b="1" dirty="0">
                    <a:solidFill>
                      <a:srgbClr val="000000"/>
                    </a:solidFill>
                    <a:latin typeface="Georgia" pitchFamily="18" charset="0"/>
                    <a:ea typeface="Microsoft YaHei" pitchFamily="34" charset="-122"/>
                  </a:rPr>
                  <a:t>&amp; </a:t>
                </a:r>
                <a:r>
                  <a:rPr lang="en-US" sz="1400" b="1" dirty="0" smtClean="0">
                    <a:solidFill>
                      <a:srgbClr val="000000"/>
                    </a:solidFill>
                    <a:latin typeface="Georgia" pitchFamily="18" charset="0"/>
                    <a:ea typeface="Microsoft YaHei" pitchFamily="34" charset="-122"/>
                  </a:rPr>
                  <a:t>Follow </a:t>
                </a:r>
                <a:r>
                  <a:rPr lang="en-US" sz="1400" b="1" dirty="0">
                    <a:solidFill>
                      <a:srgbClr val="000000"/>
                    </a:solidFill>
                    <a:latin typeface="Georgia" pitchFamily="18" charset="0"/>
                    <a:ea typeface="Microsoft YaHei" pitchFamily="34" charset="-122"/>
                  </a:rPr>
                  <a:t>U</a:t>
                </a:r>
                <a:r>
                  <a:rPr lang="en-US" sz="1400" b="1" dirty="0" smtClean="0">
                    <a:solidFill>
                      <a:srgbClr val="000000"/>
                    </a:solidFill>
                    <a:latin typeface="Georgia" pitchFamily="18" charset="0"/>
                    <a:ea typeface="Microsoft YaHei" pitchFamily="34" charset="-122"/>
                  </a:rPr>
                  <a:t>p </a:t>
                </a:r>
                <a:r>
                  <a:rPr lang="en-US" sz="1400" b="1" dirty="0">
                    <a:solidFill>
                      <a:srgbClr val="000000"/>
                    </a:solidFill>
                    <a:latin typeface="Georgia" pitchFamily="18" charset="0"/>
                    <a:ea typeface="Microsoft YaHei" pitchFamily="34" charset="-122"/>
                  </a:rPr>
                  <a:t>W</a:t>
                </a:r>
                <a:r>
                  <a:rPr lang="en-US" sz="1400" b="1" dirty="0" smtClean="0">
                    <a:solidFill>
                      <a:srgbClr val="000000"/>
                    </a:solidFill>
                    <a:latin typeface="Georgia" pitchFamily="18" charset="0"/>
                    <a:ea typeface="Microsoft YaHei" pitchFamily="34" charset="-122"/>
                  </a:rPr>
                  <a:t>orkshops</a:t>
                </a:r>
                <a:endParaRPr lang="en-US" sz="1400" b="1" dirty="0">
                  <a:solidFill>
                    <a:srgbClr val="000000"/>
                  </a:solidFill>
                  <a:latin typeface="Georgia" pitchFamily="18" charset="0"/>
                  <a:ea typeface="Microsoft YaHei" pitchFamily="34" charset="-122"/>
                </a:endParaRPr>
              </a:p>
            </p:txBody>
          </p:sp>
          <p:sp>
            <p:nvSpPr>
              <p:cNvPr id="119" name="Text Box 48"/>
              <p:cNvSpPr txBox="1">
                <a:spLocks noChangeArrowheads="1"/>
              </p:cNvSpPr>
              <p:nvPr/>
            </p:nvSpPr>
            <p:spPr bwMode="auto">
              <a:xfrm>
                <a:off x="1914525" y="5178425"/>
                <a:ext cx="5243513" cy="25889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232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square" lIns="65160" tIns="32760" rIns="65160" bIns="32760" anchorCtr="1">
                <a:spAutoFit/>
              </a:bodyPr>
              <a:lstStyle>
                <a:lvl1pPr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bg1"/>
                    </a:solidFill>
                    <a:latin typeface="Arial" charset="0"/>
                    <a:ea typeface="Microsoft YaHei" charset="0"/>
                    <a:cs typeface="Microsoft YaHei" charset="0"/>
                  </a:defRPr>
                </a:lvl1pPr>
                <a:lvl2pPr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bg1"/>
                    </a:solidFill>
                    <a:latin typeface="Arial" charset="0"/>
                    <a:ea typeface="Microsoft YaHei" charset="0"/>
                    <a:cs typeface="Microsoft YaHei" charset="0"/>
                  </a:defRPr>
                </a:lvl2pPr>
                <a:lvl3pPr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bg1"/>
                    </a:solidFill>
                    <a:latin typeface="Arial" charset="0"/>
                    <a:ea typeface="Microsoft YaHei" charset="0"/>
                    <a:cs typeface="Microsoft YaHei" charset="0"/>
                  </a:defRPr>
                </a:lvl3pPr>
                <a:lvl4pPr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bg1"/>
                    </a:solidFill>
                    <a:latin typeface="Arial" charset="0"/>
                    <a:ea typeface="Microsoft YaHei" charset="0"/>
                    <a:cs typeface="Microsoft YaHei" charset="0"/>
                  </a:defRPr>
                </a:lvl4pPr>
                <a:lvl5pPr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bg1"/>
                    </a:solidFill>
                    <a:latin typeface="Arial" charset="0"/>
                    <a:ea typeface="Microsoft YaHei" charset="0"/>
                    <a:cs typeface="Microsoft YaHei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bg1"/>
                    </a:solidFill>
                    <a:latin typeface="Arial" charset="0"/>
                    <a:ea typeface="Microsoft YaHei" charset="0"/>
                    <a:cs typeface="Microsoft YaHei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bg1"/>
                    </a:solidFill>
                    <a:latin typeface="Arial" charset="0"/>
                    <a:ea typeface="Microsoft YaHei" charset="0"/>
                    <a:cs typeface="Microsoft YaHei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bg1"/>
                    </a:solidFill>
                    <a:latin typeface="Arial" charset="0"/>
                    <a:ea typeface="Microsoft YaHei" charset="0"/>
                    <a:cs typeface="Microsoft YaHei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bg1"/>
                    </a:solidFill>
                    <a:latin typeface="Arial" charset="0"/>
                    <a:ea typeface="Microsoft YaHei" charset="0"/>
                    <a:cs typeface="Microsoft YaHei" charset="0"/>
                  </a:defRPr>
                </a:lvl9pPr>
              </a:lstStyle>
              <a:p>
                <a:pPr algn="ctr" eaLnBrk="1" hangingPunct="1">
                  <a:spcBef>
                    <a:spcPts val="863"/>
                  </a:spcBef>
                  <a:defRPr/>
                </a:pPr>
                <a:r>
                  <a:rPr lang="en-US" sz="1400" b="1" dirty="0" smtClean="0">
                    <a:solidFill>
                      <a:prstClr val="black"/>
                    </a:solidFill>
                    <a:latin typeface="Georgia" pitchFamily="18" charset="0"/>
                  </a:rPr>
                  <a:t>Finalize RMRM Sustainability Management Plan</a:t>
                </a:r>
              </a:p>
            </p:txBody>
          </p:sp>
          <p:sp>
            <p:nvSpPr>
              <p:cNvPr id="120" name="Text Box 5"/>
              <p:cNvSpPr txBox="1">
                <a:spLocks noChangeArrowheads="1"/>
              </p:cNvSpPr>
              <p:nvPr/>
            </p:nvSpPr>
            <p:spPr bwMode="auto">
              <a:xfrm>
                <a:off x="1878013" y="3122682"/>
                <a:ext cx="5294312" cy="25889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2232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square" lIns="65160" tIns="32760" rIns="65160" bIns="32760" anchorCtr="1">
                <a:spAutoFit/>
              </a:bodyPr>
              <a:lstStyle>
                <a:lvl1pPr marL="244475" indent="-242888"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>
                    <a:solidFill>
                      <a:schemeClr val="bg1"/>
                    </a:solidFill>
                    <a:latin typeface="Arial" pitchFamily="34" charset="0"/>
                    <a:ea typeface="Microsoft YaHei" pitchFamily="34" charset="-122"/>
                  </a:defRPr>
                </a:lvl1pPr>
                <a:lvl2pPr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>
                    <a:solidFill>
                      <a:schemeClr val="bg1"/>
                    </a:solidFill>
                    <a:latin typeface="Arial" pitchFamily="34" charset="0"/>
                    <a:ea typeface="Microsoft YaHei" pitchFamily="34" charset="-122"/>
                  </a:defRPr>
                </a:lvl2pPr>
                <a:lvl3pPr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>
                    <a:solidFill>
                      <a:schemeClr val="bg1"/>
                    </a:solidFill>
                    <a:latin typeface="Arial" pitchFamily="34" charset="0"/>
                    <a:ea typeface="Microsoft YaHei" pitchFamily="34" charset="-122"/>
                  </a:defRPr>
                </a:lvl3pPr>
                <a:lvl4pPr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>
                    <a:solidFill>
                      <a:schemeClr val="bg1"/>
                    </a:solidFill>
                    <a:latin typeface="Arial" pitchFamily="34" charset="0"/>
                    <a:ea typeface="Microsoft YaHei" pitchFamily="34" charset="-122"/>
                  </a:defRPr>
                </a:lvl4pPr>
                <a:lvl5pPr eaLnBrk="0" hangingPunct="0"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>
                    <a:solidFill>
                      <a:schemeClr val="bg1"/>
                    </a:solidFill>
                    <a:latin typeface="Arial" pitchFamily="34" charset="0"/>
                    <a:ea typeface="Microsoft YaHei" pitchFamily="34" charset="-122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>
                    <a:solidFill>
                      <a:schemeClr val="bg1"/>
                    </a:solidFill>
                    <a:latin typeface="Arial" pitchFamily="34" charset="0"/>
                    <a:ea typeface="Microsoft YaHei" pitchFamily="34" charset="-122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>
                    <a:solidFill>
                      <a:schemeClr val="bg1"/>
                    </a:solidFill>
                    <a:latin typeface="Arial" pitchFamily="34" charset="0"/>
                    <a:ea typeface="Microsoft YaHei" pitchFamily="34" charset="-122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>
                    <a:solidFill>
                      <a:schemeClr val="bg1"/>
                    </a:solidFill>
                    <a:latin typeface="Arial" pitchFamily="34" charset="0"/>
                    <a:ea typeface="Microsoft YaHei" pitchFamily="34" charset="-122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tabLst>
                    <a:tab pos="244475" algn="l"/>
                    <a:tab pos="1158875" algn="l"/>
                    <a:tab pos="2073275" algn="l"/>
                    <a:tab pos="2987675" algn="l"/>
                    <a:tab pos="3902075" algn="l"/>
                    <a:tab pos="4816475" algn="l"/>
                    <a:tab pos="5730875" algn="l"/>
                    <a:tab pos="6645275" algn="l"/>
                    <a:tab pos="7559675" algn="l"/>
                    <a:tab pos="8474075" algn="l"/>
                    <a:tab pos="9388475" algn="l"/>
                    <a:tab pos="10302875" algn="l"/>
                  </a:tabLst>
                  <a:defRPr>
                    <a:solidFill>
                      <a:schemeClr val="bg1"/>
                    </a:solidFill>
                    <a:latin typeface="Arial" pitchFamily="34" charset="0"/>
                    <a:ea typeface="Microsoft YaHei" pitchFamily="34" charset="-122"/>
                  </a:defRPr>
                </a:lvl9pPr>
              </a:lstStyle>
              <a:p>
                <a:pPr algn="ctr" eaLnBrk="1" hangingPunct="1">
                  <a:spcBef>
                    <a:spcPts val="863"/>
                  </a:spcBef>
                  <a:defRPr/>
                </a:pPr>
                <a:r>
                  <a:rPr lang="en-US" sz="1400" b="1" dirty="0" smtClean="0">
                    <a:solidFill>
                      <a:prstClr val="black"/>
                    </a:solidFill>
                    <a:latin typeface="Georgia" pitchFamily="18" charset="0"/>
                  </a:rPr>
                  <a:t>Assess Roles &amp; Responsibilities of DSCM</a:t>
                </a:r>
                <a:r>
                  <a:rPr lang="en-US" sz="1400" b="1" dirty="0">
                    <a:solidFill>
                      <a:prstClr val="black"/>
                    </a:solidFill>
                    <a:latin typeface="Georgia" pitchFamily="18" charset="0"/>
                  </a:rPr>
                  <a:t> </a:t>
                </a:r>
                <a:r>
                  <a:rPr lang="en-US" sz="1400" b="1" dirty="0" smtClean="0">
                    <a:solidFill>
                      <a:prstClr val="black"/>
                    </a:solidFill>
                    <a:latin typeface="Georgia" pitchFamily="18" charset="0"/>
                  </a:rPr>
                  <a:t>&amp; Key </a:t>
                </a:r>
                <a:r>
                  <a:rPr lang="en-US" sz="1400" b="1" dirty="0">
                    <a:solidFill>
                      <a:prstClr val="black"/>
                    </a:solidFill>
                    <a:latin typeface="Georgia" pitchFamily="18" charset="0"/>
                  </a:rPr>
                  <a:t>P</a:t>
                </a:r>
                <a:r>
                  <a:rPr lang="en-US" sz="1400" b="1" dirty="0" smtClean="0">
                    <a:solidFill>
                      <a:prstClr val="black"/>
                    </a:solidFill>
                    <a:latin typeface="Georgia" pitchFamily="18" charset="0"/>
                  </a:rPr>
                  <a:t>artners</a:t>
                </a:r>
              </a:p>
            </p:txBody>
          </p:sp>
          <p:sp>
            <p:nvSpPr>
              <p:cNvPr id="24" name="Freeform 32"/>
              <p:cNvSpPr>
                <a:spLocks noChangeArrowheads="1"/>
              </p:cNvSpPr>
              <p:nvPr/>
            </p:nvSpPr>
            <p:spPr bwMode="auto">
              <a:xfrm rot="16200000">
                <a:off x="4099719" y="1429544"/>
                <a:ext cx="142875" cy="360363"/>
              </a:xfrm>
              <a:custGeom>
                <a:avLst/>
                <a:gdLst>
                  <a:gd name="T0" fmla="*/ 190500 w 21600"/>
                  <a:gd name="T1" fmla="*/ 0 h 21600"/>
                  <a:gd name="T2" fmla="*/ 381000 w 21600"/>
                  <a:gd name="T3" fmla="*/ 107950 h 21600"/>
                  <a:gd name="T4" fmla="*/ 190500 w 21600"/>
                  <a:gd name="T5" fmla="*/ 215900 h 21600"/>
                  <a:gd name="T6" fmla="*/ 0 w 21600"/>
                  <a:gd name="T7" fmla="*/ 107950 h 21600"/>
                  <a:gd name="T8" fmla="*/ 0 w 21600"/>
                  <a:gd name="T9" fmla="*/ 161925 h 21600"/>
                  <a:gd name="T10" fmla="*/ 381000 w 21600"/>
                  <a:gd name="T11" fmla="*/ 161925 h 21600"/>
                  <a:gd name="T12" fmla="*/ 5400 w 21600"/>
                  <a:gd name="T13" fmla="*/ 0 h 21600"/>
                  <a:gd name="T14" fmla="*/ 16200 w 21600"/>
                  <a:gd name="T15" fmla="*/ 189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5400" y="0"/>
                    </a:moveTo>
                    <a:lnTo>
                      <a:pt x="5400" y="16200"/>
                    </a:lnTo>
                    <a:lnTo>
                      <a:pt x="0" y="16200"/>
                    </a:lnTo>
                    <a:lnTo>
                      <a:pt x="10800" y="21600"/>
                    </a:lnTo>
                    <a:lnTo>
                      <a:pt x="21600" y="16200"/>
                    </a:lnTo>
                    <a:lnTo>
                      <a:pt x="16200" y="16200"/>
                    </a:lnTo>
                    <a:lnTo>
                      <a:pt x="16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buFont typeface="Times New Roman" pitchFamily="16" charset="0"/>
                  <a:buNone/>
                  <a:defRPr/>
                </a:pPr>
                <a:endParaRPr lang="en-ZA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F81BD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charset="0"/>
                  <a:cs typeface="Arial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5068888" y="820739"/>
                <a:ext cx="1560512" cy="254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44899" indent="-244899" algn="ctr" defTabSz="653064" fontAlgn="auto">
                  <a:spcBef>
                    <a:spcPts val="714"/>
                  </a:spcBef>
                  <a:spcAft>
                    <a:spcPts val="0"/>
                  </a:spcAft>
                  <a:buFont typeface="Times New Roman" pitchFamily="16" charset="0"/>
                  <a:buNone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200" b="1" kern="0" dirty="0" smtClean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Georgia" pitchFamily="18" charset="0"/>
                    <a:cs typeface="Arial"/>
                  </a:rPr>
                  <a:t>DSMC input</a:t>
                </a:r>
                <a:endParaRPr lang="en-US" sz="1200" b="1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Georgia" pitchFamily="18" charset="0"/>
                  <a:cs typeface="Arial"/>
                </a:endParaRPr>
              </a:p>
            </p:txBody>
          </p:sp>
          <p:sp>
            <p:nvSpPr>
              <p:cNvPr id="27" name="Freeform 32"/>
              <p:cNvSpPr>
                <a:spLocks noChangeArrowheads="1"/>
              </p:cNvSpPr>
              <p:nvPr/>
            </p:nvSpPr>
            <p:spPr bwMode="auto">
              <a:xfrm rot="16200000" flipV="1">
                <a:off x="4779169" y="1461294"/>
                <a:ext cx="184150" cy="258762"/>
              </a:xfrm>
              <a:custGeom>
                <a:avLst/>
                <a:gdLst>
                  <a:gd name="T0" fmla="*/ 190500 w 21600"/>
                  <a:gd name="T1" fmla="*/ 0 h 21600"/>
                  <a:gd name="T2" fmla="*/ 381000 w 21600"/>
                  <a:gd name="T3" fmla="*/ 107950 h 21600"/>
                  <a:gd name="T4" fmla="*/ 190500 w 21600"/>
                  <a:gd name="T5" fmla="*/ 215900 h 21600"/>
                  <a:gd name="T6" fmla="*/ 0 w 21600"/>
                  <a:gd name="T7" fmla="*/ 107950 h 21600"/>
                  <a:gd name="T8" fmla="*/ 0 w 21600"/>
                  <a:gd name="T9" fmla="*/ 161925 h 21600"/>
                  <a:gd name="T10" fmla="*/ 381000 w 21600"/>
                  <a:gd name="T11" fmla="*/ 161925 h 21600"/>
                  <a:gd name="T12" fmla="*/ 5400 w 21600"/>
                  <a:gd name="T13" fmla="*/ 0 h 21600"/>
                  <a:gd name="T14" fmla="*/ 16200 w 21600"/>
                  <a:gd name="T15" fmla="*/ 189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5400" y="0"/>
                    </a:moveTo>
                    <a:lnTo>
                      <a:pt x="5400" y="16200"/>
                    </a:lnTo>
                    <a:lnTo>
                      <a:pt x="0" y="16200"/>
                    </a:lnTo>
                    <a:lnTo>
                      <a:pt x="10800" y="21600"/>
                    </a:lnTo>
                    <a:lnTo>
                      <a:pt x="21600" y="16200"/>
                    </a:lnTo>
                    <a:lnTo>
                      <a:pt x="16200" y="16200"/>
                    </a:lnTo>
                    <a:lnTo>
                      <a:pt x="16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buFont typeface="Times New Roman" pitchFamily="16" charset="0"/>
                  <a:buNone/>
                  <a:defRPr/>
                </a:pPr>
                <a:endParaRPr lang="en-ZA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F81BD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charset="0"/>
                  <a:cs typeface="Arial" charset="0"/>
                </a:endParaRPr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5068888" y="1450976"/>
                <a:ext cx="1560512" cy="254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44899" indent="-244899" algn="ctr" defTabSz="653064" fontAlgn="auto">
                  <a:spcBef>
                    <a:spcPts val="714"/>
                  </a:spcBef>
                  <a:spcAft>
                    <a:spcPts val="0"/>
                  </a:spcAft>
                  <a:buFont typeface="Times New Roman" pitchFamily="16" charset="0"/>
                  <a:buNone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200" b="1" kern="0" dirty="0" smtClean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Georgia" pitchFamily="18" charset="0"/>
                    <a:cs typeface="Arial"/>
                  </a:rPr>
                  <a:t>DSMC input</a:t>
                </a:r>
                <a:endParaRPr lang="en-US" sz="1200" b="1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Georgia" pitchFamily="18" charset="0"/>
                  <a:cs typeface="Arial"/>
                </a:endParaRPr>
              </a:p>
            </p:txBody>
          </p:sp>
          <p:sp>
            <p:nvSpPr>
              <p:cNvPr id="29" name="Freeform 32"/>
              <p:cNvSpPr>
                <a:spLocks noChangeArrowheads="1"/>
              </p:cNvSpPr>
              <p:nvPr/>
            </p:nvSpPr>
            <p:spPr bwMode="auto">
              <a:xfrm rot="16200000" flipV="1">
                <a:off x="4779169" y="2137569"/>
                <a:ext cx="184150" cy="258762"/>
              </a:xfrm>
              <a:custGeom>
                <a:avLst/>
                <a:gdLst>
                  <a:gd name="T0" fmla="*/ 190500 w 21600"/>
                  <a:gd name="T1" fmla="*/ 0 h 21600"/>
                  <a:gd name="T2" fmla="*/ 381000 w 21600"/>
                  <a:gd name="T3" fmla="*/ 107950 h 21600"/>
                  <a:gd name="T4" fmla="*/ 190500 w 21600"/>
                  <a:gd name="T5" fmla="*/ 215900 h 21600"/>
                  <a:gd name="T6" fmla="*/ 0 w 21600"/>
                  <a:gd name="T7" fmla="*/ 107950 h 21600"/>
                  <a:gd name="T8" fmla="*/ 0 w 21600"/>
                  <a:gd name="T9" fmla="*/ 161925 h 21600"/>
                  <a:gd name="T10" fmla="*/ 381000 w 21600"/>
                  <a:gd name="T11" fmla="*/ 161925 h 21600"/>
                  <a:gd name="T12" fmla="*/ 5400 w 21600"/>
                  <a:gd name="T13" fmla="*/ 0 h 21600"/>
                  <a:gd name="T14" fmla="*/ 16200 w 21600"/>
                  <a:gd name="T15" fmla="*/ 189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5400" y="0"/>
                    </a:moveTo>
                    <a:lnTo>
                      <a:pt x="5400" y="16200"/>
                    </a:lnTo>
                    <a:lnTo>
                      <a:pt x="0" y="16200"/>
                    </a:lnTo>
                    <a:lnTo>
                      <a:pt x="10800" y="21600"/>
                    </a:lnTo>
                    <a:lnTo>
                      <a:pt x="21600" y="16200"/>
                    </a:lnTo>
                    <a:lnTo>
                      <a:pt x="16200" y="16200"/>
                    </a:lnTo>
                    <a:lnTo>
                      <a:pt x="16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buFont typeface="Times New Roman" pitchFamily="16" charset="0"/>
                  <a:buNone/>
                  <a:defRPr/>
                </a:pPr>
                <a:endParaRPr lang="en-ZA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F81BD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charset="0"/>
                  <a:cs typeface="Arial" charset="0"/>
                </a:endParaRPr>
              </a:p>
            </p:txBody>
          </p:sp>
          <p:sp>
            <p:nvSpPr>
              <p:cNvPr id="30" name="Freeform 32"/>
              <p:cNvSpPr>
                <a:spLocks noChangeArrowheads="1"/>
              </p:cNvSpPr>
              <p:nvPr/>
            </p:nvSpPr>
            <p:spPr bwMode="auto">
              <a:xfrm rot="16200000" flipV="1">
                <a:off x="4787107" y="2820262"/>
                <a:ext cx="184150" cy="258763"/>
              </a:xfrm>
              <a:custGeom>
                <a:avLst/>
                <a:gdLst>
                  <a:gd name="T0" fmla="*/ 190500 w 21600"/>
                  <a:gd name="T1" fmla="*/ 0 h 21600"/>
                  <a:gd name="T2" fmla="*/ 381000 w 21600"/>
                  <a:gd name="T3" fmla="*/ 107950 h 21600"/>
                  <a:gd name="T4" fmla="*/ 190500 w 21600"/>
                  <a:gd name="T5" fmla="*/ 215900 h 21600"/>
                  <a:gd name="T6" fmla="*/ 0 w 21600"/>
                  <a:gd name="T7" fmla="*/ 107950 h 21600"/>
                  <a:gd name="T8" fmla="*/ 0 w 21600"/>
                  <a:gd name="T9" fmla="*/ 161925 h 21600"/>
                  <a:gd name="T10" fmla="*/ 381000 w 21600"/>
                  <a:gd name="T11" fmla="*/ 161925 h 21600"/>
                  <a:gd name="T12" fmla="*/ 5400 w 21600"/>
                  <a:gd name="T13" fmla="*/ 0 h 21600"/>
                  <a:gd name="T14" fmla="*/ 16200 w 21600"/>
                  <a:gd name="T15" fmla="*/ 189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5400" y="0"/>
                    </a:moveTo>
                    <a:lnTo>
                      <a:pt x="5400" y="16200"/>
                    </a:lnTo>
                    <a:lnTo>
                      <a:pt x="0" y="16200"/>
                    </a:lnTo>
                    <a:lnTo>
                      <a:pt x="10800" y="21600"/>
                    </a:lnTo>
                    <a:lnTo>
                      <a:pt x="21600" y="16200"/>
                    </a:lnTo>
                    <a:lnTo>
                      <a:pt x="16200" y="16200"/>
                    </a:lnTo>
                    <a:lnTo>
                      <a:pt x="16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buFont typeface="Times New Roman" pitchFamily="16" charset="0"/>
                  <a:buNone/>
                  <a:defRPr/>
                </a:pPr>
                <a:endParaRPr lang="en-ZA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F81BD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charset="0"/>
                  <a:cs typeface="Arial" charset="0"/>
                </a:endParaRPr>
              </a:p>
            </p:txBody>
          </p:sp>
          <p:sp>
            <p:nvSpPr>
              <p:cNvPr id="31" name="Freeform 32"/>
              <p:cNvSpPr>
                <a:spLocks noChangeArrowheads="1"/>
              </p:cNvSpPr>
              <p:nvPr/>
            </p:nvSpPr>
            <p:spPr bwMode="auto">
              <a:xfrm rot="16200000" flipV="1">
                <a:off x="4779169" y="3488943"/>
                <a:ext cx="184150" cy="258762"/>
              </a:xfrm>
              <a:custGeom>
                <a:avLst/>
                <a:gdLst>
                  <a:gd name="T0" fmla="*/ 190500 w 21600"/>
                  <a:gd name="T1" fmla="*/ 0 h 21600"/>
                  <a:gd name="T2" fmla="*/ 381000 w 21600"/>
                  <a:gd name="T3" fmla="*/ 107950 h 21600"/>
                  <a:gd name="T4" fmla="*/ 190500 w 21600"/>
                  <a:gd name="T5" fmla="*/ 215900 h 21600"/>
                  <a:gd name="T6" fmla="*/ 0 w 21600"/>
                  <a:gd name="T7" fmla="*/ 107950 h 21600"/>
                  <a:gd name="T8" fmla="*/ 0 w 21600"/>
                  <a:gd name="T9" fmla="*/ 161925 h 21600"/>
                  <a:gd name="T10" fmla="*/ 381000 w 21600"/>
                  <a:gd name="T11" fmla="*/ 161925 h 21600"/>
                  <a:gd name="T12" fmla="*/ 5400 w 21600"/>
                  <a:gd name="T13" fmla="*/ 0 h 21600"/>
                  <a:gd name="T14" fmla="*/ 16200 w 21600"/>
                  <a:gd name="T15" fmla="*/ 189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5400" y="0"/>
                    </a:moveTo>
                    <a:lnTo>
                      <a:pt x="5400" y="16200"/>
                    </a:lnTo>
                    <a:lnTo>
                      <a:pt x="0" y="16200"/>
                    </a:lnTo>
                    <a:lnTo>
                      <a:pt x="10800" y="21600"/>
                    </a:lnTo>
                    <a:lnTo>
                      <a:pt x="21600" y="16200"/>
                    </a:lnTo>
                    <a:lnTo>
                      <a:pt x="16200" y="16200"/>
                    </a:lnTo>
                    <a:lnTo>
                      <a:pt x="16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buFont typeface="Times New Roman" pitchFamily="16" charset="0"/>
                  <a:buNone/>
                  <a:defRPr/>
                </a:pPr>
                <a:endParaRPr lang="en-ZA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F81BD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charset="0"/>
                  <a:cs typeface="Arial" charset="0"/>
                </a:endParaRPr>
              </a:p>
            </p:txBody>
          </p:sp>
          <p:sp>
            <p:nvSpPr>
              <p:cNvPr id="32" name="Freeform 32"/>
              <p:cNvSpPr>
                <a:spLocks noChangeArrowheads="1"/>
              </p:cNvSpPr>
              <p:nvPr/>
            </p:nvSpPr>
            <p:spPr bwMode="auto">
              <a:xfrm rot="16200000" flipV="1">
                <a:off x="4778007" y="4148835"/>
                <a:ext cx="184150" cy="258762"/>
              </a:xfrm>
              <a:custGeom>
                <a:avLst/>
                <a:gdLst>
                  <a:gd name="T0" fmla="*/ 190500 w 21600"/>
                  <a:gd name="T1" fmla="*/ 0 h 21600"/>
                  <a:gd name="T2" fmla="*/ 381000 w 21600"/>
                  <a:gd name="T3" fmla="*/ 107950 h 21600"/>
                  <a:gd name="T4" fmla="*/ 190500 w 21600"/>
                  <a:gd name="T5" fmla="*/ 215900 h 21600"/>
                  <a:gd name="T6" fmla="*/ 0 w 21600"/>
                  <a:gd name="T7" fmla="*/ 107950 h 21600"/>
                  <a:gd name="T8" fmla="*/ 0 w 21600"/>
                  <a:gd name="T9" fmla="*/ 161925 h 21600"/>
                  <a:gd name="T10" fmla="*/ 381000 w 21600"/>
                  <a:gd name="T11" fmla="*/ 161925 h 21600"/>
                  <a:gd name="T12" fmla="*/ 5400 w 21600"/>
                  <a:gd name="T13" fmla="*/ 0 h 21600"/>
                  <a:gd name="T14" fmla="*/ 16200 w 21600"/>
                  <a:gd name="T15" fmla="*/ 189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5400" y="0"/>
                    </a:moveTo>
                    <a:lnTo>
                      <a:pt x="5400" y="16200"/>
                    </a:lnTo>
                    <a:lnTo>
                      <a:pt x="0" y="16200"/>
                    </a:lnTo>
                    <a:lnTo>
                      <a:pt x="10800" y="21600"/>
                    </a:lnTo>
                    <a:lnTo>
                      <a:pt x="21600" y="16200"/>
                    </a:lnTo>
                    <a:lnTo>
                      <a:pt x="16200" y="16200"/>
                    </a:lnTo>
                    <a:lnTo>
                      <a:pt x="16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buFont typeface="Times New Roman" pitchFamily="16" charset="0"/>
                  <a:buNone/>
                  <a:defRPr/>
                </a:pPr>
                <a:endParaRPr lang="en-ZA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F81BD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charset="0"/>
                  <a:cs typeface="Arial" charset="0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5111750" y="2781370"/>
                <a:ext cx="1517650" cy="254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44899" indent="-244899" algn="ctr" defTabSz="653064" fontAlgn="auto">
                  <a:spcBef>
                    <a:spcPts val="714"/>
                  </a:spcBef>
                  <a:spcAft>
                    <a:spcPts val="0"/>
                  </a:spcAft>
                  <a:buFont typeface="Times New Roman" pitchFamily="16" charset="0"/>
                  <a:buNone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200" b="1" kern="0" dirty="0" smtClean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Georgia" pitchFamily="18" charset="0"/>
                    <a:cs typeface="Arial"/>
                  </a:rPr>
                  <a:t>DSMC input</a:t>
                </a:r>
                <a:endParaRPr lang="en-US" sz="1200" b="1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Georgia" pitchFamily="18" charset="0"/>
                  <a:cs typeface="Arial"/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5033887" y="3451636"/>
                <a:ext cx="1657350" cy="254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44899" indent="-244899" algn="ctr" defTabSz="653064" fontAlgn="auto">
                  <a:spcBef>
                    <a:spcPts val="714"/>
                  </a:spcBef>
                  <a:spcAft>
                    <a:spcPts val="0"/>
                  </a:spcAft>
                  <a:buFont typeface="Times New Roman" pitchFamily="16" charset="0"/>
                  <a:buNone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200" b="1" kern="0" dirty="0" smtClean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Georgia" pitchFamily="18" charset="0"/>
                    <a:cs typeface="Arial"/>
                  </a:rPr>
                  <a:t>DSMC input</a:t>
                </a:r>
                <a:endParaRPr lang="en-US" sz="1200" b="1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Georgia" pitchFamily="18" charset="0"/>
                  <a:cs typeface="Arial"/>
                </a:endParaRPr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5102869" y="4803776"/>
                <a:ext cx="1463675" cy="254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44899" indent="-244899" algn="ctr" defTabSz="653064" fontAlgn="auto">
                  <a:spcBef>
                    <a:spcPts val="714"/>
                  </a:spcBef>
                  <a:spcAft>
                    <a:spcPts val="0"/>
                  </a:spcAft>
                  <a:buFont typeface="Times New Roman" pitchFamily="16" charset="0"/>
                  <a:buNone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200" b="1" kern="0" dirty="0" smtClean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Georgia" pitchFamily="18" charset="0"/>
                    <a:cs typeface="Arial"/>
                  </a:rPr>
                  <a:t>DSMC input</a:t>
                </a:r>
                <a:endParaRPr lang="en-US" sz="1200" b="1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Georgia" pitchFamily="18" charset="0"/>
                  <a:cs typeface="Arial"/>
                </a:endParaRPr>
              </a:p>
            </p:txBody>
          </p:sp>
          <p:sp>
            <p:nvSpPr>
              <p:cNvPr id="44" name="Freeform 32"/>
              <p:cNvSpPr>
                <a:spLocks noChangeArrowheads="1"/>
              </p:cNvSpPr>
              <p:nvPr/>
            </p:nvSpPr>
            <p:spPr bwMode="auto">
              <a:xfrm rot="16200000" flipV="1">
                <a:off x="4778375" y="4794932"/>
                <a:ext cx="185738" cy="258763"/>
              </a:xfrm>
              <a:custGeom>
                <a:avLst/>
                <a:gdLst>
                  <a:gd name="T0" fmla="*/ 190500 w 21600"/>
                  <a:gd name="T1" fmla="*/ 0 h 21600"/>
                  <a:gd name="T2" fmla="*/ 381000 w 21600"/>
                  <a:gd name="T3" fmla="*/ 107950 h 21600"/>
                  <a:gd name="T4" fmla="*/ 190500 w 21600"/>
                  <a:gd name="T5" fmla="*/ 215900 h 21600"/>
                  <a:gd name="T6" fmla="*/ 0 w 21600"/>
                  <a:gd name="T7" fmla="*/ 107950 h 21600"/>
                  <a:gd name="T8" fmla="*/ 0 w 21600"/>
                  <a:gd name="T9" fmla="*/ 161925 h 21600"/>
                  <a:gd name="T10" fmla="*/ 381000 w 21600"/>
                  <a:gd name="T11" fmla="*/ 161925 h 21600"/>
                  <a:gd name="T12" fmla="*/ 5400 w 21600"/>
                  <a:gd name="T13" fmla="*/ 0 h 21600"/>
                  <a:gd name="T14" fmla="*/ 16200 w 21600"/>
                  <a:gd name="T15" fmla="*/ 189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5400" y="0"/>
                    </a:moveTo>
                    <a:lnTo>
                      <a:pt x="5400" y="16200"/>
                    </a:lnTo>
                    <a:lnTo>
                      <a:pt x="0" y="16200"/>
                    </a:lnTo>
                    <a:lnTo>
                      <a:pt x="10800" y="21600"/>
                    </a:lnTo>
                    <a:lnTo>
                      <a:pt x="21600" y="16200"/>
                    </a:lnTo>
                    <a:lnTo>
                      <a:pt x="16200" y="16200"/>
                    </a:lnTo>
                    <a:lnTo>
                      <a:pt x="16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buFont typeface="Times New Roman" pitchFamily="16" charset="0"/>
                  <a:buNone/>
                  <a:defRPr/>
                </a:pPr>
                <a:endParaRPr lang="en-ZA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F81BD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charset="0"/>
                  <a:cs typeface="Arial" charset="0"/>
                </a:endParaRPr>
              </a:p>
            </p:txBody>
          </p:sp>
        </p:grpSp>
      </p:grpSp>
      <p:sp>
        <p:nvSpPr>
          <p:cNvPr id="48" name="Curved Down Arrow 47"/>
          <p:cNvSpPr/>
          <p:nvPr/>
        </p:nvSpPr>
        <p:spPr>
          <a:xfrm>
            <a:off x="914400" y="2133600"/>
            <a:ext cx="838200" cy="16002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chemeClr val="tx1"/>
              </a:solidFill>
            </a:endParaRPr>
          </a:p>
        </p:txBody>
      </p:sp>
      <p:sp>
        <p:nvSpPr>
          <p:cNvPr id="49" name="Curved Up Arrow 48"/>
          <p:cNvSpPr/>
          <p:nvPr/>
        </p:nvSpPr>
        <p:spPr>
          <a:xfrm>
            <a:off x="914400" y="4267200"/>
            <a:ext cx="838200" cy="16002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5515199" y="2743200"/>
            <a:ext cx="17238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4899" indent="-244899" algn="ctr" defTabSz="653064" fontAlgn="auto">
              <a:spcBef>
                <a:spcPts val="714"/>
              </a:spcBef>
              <a:spcAft>
                <a:spcPts val="0"/>
              </a:spcAft>
              <a:buFont typeface="Times New Roman" pitchFamily="16" charset="0"/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Georgia" pitchFamily="18" charset="0"/>
                <a:cs typeface="Arial"/>
              </a:rPr>
              <a:t>DSMC input</a:t>
            </a:r>
            <a:endParaRPr lang="en-US" sz="1200" b="1" kern="0" dirty="0">
              <a:solidFill>
                <a:prstClr val="black">
                  <a:lumMod val="85000"/>
                  <a:lumOff val="15000"/>
                </a:prstClr>
              </a:solidFill>
              <a:latin typeface="Georgia" pitchFamily="18" charset="0"/>
              <a:cs typeface="Arial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2151849" y="3456801"/>
            <a:ext cx="1988597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44899" indent="-244899" algn="ctr" defTabSz="653064" fontAlgn="auto">
              <a:spcBef>
                <a:spcPts val="714"/>
              </a:spcBef>
              <a:spcAft>
                <a:spcPts val="0"/>
              </a:spcAft>
              <a:buFont typeface="Times New Roman" pitchFamily="16" charset="0"/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Georgia" pitchFamily="18" charset="0"/>
                <a:cs typeface="Arial"/>
              </a:rPr>
              <a:t>Stakeholder meetings</a:t>
            </a:r>
          </a:p>
        </p:txBody>
      </p:sp>
      <p:sp>
        <p:nvSpPr>
          <p:cNvPr id="42" name="Freeform 32"/>
          <p:cNvSpPr>
            <a:spLocks noChangeArrowheads="1"/>
          </p:cNvSpPr>
          <p:nvPr/>
        </p:nvSpPr>
        <p:spPr bwMode="auto">
          <a:xfrm rot="16200000">
            <a:off x="4447662" y="3409719"/>
            <a:ext cx="155405" cy="398071"/>
          </a:xfrm>
          <a:custGeom>
            <a:avLst/>
            <a:gdLst>
              <a:gd name="T0" fmla="*/ 190500 w 21600"/>
              <a:gd name="T1" fmla="*/ 0 h 21600"/>
              <a:gd name="T2" fmla="*/ 381000 w 21600"/>
              <a:gd name="T3" fmla="*/ 107950 h 21600"/>
              <a:gd name="T4" fmla="*/ 190500 w 21600"/>
              <a:gd name="T5" fmla="*/ 215900 h 21600"/>
              <a:gd name="T6" fmla="*/ 0 w 21600"/>
              <a:gd name="T7" fmla="*/ 107950 h 21600"/>
              <a:gd name="T8" fmla="*/ 0 w 21600"/>
              <a:gd name="T9" fmla="*/ 161925 h 21600"/>
              <a:gd name="T10" fmla="*/ 381000 w 21600"/>
              <a:gd name="T11" fmla="*/ 161925 h 21600"/>
              <a:gd name="T12" fmla="*/ 5400 w 21600"/>
              <a:gd name="T13" fmla="*/ 0 h 21600"/>
              <a:gd name="T14" fmla="*/ 16200 w 21600"/>
              <a:gd name="T15" fmla="*/ 189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5400" y="0"/>
                </a:move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16200" y="16200"/>
                </a:lnTo>
                <a:lnTo>
                  <a:pt x="1620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Times New Roman" pitchFamily="16" charset="0"/>
              <a:buNone/>
              <a:defRPr/>
            </a:pPr>
            <a:endParaRPr lang="en-ZA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F81BD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2133600" y="4218801"/>
            <a:ext cx="1988597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44899" indent="-244899" algn="ctr" defTabSz="653064" fontAlgn="auto">
              <a:spcBef>
                <a:spcPts val="714"/>
              </a:spcBef>
              <a:spcAft>
                <a:spcPts val="0"/>
              </a:spcAft>
              <a:buFont typeface="Times New Roman" pitchFamily="16" charset="0"/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Georgia" pitchFamily="18" charset="0"/>
                <a:cs typeface="Arial"/>
              </a:rPr>
              <a:t>Stakeholder meetings</a:t>
            </a:r>
          </a:p>
        </p:txBody>
      </p:sp>
      <p:sp>
        <p:nvSpPr>
          <p:cNvPr id="46" name="Freeform 32"/>
          <p:cNvSpPr>
            <a:spLocks noChangeArrowheads="1"/>
          </p:cNvSpPr>
          <p:nvPr/>
        </p:nvSpPr>
        <p:spPr bwMode="auto">
          <a:xfrm rot="16200000">
            <a:off x="4429413" y="4171719"/>
            <a:ext cx="155405" cy="398071"/>
          </a:xfrm>
          <a:custGeom>
            <a:avLst/>
            <a:gdLst>
              <a:gd name="T0" fmla="*/ 190500 w 21600"/>
              <a:gd name="T1" fmla="*/ 0 h 21600"/>
              <a:gd name="T2" fmla="*/ 381000 w 21600"/>
              <a:gd name="T3" fmla="*/ 107950 h 21600"/>
              <a:gd name="T4" fmla="*/ 190500 w 21600"/>
              <a:gd name="T5" fmla="*/ 215900 h 21600"/>
              <a:gd name="T6" fmla="*/ 0 w 21600"/>
              <a:gd name="T7" fmla="*/ 107950 h 21600"/>
              <a:gd name="T8" fmla="*/ 0 w 21600"/>
              <a:gd name="T9" fmla="*/ 161925 h 21600"/>
              <a:gd name="T10" fmla="*/ 381000 w 21600"/>
              <a:gd name="T11" fmla="*/ 161925 h 21600"/>
              <a:gd name="T12" fmla="*/ 5400 w 21600"/>
              <a:gd name="T13" fmla="*/ 0 h 21600"/>
              <a:gd name="T14" fmla="*/ 16200 w 21600"/>
              <a:gd name="T15" fmla="*/ 189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5400" y="0"/>
                </a:move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16200" y="16200"/>
                </a:lnTo>
                <a:lnTo>
                  <a:pt x="1620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Times New Roman" pitchFamily="16" charset="0"/>
              <a:buNone/>
              <a:defRPr/>
            </a:pPr>
            <a:endParaRPr lang="en-ZA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F81BD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2133600" y="4953000"/>
            <a:ext cx="1988597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44899" indent="-244899" algn="ctr" defTabSz="653064" fontAlgn="auto">
              <a:spcBef>
                <a:spcPts val="714"/>
              </a:spcBef>
              <a:spcAft>
                <a:spcPts val="0"/>
              </a:spcAft>
              <a:buFont typeface="Times New Roman" pitchFamily="16" charset="0"/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Georgia" pitchFamily="18" charset="0"/>
                <a:cs typeface="Arial"/>
              </a:rPr>
              <a:t>Stakeholder meetings</a:t>
            </a:r>
          </a:p>
        </p:txBody>
      </p:sp>
      <p:sp>
        <p:nvSpPr>
          <p:cNvPr id="51" name="Freeform 32"/>
          <p:cNvSpPr>
            <a:spLocks noChangeArrowheads="1"/>
          </p:cNvSpPr>
          <p:nvPr/>
        </p:nvSpPr>
        <p:spPr bwMode="auto">
          <a:xfrm rot="16200000">
            <a:off x="4429413" y="4905918"/>
            <a:ext cx="155405" cy="398071"/>
          </a:xfrm>
          <a:custGeom>
            <a:avLst/>
            <a:gdLst>
              <a:gd name="T0" fmla="*/ 190500 w 21600"/>
              <a:gd name="T1" fmla="*/ 0 h 21600"/>
              <a:gd name="T2" fmla="*/ 381000 w 21600"/>
              <a:gd name="T3" fmla="*/ 107950 h 21600"/>
              <a:gd name="T4" fmla="*/ 190500 w 21600"/>
              <a:gd name="T5" fmla="*/ 215900 h 21600"/>
              <a:gd name="T6" fmla="*/ 0 w 21600"/>
              <a:gd name="T7" fmla="*/ 107950 h 21600"/>
              <a:gd name="T8" fmla="*/ 0 w 21600"/>
              <a:gd name="T9" fmla="*/ 161925 h 21600"/>
              <a:gd name="T10" fmla="*/ 381000 w 21600"/>
              <a:gd name="T11" fmla="*/ 161925 h 21600"/>
              <a:gd name="T12" fmla="*/ 5400 w 21600"/>
              <a:gd name="T13" fmla="*/ 0 h 21600"/>
              <a:gd name="T14" fmla="*/ 16200 w 21600"/>
              <a:gd name="T15" fmla="*/ 189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5400" y="0"/>
                </a:move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16200" y="16200"/>
                </a:lnTo>
                <a:lnTo>
                  <a:pt x="1620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Times New Roman" pitchFamily="16" charset="0"/>
              <a:buNone/>
              <a:defRPr/>
            </a:pPr>
            <a:endParaRPr lang="en-ZA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F81BD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1252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23554" name="Title 1"/>
          <p:cNvSpPr txBox="1">
            <a:spLocks/>
          </p:cNvSpPr>
          <p:nvPr/>
        </p:nvSpPr>
        <p:spPr bwMode="auto">
          <a:xfrm>
            <a:off x="228600" y="838200"/>
            <a:ext cx="87630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6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0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3200" b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DELIVERABLES</a:t>
            </a:r>
          </a:p>
          <a:p>
            <a:pPr algn="ctr"/>
            <a:endParaRPr lang="en-ZA" sz="18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200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 marL="0" indent="0"/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26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en-ZA" sz="28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76400"/>
            <a:ext cx="2362200" cy="2971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/>
            </a:ext>
          </a:extLst>
        </p:spPr>
      </p:pic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86000"/>
            <a:ext cx="2362200" cy="2971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/>
            </a:ext>
          </a:extLst>
        </p:spPr>
      </p:pic>
      <p:pic>
        <p:nvPicPr>
          <p:cNvPr id="7" name="Picture 6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62600" y="1752600"/>
            <a:ext cx="2819400" cy="3810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/>
            </a:ext>
          </a:extLst>
        </p:spPr>
      </p:pic>
      <p:pic>
        <p:nvPicPr>
          <p:cNvPr id="4" name="Picture 3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667000"/>
            <a:ext cx="2362200" cy="3048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2030581366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304800" y="1143000"/>
            <a:ext cx="86106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WATAMU EXTENT</a:t>
            </a: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latin typeface="Calibr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2" y="1600201"/>
            <a:ext cx="7781256" cy="5029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15121474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ctrTitle"/>
          </p:nvPr>
        </p:nvSpPr>
        <p:spPr>
          <a:xfrm>
            <a:off x="304800" y="2819400"/>
            <a:ext cx="8610600" cy="3200400"/>
          </a:xfrm>
        </p:spPr>
        <p:txBody>
          <a:bodyPr/>
          <a:lstStyle/>
          <a:p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12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  <a:t/>
            </a:r>
            <a:br>
              <a:rPr lang="en-ZA" sz="4000" b="1" dirty="0" smtClean="0">
                <a:solidFill>
                  <a:srgbClr val="000000"/>
                </a:solidFill>
                <a:latin typeface="Georgia" pitchFamily="18" charset="0"/>
                <a:ea typeface="ＭＳ Ｐゴシック" pitchFamily="34" charset="-128"/>
              </a:rPr>
            </a:br>
            <a:endParaRPr lang="en-ZA" dirty="0" smtClean="0">
              <a:ea typeface="ＭＳ Ｐゴシック" pitchFamily="34" charset="-128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304800" y="1219200"/>
            <a:ext cx="86106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r>
              <a:rPr lang="en-ZA" sz="3200" b="1" dirty="0" smtClean="0">
                <a:solidFill>
                  <a:srgbClr val="000000"/>
                </a:solidFill>
                <a:latin typeface="Georgia" pitchFamily="18" charset="0"/>
              </a:rPr>
              <a:t>BAGAMOYO </a:t>
            </a:r>
            <a:r>
              <a:rPr lang="en-ZA" sz="3200" b="1" dirty="0">
                <a:solidFill>
                  <a:srgbClr val="000000"/>
                </a:solidFill>
                <a:latin typeface="Georgia" pitchFamily="18" charset="0"/>
              </a:rPr>
              <a:t>EXTENT</a:t>
            </a: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32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12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12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r>
              <a:rPr lang="en-ZA" sz="4000" b="1" dirty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ZA" sz="4000" b="1" dirty="0">
                <a:solidFill>
                  <a:srgbClr val="000000"/>
                </a:solidFill>
                <a:latin typeface="Georgia" pitchFamily="18" charset="0"/>
              </a:rPr>
            </a:br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000" b="1" dirty="0">
              <a:solidFill>
                <a:srgbClr val="000000"/>
              </a:solidFill>
              <a:latin typeface="Georgia" pitchFamily="18" charset="0"/>
            </a:endParaRPr>
          </a:p>
          <a:p>
            <a:pPr algn="ctr"/>
            <a:endParaRPr lang="en-ZA" sz="4400" dirty="0"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6600" y="1663700"/>
            <a:ext cx="7658100" cy="49657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49806232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11769</TotalTime>
  <Words>867</Words>
  <Application>Microsoft Office PowerPoint</Application>
  <PresentationFormat>On-screen Show (4:3)</PresentationFormat>
  <Paragraphs>1554</Paragraphs>
  <Slides>26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Office Theme</vt:lpstr>
      <vt:lpstr>1_Office Theme</vt:lpstr>
      <vt:lpstr>COAST  Steering Committee Meeting  Reef &amp; Marine Recreation Management (RMRM) 25th September, 2013  Kenya, Mozambique, Tanzania   Dr. Bernice McLean, Ms. Jayshree Govender  Mr. Jonathan Kingwill, Ms. Violet Njambi Ogega  </vt:lpstr>
      <vt:lpstr>            </vt:lpstr>
      <vt:lpstr>            </vt:lpstr>
      <vt:lpstr>            </vt:lpstr>
      <vt:lpstr>            </vt:lpstr>
      <vt:lpstr>Slide 6</vt:lpstr>
      <vt:lpstr>            </vt:lpstr>
      <vt:lpstr>            </vt:lpstr>
      <vt:lpstr>            </vt:lpstr>
      <vt:lpstr>            </vt:lpstr>
      <vt:lpstr>            </vt:lpstr>
      <vt:lpstr>            </vt:lpstr>
      <vt:lpstr>            </vt:lpstr>
      <vt:lpstr>            </vt:lpstr>
      <vt:lpstr>Slide 15</vt:lpstr>
      <vt:lpstr>Slide 16</vt:lpstr>
      <vt:lpstr>Slide 17</vt:lpstr>
      <vt:lpstr>Slide 18</vt:lpstr>
      <vt:lpstr>            </vt:lpstr>
      <vt:lpstr>            </vt:lpstr>
      <vt:lpstr>            </vt:lpstr>
      <vt:lpstr>            </vt:lpstr>
      <vt:lpstr>            </vt:lpstr>
      <vt:lpstr>            </vt:lpstr>
      <vt:lpstr>Slide 25</vt:lpstr>
      <vt:lpstr>            </vt:lpstr>
    </vt:vector>
  </TitlesOfParts>
  <Company>www.warez-bb.org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Gibbon 2011</dc:creator>
  <cp:lastModifiedBy>User</cp:lastModifiedBy>
  <cp:revision>841</cp:revision>
  <dcterms:created xsi:type="dcterms:W3CDTF">2012-04-17T12:45:04Z</dcterms:created>
  <dcterms:modified xsi:type="dcterms:W3CDTF">2013-09-25T10:46:29Z</dcterms:modified>
</cp:coreProperties>
</file>