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  <p:sldMasterId id="2147484348" r:id="rId2"/>
  </p:sldMasterIdLst>
  <p:notesMasterIdLst>
    <p:notesMasterId r:id="rId18"/>
  </p:notesMasterIdLst>
  <p:handoutMasterIdLst>
    <p:handoutMasterId r:id="rId19"/>
  </p:handoutMasterIdLst>
  <p:sldIdLst>
    <p:sldId id="536" r:id="rId3"/>
    <p:sldId id="584" r:id="rId4"/>
    <p:sldId id="566" r:id="rId5"/>
    <p:sldId id="575" r:id="rId6"/>
    <p:sldId id="586" r:id="rId7"/>
    <p:sldId id="601" r:id="rId8"/>
    <p:sldId id="596" r:id="rId9"/>
    <p:sldId id="595" r:id="rId10"/>
    <p:sldId id="613" r:id="rId11"/>
    <p:sldId id="594" r:id="rId12"/>
    <p:sldId id="593" r:id="rId13"/>
    <p:sldId id="592" r:id="rId14"/>
    <p:sldId id="591" r:id="rId15"/>
    <p:sldId id="589" r:id="rId16"/>
    <p:sldId id="611" r:id="rId17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yshree" initials="J" lastIdx="11" clrIdx="0"/>
  <p:cmAuthor id="1" name="Bernice Mclean" initials="BM" lastIdx="2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3300"/>
    <a:srgbClr val="0033CC"/>
    <a:srgbClr val="009900"/>
    <a:srgbClr val="33CCFF"/>
    <a:srgbClr val="99CCFF"/>
    <a:srgbClr val="66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638" y="930"/>
      </p:cViewPr>
      <p:guideLst>
        <p:guide orient="horz" pos="311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44ABECE-BCF9-4374-8A21-108D8D2AF62A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3576E56-9D45-4D47-A14E-153E3CB3F97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458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8E5A0DA-F7D7-42EA-8D15-AF974992FBCA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B316D8-4BAC-407F-B5AE-2BD5AB06EF6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317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419F7B-0ED5-4119-A485-EAEEF4DC54CB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EE391-503D-4112-BA6A-53EC119FBBB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03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6C1887-F066-414E-99CC-532F3577646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A53F7-1812-4895-8914-749440D9BD0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61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5E69C5-1605-485C-B773-85572F6F2992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A0C55-C6BE-4385-AA45-A93B7B0BF37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40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27432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2362200" y="6019800"/>
            <a:ext cx="3324225" cy="571500"/>
            <a:chOff x="381000" y="6019800"/>
            <a:chExt cx="3324225" cy="571500"/>
          </a:xfrm>
        </p:grpSpPr>
        <p:pic>
          <p:nvPicPr>
            <p:cNvPr id="5" name="Picture 76" descr="GEF_Brand_Lo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096000"/>
              <a:ext cx="179044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6019800"/>
              <a:ext cx="80962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943600"/>
            <a:ext cx="5222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UNWTO_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19800"/>
            <a:ext cx="12763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2133600"/>
          </a:xfrm>
        </p:spPr>
        <p:txBody>
          <a:bodyPr/>
          <a:lstStyle>
            <a:lvl1pPr>
              <a:defRPr sz="44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614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EEBA1-C3EB-4330-B2C2-16FFC417CBF7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3CB37-1439-40BE-8A1A-A3A180EA76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63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3DC4-1AAE-43F6-BFE9-36F62C396D6F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B3B67-0576-4545-86C3-66FBA1FCDC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93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B4C96-4EB4-49FD-B2F8-685279FDC8A1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F76B6-CC3B-4548-959E-BE40BC746C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82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A4A7-FA31-4CB6-9A6D-12D39FC72EBB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64147-F0EF-44F8-9080-CD39BD8399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180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8087C-5267-48B0-8781-6714ACF7FFA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DF54-51BD-4B87-AA87-6286D3DB64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428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F07B2-7968-49B7-B055-EDAA148E6BC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8F51B-4E3D-4B3F-B724-386927EDAE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864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428A-D966-4E80-BFB2-C61B51481A30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F1307-7B81-4FE0-BA14-6717B79507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52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D10E3-D4E5-46A0-AD1B-115E598D716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E0868-0324-4C64-A173-5CA93A01851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06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FDCAC-04FF-4B8D-AE45-024A476578D2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33099-2786-449D-A794-75C8A0E50B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65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8897-1F23-4B2B-89D8-F2A191F086BD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709DC-7830-41D8-AB0F-F61387CB07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032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F6763-F14E-430E-8D5C-AFF24A41837B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369D-77E3-4538-8BB0-8AE2063059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897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0A02F-A7C5-4418-B0DC-C4F4E7C4A840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8591B-EBE9-45AC-AECA-427C21D8EB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686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27432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2362200" y="6019800"/>
            <a:ext cx="3324225" cy="571500"/>
            <a:chOff x="381000" y="6019800"/>
            <a:chExt cx="3324225" cy="571500"/>
          </a:xfrm>
        </p:grpSpPr>
        <p:pic>
          <p:nvPicPr>
            <p:cNvPr id="5" name="Picture 76" descr="GEF_Brand_Lo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096000"/>
              <a:ext cx="179044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6019800"/>
              <a:ext cx="80962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943600"/>
            <a:ext cx="5222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UNWTO_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19800"/>
            <a:ext cx="12763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2133600"/>
          </a:xfrm>
        </p:spPr>
        <p:txBody>
          <a:bodyPr/>
          <a:lstStyle>
            <a:lvl1pPr>
              <a:defRPr sz="44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745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4200E-F7FF-45D3-86D6-5C9ECBF1CFAD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ED213-B6B4-4C32-AAF3-D38358B121A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6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18D119-5990-403B-A675-97FA3C5FDBA1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675DB-4307-4EAC-BDE3-0FA02441B6E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235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6B5401-33F9-4822-AF1F-63E2F92BCC1B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AEBB8-E72F-4F8C-9001-222B4545B7C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4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15FC87-16C8-4A46-9C65-3C5645C65B0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FE2EB-2E25-4A21-8838-4DBB4B5EA6A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68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6900AE-F7D4-44AA-A2F5-B9A743A1851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79DD4-3AAC-402A-A860-979528AC2FC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735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4332A8-AA53-4E39-8E1E-7AF4CEC8FCEC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0F165-1DFD-4524-829A-26CDD050B8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81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1C3A0-3126-481F-87DE-25E455DF93C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5D273-2D7C-4582-BEC9-14E0FF0F4C6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98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8C3902B8-42D9-4BF6-AA51-5EF1F592CDC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4805BF6-95F0-4D73-8315-C76C630709B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  <p:sldLayoutId id="2147484341" r:id="rId6"/>
    <p:sldLayoutId id="2147484342" r:id="rId7"/>
    <p:sldLayoutId id="2147484343" r:id="rId8"/>
    <p:sldLayoutId id="2147484344" r:id="rId9"/>
    <p:sldLayoutId id="2147484345" r:id="rId10"/>
    <p:sldLayoutId id="2147484346" r:id="rId11"/>
    <p:sldLayoutId id="2147484347" r:id="rId12"/>
  </p:sldLayoutIdLst>
  <p:transition spd="slow" advClick="0" advTm="10000"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1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1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A0359B25-DF3D-4C29-8105-C41F28475C0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B76A60A3-5A4C-4949-9119-F5E5BC2A5C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65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  <p:sldLayoutId id="2147484360" r:id="rId12"/>
  </p:sldLayoutIdLst>
  <p:transition spd="slow" advClick="0" advTm="10000"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1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1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 idx="4294967295"/>
          </p:nvPr>
        </p:nvSpPr>
        <p:spPr>
          <a:xfrm>
            <a:off x="247650" y="1295400"/>
            <a:ext cx="8610600" cy="4495800"/>
          </a:xfrm>
        </p:spPr>
        <p:txBody>
          <a:bodyPr/>
          <a:lstStyle/>
          <a:p>
            <a: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COAST </a:t>
            </a:r>
            <a:b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Steering Committee Meeting</a:t>
            </a:r>
            <a:b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Reef &amp; Marine Recreation Management</a:t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(RMRM)</a:t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Watamu, Kenya</a:t>
            </a:r>
            <a:br>
              <a:rPr lang="en-ZA" sz="2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1800" b="1" dirty="0" err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Mr</a:t>
            </a:r>
            <a:r>
              <a:rPr lang="en-ZA" sz="1800" b="1" dirty="0" err="1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.</a:t>
            </a:r>
            <a:r>
              <a:rPr lang="en-ZA" sz="18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Samuel </a:t>
            </a:r>
            <a:r>
              <a:rPr lang="en-ZA" sz="1800" b="1" dirty="0" err="1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Nganga</a:t>
            </a:r>
            <a:r>
              <a:rPr lang="en-ZA" sz="18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, </a:t>
            </a:r>
            <a:r>
              <a:rPr lang="en-ZA" sz="1800" b="1" dirty="0" err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Mr</a:t>
            </a:r>
            <a:r>
              <a:rPr lang="en-ZA" sz="1800" b="1" dirty="0" err="1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.</a:t>
            </a:r>
            <a:r>
              <a:rPr lang="en-ZA" sz="18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n-ZA" sz="1800" b="1" dirty="0" err="1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Baraza</a:t>
            </a:r>
            <a:r>
              <a:rPr lang="en-ZA" sz="18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n-ZA" sz="1800" b="1" dirty="0" err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Wangwe</a:t>
            </a: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&amp; </a:t>
            </a:r>
            <a:r>
              <a:rPr lang="en-ZA" sz="1800" b="1" dirty="0" err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Mrs.</a:t>
            </a:r>
            <a:r>
              <a:rPr lang="en-ZA" sz="1800" b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Lilian</a:t>
            </a: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n-ZA" sz="1800" b="1" dirty="0" err="1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Ayimba</a:t>
            </a: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25</a:t>
            </a:r>
            <a:r>
              <a:rPr lang="en-ZA" sz="1800" b="1" baseline="30000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September, 2013</a:t>
            </a: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endParaRPr lang="en-GB" sz="28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6866" name="Title 1"/>
          <p:cNvSpPr txBox="1">
            <a:spLocks/>
          </p:cNvSpPr>
          <p:nvPr/>
        </p:nvSpPr>
        <p:spPr bwMode="auto">
          <a:xfrm>
            <a:off x="228600" y="990600"/>
            <a:ext cx="8763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FUTURE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KEY PARTNERS</a:t>
            </a:r>
          </a:p>
          <a:p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</a:rPr>
              <a:t>Potential </a:t>
            </a:r>
            <a:r>
              <a:rPr lang="en-ZA" sz="2800" b="1" dirty="0">
                <a:solidFill>
                  <a:srgbClr val="000000"/>
                </a:solidFill>
                <a:latin typeface="Georgia" pitchFamily="18" charset="0"/>
              </a:rPr>
              <a:t>future partners: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Dive operator - </a:t>
            </a:r>
            <a:r>
              <a:rPr lang="en-ZA" dirty="0" err="1">
                <a:solidFill>
                  <a:srgbClr val="000000"/>
                </a:solidFill>
                <a:latin typeface="Georgia" pitchFamily="18" charset="0"/>
              </a:rPr>
              <a:t>Mr.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 Steve Curtis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(provided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information &amp; advice on the reefs in the area)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CORDIO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- Dr David Obura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(reef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monitoring with A Rocha Kenya)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Coral Reef Care - Rolf Palau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(possible demarcation assistance in the medium to long-term)</a:t>
            </a:r>
          </a:p>
          <a:p>
            <a:pPr>
              <a:buFontTx/>
              <a:buChar char="-"/>
            </a:pPr>
            <a:r>
              <a:rPr lang="en-ZA" dirty="0" err="1" smtClean="0">
                <a:solidFill>
                  <a:srgbClr val="000000"/>
                </a:solidFill>
                <a:latin typeface="Georgia" pitchFamily="18" charset="0"/>
              </a:rPr>
              <a:t>Pwani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 University, web-based platform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Kenya Marine &amp; Fisheries Research Institute (</a:t>
            </a:r>
            <a:r>
              <a:rPr lang="en-ZA" dirty="0" err="1" smtClean="0">
                <a:solidFill>
                  <a:srgbClr val="000000"/>
                </a:solidFill>
                <a:latin typeface="Georgia" pitchFamily="18" charset="0"/>
              </a:rPr>
              <a:t>KMFRI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Kenya Maritime Authority</a:t>
            </a: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endParaRPr lang="en-ZA" sz="20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7890" name="Title 1"/>
          <p:cNvSpPr txBox="1">
            <a:spLocks/>
          </p:cNvSpPr>
          <p:nvPr/>
        </p:nvSpPr>
        <p:spPr bwMode="auto">
          <a:xfrm>
            <a:off x="381000" y="990600"/>
            <a:ext cx="8610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TRAINING &amp;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CAPACITY 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BUILDING</a:t>
            </a: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“Sea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through the Looking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Glass” Boat Training for boat operators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GIS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basic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course</a:t>
            </a: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Participatory mapping &amp; reef monitoring</a:t>
            </a: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Awareness raising through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signage &amp; development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&amp;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dissemination of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film materials </a:t>
            </a:r>
          </a:p>
          <a:p>
            <a:pPr>
              <a:buFont typeface="Arial" pitchFamily="34" charset="0"/>
              <a:buChar char="•"/>
            </a:pPr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8914" name="Title 1"/>
          <p:cNvSpPr txBox="1">
            <a:spLocks/>
          </p:cNvSpPr>
          <p:nvPr/>
        </p:nvSpPr>
        <p:spPr bwMode="auto">
          <a:xfrm>
            <a:off x="152400" y="958755"/>
            <a:ext cx="8839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MANAGEMENT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PLANNING 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&amp; FUTURE SUSTAINABILITY</a:t>
            </a:r>
          </a:p>
          <a:p>
            <a:pPr algn="ctr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Draw from the existing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mangement framework &amp; involve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additional stakeholders 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Final </a:t>
            </a:r>
            <a:r>
              <a:rPr lang="en-ZA" sz="2800" dirty="0">
                <a:solidFill>
                  <a:srgbClr val="000000"/>
                </a:solidFill>
                <a:latin typeface="Georgia" pitchFamily="18" charset="0"/>
              </a:rPr>
              <a:t>output is </a:t>
            </a:r>
            <a:r>
              <a:rPr lang="en-ZA" sz="2800" dirty="0" smtClean="0">
                <a:solidFill>
                  <a:srgbClr val="000000"/>
                </a:solidFill>
                <a:latin typeface="Georgia" pitchFamily="18" charset="0"/>
              </a:rPr>
              <a:t>the “</a:t>
            </a:r>
            <a:r>
              <a:rPr lang="en-ZA" sz="2800" i="1" dirty="0" smtClean="0">
                <a:solidFill>
                  <a:srgbClr val="000000"/>
                </a:solidFill>
                <a:latin typeface="Georgia" pitchFamily="18" charset="0"/>
              </a:rPr>
              <a:t>Watamu coastal &amp; marine resources management operational strategy”</a:t>
            </a:r>
            <a:endParaRPr lang="en-ZA" sz="28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43010" name="Title 1"/>
          <p:cNvSpPr txBox="1">
            <a:spLocks/>
          </p:cNvSpPr>
          <p:nvPr/>
        </p:nvSpPr>
        <p:spPr bwMode="auto">
          <a:xfrm>
            <a:off x="228600" y="838200"/>
            <a:ext cx="8763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628650" indent="-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EARLY LESSONS</a:t>
            </a:r>
          </a:p>
          <a:p>
            <a:pPr algn="ctr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Opportunities for collaboration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among stakeholders for improved management of marine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recreation</a:t>
            </a:r>
          </a:p>
          <a:p>
            <a:pPr>
              <a:buFont typeface="Arial" pitchFamily="34" charset="0"/>
              <a:buChar char="•"/>
            </a:pPr>
            <a:endParaRPr lang="en-ZA" sz="12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Need for: </a:t>
            </a:r>
          </a:p>
          <a:p>
            <a:pPr lvl="1">
              <a:buFontTx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Stronger monitoring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of marine resource use</a:t>
            </a:r>
          </a:p>
          <a:p>
            <a:pPr lvl="1">
              <a:buFontTx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Build on existing collaboration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between all role-players (tourism sector, government, researchers, local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communities)</a:t>
            </a:r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Improved decision-making incorporating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targeted research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results (i.e. strengthen links between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researchers, government &amp; other stakeholders)</a:t>
            </a:r>
          </a:p>
          <a:p>
            <a:pPr lvl="1">
              <a:buFontTx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Adaptive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&amp; collaborative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management, including participatory mapping</a:t>
            </a:r>
          </a:p>
          <a:p>
            <a:pPr marL="171450" lvl="1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171450" lvl="1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Tx/>
              <a:buChar char="-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lvl="1"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41986" name="Title 1"/>
          <p:cNvSpPr txBox="1">
            <a:spLocks/>
          </p:cNvSpPr>
          <p:nvPr/>
        </p:nvSpPr>
        <p:spPr bwMode="auto">
          <a:xfrm>
            <a:off x="304800" y="914400"/>
            <a:ext cx="859313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CROSS LINKAGES</a:t>
            </a: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14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Boat operator training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Sharing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of CoCs, experiences &amp; lessons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learnt for improving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awareness of the significance of RMRM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Development &amp; sharing film footage to highlight wealth of biodiversity, threats, local perspectives &amp; lessons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learnt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Cross linkages between thematic areas (signage, boat operator training, participatory mapping, </a:t>
            </a:r>
            <a:r>
              <a:rPr lang="en-ZA" sz="2600" dirty="0" err="1" smtClean="0">
                <a:solidFill>
                  <a:srgbClr val="000000"/>
                </a:solidFill>
                <a:latin typeface="Georgia" pitchFamily="18" charset="0"/>
              </a:rPr>
              <a:t>BAPs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 &amp; </a:t>
            </a:r>
            <a:r>
              <a:rPr lang="en-ZA" sz="2600" dirty="0" err="1" smtClean="0">
                <a:solidFill>
                  <a:srgbClr val="000000"/>
                </a:solidFill>
                <a:latin typeface="Georgia" pitchFamily="18" charset="0"/>
              </a:rPr>
              <a:t>BATs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Participatory action planning</a:t>
            </a:r>
          </a:p>
          <a:p>
            <a:pPr marL="0" indent="0"/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le 1"/>
          <p:cNvSpPr txBox="1">
            <a:spLocks/>
          </p:cNvSpPr>
          <p:nvPr/>
        </p:nvSpPr>
        <p:spPr bwMode="auto">
          <a:xfrm>
            <a:off x="0" y="4876800"/>
            <a:ext cx="2895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THANK </a:t>
            </a:r>
          </a:p>
          <a:p>
            <a:pPr algn="ctr"/>
            <a:r>
              <a:rPr lang="en-Z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YOU</a:t>
            </a:r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28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28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28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>
              <a:buFont typeface="Arial" pitchFamily="34" charset="0"/>
              <a:buChar char="•"/>
            </a:pP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</a:br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989" y="2209800"/>
            <a:ext cx="3352011" cy="251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813" y="1295400"/>
            <a:ext cx="2730587" cy="34103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1295400"/>
            <a:ext cx="5867400" cy="609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4953000"/>
            <a:ext cx="61722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61494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17410" name="Title 1"/>
          <p:cNvSpPr txBox="1">
            <a:spLocks/>
          </p:cNvSpPr>
          <p:nvPr/>
        </p:nvSpPr>
        <p:spPr bwMode="auto">
          <a:xfrm>
            <a:off x="152400" y="1078173"/>
            <a:ext cx="8839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4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4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OUTLINE</a:t>
            </a:r>
          </a:p>
          <a:p>
            <a:pPr algn="ctr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Introduction 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Demo Site Baseline Context 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RMRM Resources Under Pressure/Hotspots for Strategic Management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Key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Partners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Training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&amp;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Capacity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Building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err="1" smtClean="0">
                <a:solidFill>
                  <a:srgbClr val="000000"/>
                </a:solidFill>
                <a:latin typeface="Georgia" pitchFamily="18" charset="0"/>
              </a:rPr>
              <a:t>RMRM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Management Planning &amp;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Future Sustainability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Early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Lessons Learnt from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RMRM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Cross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Linkages between the Demo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Sites</a:t>
            </a:r>
          </a:p>
          <a:p>
            <a:pPr>
              <a:buFont typeface="Calibri" pitchFamily="34" charset="0"/>
              <a:buAutoNum type="arabicParenR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19458" name="Title 1"/>
          <p:cNvSpPr txBox="1">
            <a:spLocks/>
          </p:cNvSpPr>
          <p:nvPr/>
        </p:nvSpPr>
        <p:spPr bwMode="auto">
          <a:xfrm>
            <a:off x="152400" y="990600"/>
            <a:ext cx="889793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028700" indent="-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INTRODUCTION</a:t>
            </a:r>
          </a:p>
          <a:p>
            <a:pPr algn="ctr"/>
            <a:endParaRPr lang="en-ZA" sz="1400" b="1" dirty="0">
              <a:solidFill>
                <a:srgbClr val="000000"/>
              </a:solidFill>
              <a:latin typeface="Georgia" pitchFamily="18" charset="0"/>
            </a:endParaRPr>
          </a:p>
          <a:p>
            <a:pPr marL="457200" indent="-457200">
              <a:buFont typeface="Arial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RMRM objective: </a:t>
            </a:r>
            <a:r>
              <a:rPr lang="en-ZA" i="1" dirty="0" smtClean="0">
                <a:solidFill>
                  <a:srgbClr val="000000"/>
                </a:solidFill>
                <a:latin typeface="Georgia" pitchFamily="18" charset="0"/>
              </a:rPr>
              <a:t>Responsible </a:t>
            </a:r>
            <a:r>
              <a:rPr lang="en-ZA" i="1" dirty="0">
                <a:solidFill>
                  <a:srgbClr val="000000"/>
                </a:solidFill>
                <a:latin typeface="Georgia" pitchFamily="18" charset="0"/>
              </a:rPr>
              <a:t>reef &amp; marine recreation management for sustainable tourism promoted &amp; tested at selected sites, results documented &amp; disseminated </a:t>
            </a:r>
            <a:endParaRPr lang="en-ZA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457200" indent="-457200">
              <a:buFont typeface="Arial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3 Demo Sites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: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Watamu (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Kenya),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Tofo, Barra &amp; Tofinho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(Mozambique) &amp; Bagamoyo (Tanzania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</a:p>
          <a:p>
            <a:pPr marL="457200" indent="-457200">
              <a:buFont typeface="Arial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Implemented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by EcoAfrica Environmental Consultants in  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collaboration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with the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Tech Team/DSMC</a:t>
            </a:r>
          </a:p>
          <a:p>
            <a:pPr marL="457200" indent="-457200">
              <a:buFont typeface="Arial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Shifted from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Reef &amp; Marine </a:t>
            </a:r>
            <a:r>
              <a:rPr lang="en-ZA" altLang="en-US" dirty="0">
                <a:solidFill>
                  <a:srgbClr val="000000"/>
                </a:solidFill>
                <a:latin typeface="Georgia" pitchFamily="18" charset="0"/>
              </a:rPr>
              <a:t>“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Conservation</a:t>
            </a:r>
            <a:r>
              <a:rPr lang="en-ZA" altLang="en-US" dirty="0">
                <a:solidFill>
                  <a:srgbClr val="000000"/>
                </a:solidFill>
                <a:latin typeface="Georgia" pitchFamily="18" charset="0"/>
              </a:rPr>
              <a:t>”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to</a:t>
            </a:r>
            <a:r>
              <a:rPr lang="en-ZA" altLang="en-US" dirty="0" smtClean="0">
                <a:solidFill>
                  <a:srgbClr val="000000"/>
                </a:solidFill>
                <a:latin typeface="Georgia" pitchFamily="18" charset="0"/>
              </a:rPr>
              <a:t> “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Recreation</a:t>
            </a:r>
            <a:r>
              <a:rPr lang="en-ZA" altLang="en-US" dirty="0">
                <a:solidFill>
                  <a:srgbClr val="000000"/>
                </a:solidFill>
                <a:latin typeface="Georgia" pitchFamily="18" charset="0"/>
              </a:rPr>
              <a:t>”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 Management after COAST </a:t>
            </a:r>
            <a:r>
              <a:rPr lang="en-ZA" dirty="0" err="1">
                <a:solidFill>
                  <a:srgbClr val="000000"/>
                </a:solidFill>
                <a:latin typeface="Georgia" pitchFamily="18" charset="0"/>
              </a:rPr>
              <a:t>MTE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 </a:t>
            </a: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457200" indent="-457200">
              <a:buFont typeface="Arial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457200" indent="-457200">
              <a:buFont typeface="Arial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457200" indent="-457200">
              <a:buFont typeface="Arial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716"/>
            <a:ext cx="9144000" cy="6460567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2530" name="Title 1"/>
          <p:cNvSpPr txBox="1">
            <a:spLocks/>
          </p:cNvSpPr>
          <p:nvPr/>
        </p:nvSpPr>
        <p:spPr bwMode="auto">
          <a:xfrm>
            <a:off x="152400" y="1219200"/>
            <a:ext cx="8839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BASELINE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CONTEXT OF DEMO SITE</a:t>
            </a:r>
          </a:p>
          <a:p>
            <a:pPr marL="0" indent="0"/>
            <a:endParaRPr lang="en-ZA" sz="14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Population size within demo site:  8500 – 9000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Local coastal communities are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highly dependent on marine resources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for livelihood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Tourism is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focused on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coastal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&amp; marine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-related activities (snorkelling, SCUBA diving, sport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fishing, kite surfing)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Most of the coral reefs were severely damaged by 1998 El Nino event, showing limited signs of recovery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Tourism industry largely foreigner-owned/operated</a:t>
            </a:r>
          </a:p>
          <a:p>
            <a:pPr>
              <a:buFont typeface="Arial" pitchFamily="34" charset="0"/>
              <a:buChar char="•"/>
            </a:pP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Majority </a:t>
            </a:r>
            <a:r>
              <a:rPr lang="en-ZA" sz="2600" dirty="0">
                <a:solidFill>
                  <a:srgbClr val="000000"/>
                </a:solidFill>
                <a:latin typeface="Georgia" pitchFamily="18" charset="0"/>
              </a:rPr>
              <a:t>of the tourists are </a:t>
            </a:r>
            <a:r>
              <a:rPr lang="en-ZA" sz="2600" dirty="0" smtClean="0">
                <a:solidFill>
                  <a:srgbClr val="000000"/>
                </a:solidFill>
                <a:latin typeface="Georgia" pitchFamily="18" charset="0"/>
              </a:rPr>
              <a:t>European</a:t>
            </a: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0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3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26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4578" name="Title 1"/>
          <p:cNvSpPr txBox="1">
            <a:spLocks/>
          </p:cNvSpPr>
          <p:nvPr/>
        </p:nvSpPr>
        <p:spPr bwMode="auto">
          <a:xfrm>
            <a:off x="304800" y="914400"/>
            <a:ext cx="8610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BASELINE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CONTEXT (cont.)</a:t>
            </a:r>
          </a:p>
          <a:p>
            <a:pPr algn="ctr"/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Demo Site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falls within the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Marine Park &amp; Reserve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complex, managed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by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Kenya Wildlife Services (</a:t>
            </a:r>
            <a:r>
              <a:rPr lang="en-ZA" dirty="0" err="1" smtClean="0">
                <a:solidFill>
                  <a:srgbClr val="000000"/>
                </a:solidFill>
                <a:latin typeface="Georgia" pitchFamily="18" charset="0"/>
              </a:rPr>
              <a:t>KWS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Codes of Conduct (CoC) exist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for whale watching, snorkelling &amp; SCUBA diving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Some reef monitoring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is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done by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CORDIO, Wildlife Conservation Society (WCS)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&amp; KWS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Three private SCUBA diving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operators (Oceans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Sport Resort, Blue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Fin Diving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&amp; Turtle Bay Hotel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Local safari tours (inclusive of snorkelling)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provided by hotels &amp; private operators to the marine park</a:t>
            </a: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3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1746" name="Title 1"/>
          <p:cNvSpPr txBox="1">
            <a:spLocks/>
          </p:cNvSpPr>
          <p:nvPr/>
        </p:nvSpPr>
        <p:spPr bwMode="auto">
          <a:xfrm>
            <a:off x="209550" y="971550"/>
            <a:ext cx="8763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b="1" i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b="1" i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HOTSPOTS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FOR STRATEGIC 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MANAGEMENT</a:t>
            </a:r>
          </a:p>
          <a:p>
            <a:pPr algn="ctr"/>
            <a:endParaRPr lang="en-ZA" sz="14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Improved management of the large numbers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of tourists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visiting Coral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Gardens at the same time </a:t>
            </a: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Strengthened monitoring of activities within the marine park &amp; reserve areas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Greater collaboration among decision-makers for improved management of the sensitive ecosystems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Harmonisation of existing management frameworks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Conservation protocol for adaptive &amp; collaborative management, includes a centralised database</a:t>
            </a:r>
          </a:p>
          <a:p>
            <a:pPr marL="0" indent="0"/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3794" name="Title 1"/>
          <p:cNvSpPr txBox="1">
            <a:spLocks/>
          </p:cNvSpPr>
          <p:nvPr/>
        </p:nvSpPr>
        <p:spPr bwMode="auto">
          <a:xfrm>
            <a:off x="381000" y="914400"/>
            <a:ext cx="8610600" cy="5010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KEY PARTNERS</a:t>
            </a:r>
          </a:p>
          <a:p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DSMC/Tech Team:</a:t>
            </a:r>
            <a:endParaRPr lang="pt-PT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Voice of Watamu Women Group </a:t>
            </a:r>
          </a:p>
          <a:p>
            <a:pPr>
              <a:buFontTx/>
              <a:buChar char="-"/>
            </a:pPr>
            <a:r>
              <a:rPr lang="en-ZA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Mida</a:t>
            </a: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Creek Conservation Community Group 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Local Government Authority </a:t>
            </a:r>
            <a:r>
              <a:rPr lang="en-ZA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Malindi</a:t>
            </a: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Kenya Forest Service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Kenya Wildlife Service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Watamu Safari Sellers Association</a:t>
            </a:r>
          </a:p>
          <a:p>
            <a:pPr>
              <a:buFontTx/>
              <a:buChar char="-"/>
            </a:pPr>
            <a:r>
              <a:rPr lang="en-ZA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Watamu Marine </a:t>
            </a:r>
            <a:r>
              <a:rPr lang="en-Z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Association</a:t>
            </a:r>
          </a:p>
          <a:p>
            <a:pPr marL="0" indent="0"/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pt-P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P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3794" name="Title 1"/>
          <p:cNvSpPr txBox="1">
            <a:spLocks/>
          </p:cNvSpPr>
          <p:nvPr/>
        </p:nvSpPr>
        <p:spPr bwMode="auto">
          <a:xfrm>
            <a:off x="228600" y="990601"/>
            <a:ext cx="8763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eaLnBrk="1" hangingPunct="1"/>
            <a:endParaRPr lang="en-ZA" b="1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lvl="0" indent="0" algn="ctr" eaLnBrk="1" hangingPunct="1"/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KEY PARTNERS 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(</a:t>
            </a:r>
            <a:r>
              <a:rPr lang="en-ZA" sz="3200" b="1" i="1" dirty="0" smtClean="0">
                <a:solidFill>
                  <a:srgbClr val="000000"/>
                </a:solidFill>
                <a:latin typeface="Georgia" pitchFamily="18" charset="0"/>
              </a:rPr>
              <a:t>cont.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14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ZA" sz="2800" b="1" dirty="0" err="1">
                <a:solidFill>
                  <a:srgbClr val="000000"/>
                </a:solidFill>
                <a:latin typeface="Georgia" pitchFamily="18" charset="0"/>
              </a:rPr>
              <a:t>DSMC</a:t>
            </a:r>
            <a:r>
              <a:rPr lang="en-ZA" sz="2800" b="1" dirty="0">
                <a:solidFill>
                  <a:srgbClr val="000000"/>
                </a:solidFill>
                <a:latin typeface="Georgia" pitchFamily="18" charset="0"/>
              </a:rPr>
              <a:t>/Tech team: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Community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Based Environmental Conservation (</a:t>
            </a:r>
            <a:r>
              <a:rPr lang="en-ZA" dirty="0" err="1" smtClean="0">
                <a:solidFill>
                  <a:srgbClr val="000000"/>
                </a:solidFill>
                <a:latin typeface="Georgia" pitchFamily="18" charset="0"/>
              </a:rPr>
              <a:t>COBEC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Local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Ocean Trust/Watamu Turtle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Watch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Ministry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of Tourism </a:t>
            </a: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Turtle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Bay Beach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Club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A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Rocha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Kenya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Watamu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Association of Boat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Operators</a:t>
            </a:r>
          </a:p>
          <a:p>
            <a:pPr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Nature Kenya</a:t>
            </a:r>
          </a:p>
          <a:p>
            <a:pPr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pt-P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P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ZA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188417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11189</TotalTime>
  <Words>668</Words>
  <Application>Microsoft Office PowerPoint</Application>
  <PresentationFormat>On-screen Show (4:3)</PresentationFormat>
  <Paragraphs>1131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COAST  Steering Committee Meeting  Reef &amp; Marine Recreation Management (RMRM)  Watamu, Kenya  Mr. Samuel Nganga , Mr. Baraza Wangwe &amp; Mrs. Lilian Ayimba 25th September, 2013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PowerPoint Presentation</vt:lpstr>
    </vt:vector>
  </TitlesOfParts>
  <Company>www.warez-bb.org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Gibbon 2011</dc:creator>
  <cp:lastModifiedBy>Jayshree</cp:lastModifiedBy>
  <cp:revision>772</cp:revision>
  <dcterms:created xsi:type="dcterms:W3CDTF">2012-04-17T12:45:04Z</dcterms:created>
  <dcterms:modified xsi:type="dcterms:W3CDTF">2013-09-25T06:41:08Z</dcterms:modified>
</cp:coreProperties>
</file>