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5"/>
  </p:notesMasterIdLst>
  <p:sldIdLst>
    <p:sldId id="256" r:id="rId2"/>
    <p:sldId id="455" r:id="rId3"/>
    <p:sldId id="451" r:id="rId4"/>
    <p:sldId id="427" r:id="rId5"/>
    <p:sldId id="430" r:id="rId6"/>
    <p:sldId id="428" r:id="rId7"/>
    <p:sldId id="429" r:id="rId8"/>
    <p:sldId id="437" r:id="rId9"/>
    <p:sldId id="342" r:id="rId10"/>
    <p:sldId id="438" r:id="rId11"/>
    <p:sldId id="439" r:id="rId12"/>
    <p:sldId id="441" r:id="rId13"/>
    <p:sldId id="443" r:id="rId14"/>
    <p:sldId id="447" r:id="rId15"/>
    <p:sldId id="449" r:id="rId16"/>
    <p:sldId id="456" r:id="rId17"/>
    <p:sldId id="457" r:id="rId18"/>
    <p:sldId id="344" r:id="rId19"/>
    <p:sldId id="452" r:id="rId20"/>
    <p:sldId id="453" r:id="rId21"/>
    <p:sldId id="454" r:id="rId22"/>
    <p:sldId id="351" r:id="rId23"/>
    <p:sldId id="434" r:id="rId24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2D558335-8E8F-43BB-B15E-372546E0F39E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1D33C4BF-64D2-43FF-9B29-195448EC8F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740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3C4BF-64D2-43FF-9B29-195448EC8F51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8006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3C4BF-64D2-43FF-9B29-195448EC8F51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F35D9-8913-4597-96F6-3405520980CF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271C-BA49-4872-B78B-9C2016A7A41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F35D9-8913-4597-96F6-3405520980CF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271C-BA49-4872-B78B-9C2016A7A4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F35D9-8913-4597-96F6-3405520980CF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271C-BA49-4872-B78B-9C2016A7A4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F35D9-8913-4597-96F6-3405520980CF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271C-BA49-4872-B78B-9C2016A7A4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F35D9-8913-4597-96F6-3405520980CF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5199271C-BA49-4872-B78B-9C2016A7A4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F35D9-8913-4597-96F6-3405520980CF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271C-BA49-4872-B78B-9C2016A7A4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F35D9-8913-4597-96F6-3405520980CF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271C-BA49-4872-B78B-9C2016A7A4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F35D9-8913-4597-96F6-3405520980CF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271C-BA49-4872-B78B-9C2016A7A4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F35D9-8913-4597-96F6-3405520980CF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271C-BA49-4872-B78B-9C2016A7A4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F35D9-8913-4597-96F6-3405520980CF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271C-BA49-4872-B78B-9C2016A7A4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F35D9-8913-4597-96F6-3405520980CF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271C-BA49-4872-B78B-9C2016A7A4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3CF35D9-8913-4597-96F6-3405520980CF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199271C-BA49-4872-B78B-9C2016A7A41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>
    <p:wipe dir="r"/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hyperlink" Target="http://www.coast.iwlearn.org/about/partners/2gambia-the-national-environment-agen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coast.iwlearn.org/about/partners/partnerprofile.2006-08-29.63134142" TargetMode="External"/><Relationship Id="rId5" Type="http://schemas.openxmlformats.org/officeDocument/2006/relationships/image" Target="../media/image3.png"/><Relationship Id="rId4" Type="http://schemas.openxmlformats.org/officeDocument/2006/relationships/hyperlink" Target="http://www.coast.iwlearn.org/about/partners/uni" TargetMode="External"/><Relationship Id="rId9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hyperlink" Target="http://www.coast.iwlearn.org/about/partners/2gambia-the-national-environment-age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oast.iwlearn.org/about/partners/partnerprofile.2006-08-29.63134142" TargetMode="External"/><Relationship Id="rId5" Type="http://schemas.openxmlformats.org/officeDocument/2006/relationships/image" Target="../media/image3.png"/><Relationship Id="rId4" Type="http://schemas.openxmlformats.org/officeDocument/2006/relationships/hyperlink" Target="http://www.coast.iwlearn.org/about/partners/uni" TargetMode="External"/><Relationship Id="rId9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hyperlink" Target="http://www.coast.iwlearn.org/about/partners/2gambia-the-national-environment-age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oast.iwlearn.org/about/partners/partnerprofile.2006-08-29.63134142" TargetMode="External"/><Relationship Id="rId5" Type="http://schemas.openxmlformats.org/officeDocument/2006/relationships/image" Target="../media/image3.png"/><Relationship Id="rId4" Type="http://schemas.openxmlformats.org/officeDocument/2006/relationships/hyperlink" Target="http://www.coast.iwlearn.org/about/partners/uni" TargetMode="External"/><Relationship Id="rId9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hyperlink" Target="http://www.coast.iwlearn.org/about/partners/2gambia-the-national-environment-age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oast.iwlearn.org/about/partners/partnerprofile.2006-08-29.63134142" TargetMode="External"/><Relationship Id="rId5" Type="http://schemas.openxmlformats.org/officeDocument/2006/relationships/image" Target="../media/image3.png"/><Relationship Id="rId4" Type="http://schemas.openxmlformats.org/officeDocument/2006/relationships/hyperlink" Target="http://www.coast.iwlearn.org/about/partners/uni" TargetMode="External"/><Relationship Id="rId9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hyperlink" Target="http://www.coast.iwlearn.org/about/partners/2gambia-the-national-environment-age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oast.iwlearn.org/about/partners/partnerprofile.2006-08-29.63134142" TargetMode="External"/><Relationship Id="rId5" Type="http://schemas.openxmlformats.org/officeDocument/2006/relationships/image" Target="../media/image3.png"/><Relationship Id="rId4" Type="http://schemas.openxmlformats.org/officeDocument/2006/relationships/hyperlink" Target="http://www.coast.iwlearn.org/about/partners/uni" TargetMode="External"/><Relationship Id="rId9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3.png"/><Relationship Id="rId7" Type="http://schemas.openxmlformats.org/officeDocument/2006/relationships/hyperlink" Target="http://www.coast.iwlearn.org/about/partners/2gambia-the-national-environment-agen" TargetMode="External"/><Relationship Id="rId2" Type="http://schemas.openxmlformats.org/officeDocument/2006/relationships/hyperlink" Target="http://www.coast.iwlearn.org/about/partners/uni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hyperlink" Target="http://www.coast.iwlearn.org/about/partners/partnerprofile.2006-08-29.63134142" TargetMode="External"/><Relationship Id="rId9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3.png"/><Relationship Id="rId7" Type="http://schemas.openxmlformats.org/officeDocument/2006/relationships/hyperlink" Target="http://www.coast.iwlearn.org/about/partners/2gambia-the-national-environment-agen" TargetMode="External"/><Relationship Id="rId2" Type="http://schemas.openxmlformats.org/officeDocument/2006/relationships/hyperlink" Target="http://www.coast.iwlearn.org/about/partners/uni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hyperlink" Target="http://www.coast.iwlearn.org/about/partners/partnerprofile.2006-08-29.63134142" TargetMode="External"/><Relationship Id="rId9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hyperlink" Target="http://www.coast.iwlearn.org/about/partners/2gambia-the-national-environment-age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oast.iwlearn.org/about/partners/partnerprofile.2006-08-29.63134142" TargetMode="External"/><Relationship Id="rId5" Type="http://schemas.openxmlformats.org/officeDocument/2006/relationships/image" Target="../media/image3.png"/><Relationship Id="rId4" Type="http://schemas.openxmlformats.org/officeDocument/2006/relationships/hyperlink" Target="http://www.coast.iwlearn.org/about/partners/uni" TargetMode="External"/><Relationship Id="rId9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hyperlink" Target="http://www.coast.iwlearn.org/about/partners/2gambia-the-national-environment-age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oast.iwlearn.org/about/partners/partnerprofile.2006-08-29.63134142" TargetMode="External"/><Relationship Id="rId5" Type="http://schemas.openxmlformats.org/officeDocument/2006/relationships/image" Target="../media/image3.png"/><Relationship Id="rId4" Type="http://schemas.openxmlformats.org/officeDocument/2006/relationships/hyperlink" Target="http://www.coast.iwlearn.org/about/partners/uni" TargetMode="External"/><Relationship Id="rId9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hyperlink" Target="http://www.coast.iwlearn.org/about/partners/2gambia-the-national-environment-age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oast.iwlearn.org/about/partners/partnerprofile.2006-08-29.63134142" TargetMode="External"/><Relationship Id="rId5" Type="http://schemas.openxmlformats.org/officeDocument/2006/relationships/image" Target="../media/image3.png"/><Relationship Id="rId4" Type="http://schemas.openxmlformats.org/officeDocument/2006/relationships/hyperlink" Target="http://www.coast.iwlearn.org/about/partners/uni" TargetMode="External"/><Relationship Id="rId9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hyperlink" Target="http://www.coast.iwlearn.org/about/partners/2gambia-the-national-environment-age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oast.iwlearn.org/about/partners/partnerprofile.2006-08-29.63134142" TargetMode="External"/><Relationship Id="rId5" Type="http://schemas.openxmlformats.org/officeDocument/2006/relationships/image" Target="../media/image3.png"/><Relationship Id="rId4" Type="http://schemas.openxmlformats.org/officeDocument/2006/relationships/hyperlink" Target="http://www.coast.iwlearn.org/about/partners/uni" TargetMode="External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hyperlink" Target="http://www.coast.iwlearn.org/about/partners/2gambia-the-national-environment-age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oast.iwlearn.org/about/partners/partnerprofile.2006-08-29.63134142" TargetMode="External"/><Relationship Id="rId5" Type="http://schemas.openxmlformats.org/officeDocument/2006/relationships/image" Target="../media/image3.png"/><Relationship Id="rId4" Type="http://schemas.openxmlformats.org/officeDocument/2006/relationships/hyperlink" Target="http://www.coast.iwlearn.org/about/partners/uni" TargetMode="External"/><Relationship Id="rId9" Type="http://schemas.openxmlformats.org/officeDocument/2006/relationships/image" Target="../media/image6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hyperlink" Target="http://www.coast.iwlearn.org/about/partners/2gambia-the-national-environment-age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oast.iwlearn.org/about/partners/partnerprofile.2006-08-29.63134142" TargetMode="External"/><Relationship Id="rId5" Type="http://schemas.openxmlformats.org/officeDocument/2006/relationships/image" Target="../media/image3.png"/><Relationship Id="rId4" Type="http://schemas.openxmlformats.org/officeDocument/2006/relationships/hyperlink" Target="http://www.coast.iwlearn.org/about/partners/uni" TargetMode="External"/><Relationship Id="rId9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hyperlink" Target="http://www.coast.iwlearn.org/about/partners/2gambia-the-national-environment-age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oast.iwlearn.org/about/partners/partnerprofile.2006-08-29.63134142" TargetMode="External"/><Relationship Id="rId5" Type="http://schemas.openxmlformats.org/officeDocument/2006/relationships/image" Target="../media/image3.png"/><Relationship Id="rId4" Type="http://schemas.openxmlformats.org/officeDocument/2006/relationships/hyperlink" Target="http://www.coast.iwlearn.org/about/partners/uni" TargetMode="External"/><Relationship Id="rId9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hyperlink" Target="http://www.coast.iwlearn.org/about/partners/2gambia-the-national-environment-age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oast.iwlearn.org/about/partners/partnerprofile.2006-08-29.63134142" TargetMode="External"/><Relationship Id="rId5" Type="http://schemas.openxmlformats.org/officeDocument/2006/relationships/image" Target="../media/image3.png"/><Relationship Id="rId4" Type="http://schemas.openxmlformats.org/officeDocument/2006/relationships/hyperlink" Target="http://www.coast.iwlearn.org/about/partners/uni" TargetMode="External"/><Relationship Id="rId9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hyperlink" Target="http://www.coast.iwlearn.org/about/partners/2gambia-the-national-environment-age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oast.iwlearn.org/about/partners/partnerprofile.2006-08-29.63134142" TargetMode="External"/><Relationship Id="rId5" Type="http://schemas.openxmlformats.org/officeDocument/2006/relationships/image" Target="../media/image3.png"/><Relationship Id="rId4" Type="http://schemas.openxmlformats.org/officeDocument/2006/relationships/hyperlink" Target="http://www.coast.iwlearn.org/about/partners/uni" TargetMode="External"/><Relationship Id="rId9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http://www.coast.iwlearn.org/about/partners/2gambia-the-national-environment-agen" TargetMode="External"/><Relationship Id="rId7" Type="http://schemas.openxmlformats.org/officeDocument/2006/relationships/hyperlink" Target="http://www.coast.iwlearn.org/about/partners/partnerprofile.2006-08-29.63134142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coast.iwlearn.org/about/partners/uni" TargetMode="External"/><Relationship Id="rId10" Type="http://schemas.openxmlformats.org/officeDocument/2006/relationships/image" Target="../media/image6.png"/><Relationship Id="rId4" Type="http://schemas.openxmlformats.org/officeDocument/2006/relationships/image" Target="../media/image2.png"/><Relationship Id="rId9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hyperlink" Target="http://www.coast.iwlearn.org/about/partners/2gambia-the-national-environment-age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oast.iwlearn.org/about/partners/partnerprofile.2006-08-29.63134142" TargetMode="External"/><Relationship Id="rId5" Type="http://schemas.openxmlformats.org/officeDocument/2006/relationships/image" Target="../media/image3.png"/><Relationship Id="rId4" Type="http://schemas.openxmlformats.org/officeDocument/2006/relationships/hyperlink" Target="http://www.coast.iwlearn.org/about/partners/uni" TargetMode="External"/><Relationship Id="rId9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hyperlink" Target="http://www.coast.iwlearn.org/about/partners/2gambia-the-national-environment-age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oast.iwlearn.org/about/partners/partnerprofile.2006-08-29.63134142" TargetMode="External"/><Relationship Id="rId5" Type="http://schemas.openxmlformats.org/officeDocument/2006/relationships/image" Target="../media/image3.png"/><Relationship Id="rId4" Type="http://schemas.openxmlformats.org/officeDocument/2006/relationships/hyperlink" Target="http://www.coast.iwlearn.org/about/partners/uni" TargetMode="External"/><Relationship Id="rId9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http://www.coast.iwlearn.org/about/partners/2gambia-the-national-environment-agen" TargetMode="External"/><Relationship Id="rId7" Type="http://schemas.openxmlformats.org/officeDocument/2006/relationships/hyperlink" Target="http://www.coast.iwlearn.org/about/partners/partnerprofile.2006-08-29.63134142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coast.iwlearn.org/about/partners/uni" TargetMode="External"/><Relationship Id="rId10" Type="http://schemas.openxmlformats.org/officeDocument/2006/relationships/image" Target="../media/image6.png"/><Relationship Id="rId4" Type="http://schemas.openxmlformats.org/officeDocument/2006/relationships/image" Target="../media/image2.png"/><Relationship Id="rId9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hyperlink" Target="http://www.coast.iwlearn.org/about/partners/2gambia-the-national-environment-age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oast.iwlearn.org/about/partners/partnerprofile.2006-08-29.63134142" TargetMode="External"/><Relationship Id="rId5" Type="http://schemas.openxmlformats.org/officeDocument/2006/relationships/image" Target="../media/image3.png"/><Relationship Id="rId4" Type="http://schemas.openxmlformats.org/officeDocument/2006/relationships/hyperlink" Target="http://www.coast.iwlearn.org/about/partners/uni" TargetMode="External"/><Relationship Id="rId9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hyperlink" Target="http://www.coast.iwlearn.org/about/partners/2gambia-the-national-environment-age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oast.iwlearn.org/about/partners/partnerprofile.2006-08-29.63134142" TargetMode="External"/><Relationship Id="rId5" Type="http://schemas.openxmlformats.org/officeDocument/2006/relationships/image" Target="../media/image3.png"/><Relationship Id="rId4" Type="http://schemas.openxmlformats.org/officeDocument/2006/relationships/hyperlink" Target="http://www.coast.iwlearn.org/about/partners/uni" TargetMode="External"/><Relationship Id="rId9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http://www.coast.iwlearn.org/about/partners/2gambia-the-national-environment-agen" TargetMode="External"/><Relationship Id="rId7" Type="http://schemas.openxmlformats.org/officeDocument/2006/relationships/hyperlink" Target="http://www.coast.iwlearn.org/about/partners/partnerprofile.2006-08-29.63134142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http://www.coast.iwlearn.org/about/partners/uni" TargetMode="External"/><Relationship Id="rId10" Type="http://schemas.openxmlformats.org/officeDocument/2006/relationships/image" Target="../media/image6.png"/><Relationship Id="rId4" Type="http://schemas.openxmlformats.org/officeDocument/2006/relationships/image" Target="../media/image2.png"/><Relationship Id="rId9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REGIONAL SCM MEETING BRIEF on GAMBIA’S DEMO SITE activities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Abubacarr</a:t>
            </a:r>
            <a:r>
              <a:rPr lang="en-US" dirty="0" smtClean="0"/>
              <a:t> </a:t>
            </a:r>
            <a:r>
              <a:rPr lang="en-US" dirty="0" err="1" smtClean="0"/>
              <a:t>Kujabi</a:t>
            </a:r>
            <a:endParaRPr lang="en-US" dirty="0" smtClean="0"/>
          </a:p>
          <a:p>
            <a:r>
              <a:rPr lang="en-US" dirty="0" smtClean="0"/>
              <a:t>Demo Site Coordinator</a:t>
            </a:r>
          </a:p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0" rIns="45720" bIns="0" anchor="b">
            <a:normAutofit fontScale="60000" lnSpcReduction="20000"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all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800" b="1" i="0" u="none" strike="noStrike" kern="1200" cap="all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800" b="1" i="0" u="none" strike="noStrike" kern="1200" cap="all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800" b="1" i="0" u="none" strike="noStrike" kern="1200" cap="all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4800" b="1" i="0" u="none" strike="noStrike" kern="1200" cap="all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27000" dist="200000" dir="27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Picture 4" descr="The National Environment Agency (Gambia)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81000"/>
            <a:ext cx="8572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UNIDO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0" y="381000"/>
            <a:ext cx="98107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United Nations Environment Programme">
            <a:hlinkClick r:id="rId6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724400" y="228600"/>
            <a:ext cx="6572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C:\Users\kujabi\Documents\COAST Project\Emails Attachements\Emails attachements 2011\Emails attachements Jul. - Dec. 2011\Logos\UNWTO_e.jpg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086600" y="228600"/>
            <a:ext cx="1446261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GEF logo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276600" y="381000"/>
            <a:ext cx="695325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Implementation update:</a:t>
            </a: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37160" indent="0">
              <a:buNone/>
            </a:pPr>
            <a:endParaRPr lang="en-US" dirty="0" smtClean="0"/>
          </a:p>
          <a:p>
            <a:r>
              <a:rPr lang="en-US" dirty="0" smtClean="0"/>
              <a:t>A National Project Steering Committee  established</a:t>
            </a:r>
          </a:p>
          <a:p>
            <a:r>
              <a:rPr lang="en-US" dirty="0" smtClean="0"/>
              <a:t>Demo Site management Committee established</a:t>
            </a:r>
          </a:p>
          <a:p>
            <a:r>
              <a:rPr lang="en-US" dirty="0" smtClean="0"/>
              <a:t>Visit of the TNA Consultant to Demo Sites and meetings with relevant stakeholders.</a:t>
            </a:r>
          </a:p>
          <a:p>
            <a:r>
              <a:rPr lang="en-US" dirty="0" smtClean="0"/>
              <a:t>Governance and Management Consultancy executed.</a:t>
            </a:r>
          </a:p>
          <a:p>
            <a:r>
              <a:rPr lang="en-US" dirty="0" smtClean="0"/>
              <a:t>BAPs and BATs baseline data Consultancy executed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4" name="Picture 3" descr="The National Environment Agency (Gambia)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81000"/>
            <a:ext cx="8572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UNIDO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0" y="381000"/>
            <a:ext cx="98107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United Nations Environment Programme">
            <a:hlinkClick r:id="rId6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724400" y="228600"/>
            <a:ext cx="6572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C:\Users\kujabi\Documents\COAST Project\Emails Attachements\Emails attachements 2011\Emails attachements Jul. - Dec. 2011\Logos\UNWTO_e.jpg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086600" y="228600"/>
            <a:ext cx="1446261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GEF logo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207327" y="385330"/>
            <a:ext cx="695325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77286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4400" dirty="0"/>
              <a:t>Implementation update </a:t>
            </a:r>
            <a:r>
              <a:rPr lang="en-US" dirty="0" smtClean="0"/>
              <a:t>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Community Visioning exercise executed </a:t>
            </a:r>
          </a:p>
          <a:p>
            <a:r>
              <a:rPr lang="en-US" dirty="0" smtClean="0"/>
              <a:t>Awareness raising to encourage enforcement of natural resource sustainable use within TDA and in protected areas executed in </a:t>
            </a:r>
            <a:r>
              <a:rPr lang="en-US" dirty="0" err="1" smtClean="0"/>
              <a:t>Gunjur</a:t>
            </a:r>
            <a:endParaRPr lang="en-US" dirty="0" smtClean="0"/>
          </a:p>
          <a:p>
            <a:r>
              <a:rPr lang="en-US" dirty="0"/>
              <a:t>500 copies of brochures printed and distribute</a:t>
            </a:r>
          </a:p>
          <a:p>
            <a:r>
              <a:rPr lang="en-US" dirty="0"/>
              <a:t>International Coastal Cleanup </a:t>
            </a:r>
            <a:endParaRPr lang="en-US" dirty="0" smtClean="0"/>
          </a:p>
          <a:p>
            <a:pPr lvl="0"/>
            <a:r>
              <a:rPr lang="en-US" dirty="0"/>
              <a:t>Launching of the Ecotourism Component of the COAST Project held on the 15</a:t>
            </a:r>
            <a:r>
              <a:rPr lang="en-US" baseline="30000" dirty="0"/>
              <a:t>th</a:t>
            </a:r>
            <a:r>
              <a:rPr lang="en-US" dirty="0"/>
              <a:t> February 2013</a:t>
            </a:r>
          </a:p>
          <a:p>
            <a:endParaRPr lang="en-US" dirty="0"/>
          </a:p>
          <a:p>
            <a:endParaRPr lang="en-US" dirty="0" smtClean="0"/>
          </a:p>
          <a:p>
            <a:pPr marL="137160" indent="0">
              <a:buNone/>
            </a:pPr>
            <a:endParaRPr lang="en-US" dirty="0"/>
          </a:p>
        </p:txBody>
      </p:sp>
      <p:pic>
        <p:nvPicPr>
          <p:cNvPr id="4" name="Picture 3" descr="The National Environment Agency (Gambia)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81000"/>
            <a:ext cx="8572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UNIDO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0" y="381000"/>
            <a:ext cx="98107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United Nations Environment Programme">
            <a:hlinkClick r:id="rId6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724400" y="228600"/>
            <a:ext cx="6572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C:\Users\kujabi\Documents\COAST Project\Emails Attachements\Emails attachements 2011\Emails attachements Jul. - Dec. 2011\Logos\UNWTO_e.jpg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086600" y="228600"/>
            <a:ext cx="1446261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GEF logo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124200" y="291811"/>
            <a:ext cx="695325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46457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Purchased </a:t>
            </a:r>
            <a:r>
              <a:rPr lang="en-US" dirty="0"/>
              <a:t>and delivered 20 waste bins and 10 bicycles to the community of Kartong</a:t>
            </a:r>
          </a:p>
          <a:p>
            <a:pPr lvl="0"/>
            <a:r>
              <a:rPr lang="en-US" dirty="0"/>
              <a:t>Responsible Tourism Training conducted from the 1</a:t>
            </a:r>
            <a:r>
              <a:rPr lang="en-US" baseline="30000" dirty="0"/>
              <a:t>st</a:t>
            </a:r>
            <a:r>
              <a:rPr lang="en-US" dirty="0"/>
              <a:t> to the 3</a:t>
            </a:r>
            <a:r>
              <a:rPr lang="en-US" baseline="30000" dirty="0"/>
              <a:t>rd</a:t>
            </a:r>
            <a:r>
              <a:rPr lang="en-US" dirty="0"/>
              <a:t> February </a:t>
            </a:r>
            <a:r>
              <a:rPr lang="en-US" dirty="0" smtClean="0"/>
              <a:t>2013</a:t>
            </a:r>
          </a:p>
          <a:p>
            <a:r>
              <a:rPr lang="nl-NL" dirty="0"/>
              <a:t>10 bicycles </a:t>
            </a:r>
            <a:r>
              <a:rPr lang="nl-NL" dirty="0" smtClean="0"/>
              <a:t>purchased to</a:t>
            </a:r>
            <a:r>
              <a:rPr lang="nl-NL" b="1" dirty="0" smtClean="0"/>
              <a:t> </a:t>
            </a:r>
            <a:r>
              <a:rPr lang="nl-NL" dirty="0"/>
              <a:t>introduce more environmentally friendly </a:t>
            </a:r>
            <a:r>
              <a:rPr lang="nl-NL" dirty="0" smtClean="0"/>
              <a:t>activities</a:t>
            </a:r>
          </a:p>
          <a:p>
            <a:r>
              <a:rPr lang="en-US" dirty="0"/>
              <a:t>Training on Business and Administration skills in the areas of record keeping, customer service, IT, food hygiene and business management executed in April 2013</a:t>
            </a:r>
          </a:p>
          <a:p>
            <a:endParaRPr lang="en-US" dirty="0" smtClean="0"/>
          </a:p>
          <a:p>
            <a:pPr lvl="0"/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 descr="The National Environment Agency (Gambia)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81000"/>
            <a:ext cx="8572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UNIDO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0" y="381000"/>
            <a:ext cx="98107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United Nations Environment Programme">
            <a:hlinkClick r:id="rId6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724400" y="228600"/>
            <a:ext cx="6572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C:\Users\kujabi\Documents\COAST Project\Emails Attachements\Emails attachements 2011\Emails attachements Jul. - Dec. 2011\Logos\UNWTO_e.jpg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086600" y="228600"/>
            <a:ext cx="1446261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4400" dirty="0"/>
              <a:t>Implementation update </a:t>
            </a:r>
            <a:r>
              <a:rPr lang="en-US" dirty="0" smtClean="0"/>
              <a:t>Cont.</a:t>
            </a:r>
            <a:endParaRPr lang="en-US" dirty="0"/>
          </a:p>
        </p:txBody>
      </p:sp>
      <p:pic>
        <p:nvPicPr>
          <p:cNvPr id="10" name="Picture 9" descr="GEF logo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200400" y="228600"/>
            <a:ext cx="695325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89538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GIS consultancy for the production of  series of maps of Kartong Demo Site of the COAST Project </a:t>
            </a:r>
            <a:r>
              <a:rPr lang="en-US" dirty="0" smtClean="0"/>
              <a:t>completed</a:t>
            </a:r>
          </a:p>
          <a:p>
            <a:r>
              <a:rPr lang="en-US" dirty="0" smtClean="0"/>
              <a:t>Trained </a:t>
            </a:r>
            <a:r>
              <a:rPr lang="en-US" dirty="0"/>
              <a:t>20 members on environmental issues in order to protect the marine and coastal ecosystem </a:t>
            </a:r>
            <a:r>
              <a:rPr lang="en-US" dirty="0" smtClean="0"/>
              <a:t>conducted </a:t>
            </a:r>
            <a:r>
              <a:rPr lang="en-US" dirty="0"/>
              <a:t>from the 12</a:t>
            </a:r>
            <a:r>
              <a:rPr lang="en-US" baseline="30000" dirty="0"/>
              <a:t>th</a:t>
            </a:r>
            <a:r>
              <a:rPr lang="en-US" dirty="0"/>
              <a:t> to the 14</a:t>
            </a:r>
            <a:r>
              <a:rPr lang="en-US" baseline="30000" dirty="0"/>
              <a:t>th</a:t>
            </a:r>
            <a:r>
              <a:rPr lang="en-US" dirty="0"/>
              <a:t> April 2013</a:t>
            </a:r>
            <a:r>
              <a:rPr lang="en-US" dirty="0" smtClean="0"/>
              <a:t>.</a:t>
            </a:r>
          </a:p>
          <a:p>
            <a:pPr lvl="0"/>
            <a:r>
              <a:rPr lang="en-US" dirty="0"/>
              <a:t>Tour guide training consultancy for 10 youths in Kartong conducted </a:t>
            </a:r>
            <a:r>
              <a:rPr lang="en-US" dirty="0" err="1"/>
              <a:t>inApril</a:t>
            </a:r>
            <a:r>
              <a:rPr lang="en-US" dirty="0"/>
              <a:t> 2013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 descr="The National Environment Agency (Gambia)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81000"/>
            <a:ext cx="8572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UNIDO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0" y="381000"/>
            <a:ext cx="98107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United Nations Environment Programme">
            <a:hlinkClick r:id="rId6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724400" y="228600"/>
            <a:ext cx="6572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C:\Users\kujabi\Documents\COAST Project\Emails Attachements\Emails attachements 2011\Emails attachements Jul. - Dec. 2011\Logos\UNWTO_e.jpg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086600" y="228600"/>
            <a:ext cx="1446261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4400" dirty="0"/>
              <a:t>Implementation update </a:t>
            </a:r>
            <a:r>
              <a:rPr lang="en-US" dirty="0" smtClean="0"/>
              <a:t>Cont.</a:t>
            </a:r>
            <a:endParaRPr lang="en-US" dirty="0"/>
          </a:p>
        </p:txBody>
      </p:sp>
      <p:pic>
        <p:nvPicPr>
          <p:cNvPr id="10" name="Picture 9" descr="GEF logo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048000" y="257175"/>
            <a:ext cx="695325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60280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400" dirty="0"/>
              <a:t>Implementation update </a:t>
            </a:r>
            <a:r>
              <a:rPr lang="en-US" dirty="0" smtClean="0"/>
              <a:t>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dirty="0" smtClean="0"/>
              <a:t>Developing </a:t>
            </a:r>
            <a:r>
              <a:rPr lang="en-US" dirty="0"/>
              <a:t>Tesito Camp into a camping site with facilities like toilets, showers and proper waste disposal arrangements as well as introduce activities such as Gambian cookery classes with the village </a:t>
            </a:r>
            <a:r>
              <a:rPr lang="en-US" dirty="0" smtClean="0"/>
              <a:t>women in progress</a:t>
            </a:r>
          </a:p>
          <a:p>
            <a:r>
              <a:rPr lang="en-US" dirty="0"/>
              <a:t>Enhance the Sandale craft showcase by introducing new craft products such as pottery as well as building workshops and points of sale for Kartong artists in progress</a:t>
            </a:r>
          </a:p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306821"/>
            <a:ext cx="8229600" cy="1143000"/>
          </a:xfrm>
          <a:prstGeom prst="rect">
            <a:avLst/>
          </a:prstGeom>
        </p:spPr>
        <p:txBody>
          <a:bodyPr vert="horz" lIns="45720" tIns="0" rIns="45720" bIns="0" anchor="b">
            <a:normAutofit fontScale="60000" lnSpcReduction="20000"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all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800" b="1" i="0" u="none" strike="noStrike" kern="1200" cap="all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800" b="1" i="0" u="none" strike="noStrike" kern="1200" cap="all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800" b="1" i="0" u="none" strike="noStrike" kern="1200" cap="all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4800" b="1" i="0" u="none" strike="noStrike" kern="1200" cap="all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27000" dist="200000" dir="27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Picture 4" descr="UNIDO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381000"/>
            <a:ext cx="98107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United Nations Environment Programme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24400" y="228600"/>
            <a:ext cx="6572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C:\Users\kujabi\Documents\COAST Project\Emails Attachements\Emails attachements 2011\Emails attachements Jul. - Dec. 2011\Logos\UNWTO_e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86600" y="228600"/>
            <a:ext cx="1446261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The National Environment Agency (Gambia)">
            <a:hlinkClick r:id="rId7"/>
          </p:cNvPr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28600" y="381000"/>
            <a:ext cx="8572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GEF logo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276600" y="306821"/>
            <a:ext cx="695325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4886889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870" y="824345"/>
            <a:ext cx="8229600" cy="1143000"/>
          </a:xfrm>
        </p:spPr>
        <p:txBody>
          <a:bodyPr/>
          <a:lstStyle/>
          <a:p>
            <a:r>
              <a:rPr lang="en-US" sz="4000" dirty="0"/>
              <a:t>Implementation update </a:t>
            </a:r>
            <a:r>
              <a:rPr lang="en-US" dirty="0" smtClean="0"/>
              <a:t>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25 </a:t>
            </a:r>
            <a:r>
              <a:rPr lang="en-US" dirty="0"/>
              <a:t>women and men </a:t>
            </a:r>
            <a:r>
              <a:rPr lang="en-US" dirty="0" smtClean="0"/>
              <a:t>trained </a:t>
            </a:r>
            <a:r>
              <a:rPr lang="en-US" dirty="0"/>
              <a:t>on waste recycling into manure and </a:t>
            </a:r>
            <a:r>
              <a:rPr lang="en-US" dirty="0" smtClean="0"/>
              <a:t>craft</a:t>
            </a:r>
          </a:p>
          <a:p>
            <a:r>
              <a:rPr lang="en-US" dirty="0" smtClean="0"/>
              <a:t>computer </a:t>
            </a:r>
            <a:r>
              <a:rPr lang="en-US" dirty="0"/>
              <a:t>and a printer </a:t>
            </a:r>
            <a:r>
              <a:rPr lang="en-US" dirty="0" smtClean="0"/>
              <a:t>for </a:t>
            </a:r>
            <a:r>
              <a:rPr lang="en-US" dirty="0"/>
              <a:t>KART p</a:t>
            </a:r>
            <a:r>
              <a:rPr lang="en-US" dirty="0" smtClean="0"/>
              <a:t>urchased as </a:t>
            </a:r>
            <a:r>
              <a:rPr lang="en-US" dirty="0"/>
              <a:t>well as </a:t>
            </a:r>
            <a:r>
              <a:rPr lang="en-US" dirty="0" smtClean="0"/>
              <a:t>a </a:t>
            </a:r>
            <a:r>
              <a:rPr lang="en-US" dirty="0"/>
              <a:t>solar system that will assure the good functioning of the </a:t>
            </a:r>
            <a:r>
              <a:rPr lang="en-US" dirty="0" smtClean="0"/>
              <a:t>equipment</a:t>
            </a:r>
          </a:p>
          <a:p>
            <a:r>
              <a:rPr lang="en-US" dirty="0"/>
              <a:t>Stakeholders assessment workshop conducted on the 22</a:t>
            </a:r>
            <a:r>
              <a:rPr lang="en-US" baseline="30000" dirty="0"/>
              <a:t>nd</a:t>
            </a:r>
            <a:r>
              <a:rPr lang="en-US" dirty="0"/>
              <a:t> April 2013</a:t>
            </a:r>
          </a:p>
          <a:p>
            <a:r>
              <a:rPr lang="en-US" dirty="0"/>
              <a:t>Biodiversity training conducted from the 23 – 25 April 2013</a:t>
            </a:r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1054822"/>
            <a:ext cx="8229600" cy="1143000"/>
          </a:xfrm>
          <a:prstGeom prst="rect">
            <a:avLst/>
          </a:prstGeom>
        </p:spPr>
        <p:txBody>
          <a:bodyPr vert="horz" lIns="45720" tIns="0" rIns="45720" bIns="0" anchor="b">
            <a:normAutofit fontScale="60000" lnSpcReduction="20000"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all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800" b="1" i="0" u="none" strike="noStrike" kern="1200" cap="all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800" b="1" i="0" u="none" strike="noStrike" kern="1200" cap="all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800" b="1" i="0" u="none" strike="noStrike" kern="1200" cap="all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4800" b="1" i="0" u="none" strike="noStrike" kern="1200" cap="all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27000" dist="200000" dir="27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Picture 4" descr="UNIDO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381000"/>
            <a:ext cx="98107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United Nations Environment Programme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24400" y="228600"/>
            <a:ext cx="6572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C:\Users\kujabi\Documents\COAST Project\Emails Attachements\Emails attachements 2011\Emails attachements Jul. - Dec. 2011\Logos\UNWTO_e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86600" y="228600"/>
            <a:ext cx="1446261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The National Environment Agency (Gambia)">
            <a:hlinkClick r:id="rId7"/>
          </p:cNvPr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28600" y="381000"/>
            <a:ext cx="8572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GEF logo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276600" y="257175"/>
            <a:ext cx="695325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8916201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56371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Planned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n-GB" dirty="0"/>
              <a:t>Train the trainers for capacity building in the community (6 KART and VDC)</a:t>
            </a:r>
          </a:p>
          <a:p>
            <a:pPr>
              <a:buFont typeface="Wingdings" pitchFamily="2" charset="2"/>
              <a:buChar char="q"/>
            </a:pPr>
            <a:r>
              <a:rPr lang="nl-NL" dirty="0"/>
              <a:t>Triathlon and awareness raising activities organized during Kartong Cultural Festival</a:t>
            </a:r>
            <a:endParaRPr lang="en-US" dirty="0"/>
          </a:p>
          <a:p>
            <a:r>
              <a:rPr lang="nl-NL" dirty="0"/>
              <a:t>Integrate coastal protection into the KART Responsible Tourism Policy through community consultation 30 participants</a:t>
            </a:r>
          </a:p>
          <a:p>
            <a:r>
              <a:rPr lang="en-GB" dirty="0" err="1"/>
              <a:t>Tesito</a:t>
            </a:r>
            <a:r>
              <a:rPr lang="en-GB" dirty="0"/>
              <a:t> camp developed into campsite with tourist facilities</a:t>
            </a:r>
          </a:p>
          <a:p>
            <a:endParaRPr lang="en-US" dirty="0"/>
          </a:p>
        </p:txBody>
      </p:sp>
      <p:pic>
        <p:nvPicPr>
          <p:cNvPr id="4" name="Picture 3" descr="The National Environment Agency (Gambia)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81000"/>
            <a:ext cx="8572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UNIDO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0" y="381000"/>
            <a:ext cx="98107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United Nations Environment Programme">
            <a:hlinkClick r:id="rId6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724400" y="228600"/>
            <a:ext cx="6572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C:\Users\kujabi\Documents\COAST Project\Emails Attachements\Emails attachements 2011\Emails attachements Jul. - Dec. 2011\Logos\UNWTO_e.jpg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086600" y="228600"/>
            <a:ext cx="1446261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GEF logo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200399" y="228600"/>
            <a:ext cx="695325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94468275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56371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Planned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Conduct </a:t>
            </a:r>
            <a:r>
              <a:rPr lang="nl-NL" dirty="0"/>
              <a:t>a familiarization trip with local and international tour operators in order to expand the market to more operators for the South Gambia cross-village excursion</a:t>
            </a:r>
          </a:p>
          <a:p>
            <a:r>
              <a:rPr lang="en-GB" dirty="0"/>
              <a:t>Public private partnership planning</a:t>
            </a:r>
          </a:p>
          <a:p>
            <a:r>
              <a:rPr lang="nl-NL" dirty="0"/>
              <a:t>Enhance the Sandale craft showcase by introducing new craft products such as pottery as well as building workshops and points of sale for Kartong artists</a:t>
            </a:r>
          </a:p>
          <a:p>
            <a:endParaRPr lang="en-US" dirty="0"/>
          </a:p>
        </p:txBody>
      </p:sp>
      <p:pic>
        <p:nvPicPr>
          <p:cNvPr id="4" name="Picture 3" descr="The National Environment Agency (Gambia)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81000"/>
            <a:ext cx="8572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UNIDO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0" y="381000"/>
            <a:ext cx="98107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United Nations Environment Programme">
            <a:hlinkClick r:id="rId6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724400" y="228600"/>
            <a:ext cx="6572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C:\Users\kujabi\Documents\COAST Project\Emails Attachements\Emails attachements 2011\Emails attachements Jul. - Dec. 2011\Logos\UNWTO_e.jpg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086600" y="228600"/>
            <a:ext cx="1446261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GEF logo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200399" y="228600"/>
            <a:ext cx="695325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5890469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Challenges faced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Fencing of </a:t>
            </a:r>
            <a:r>
              <a:rPr lang="en-US" dirty="0" err="1" smtClean="0"/>
              <a:t>folonko</a:t>
            </a:r>
            <a:endParaRPr lang="en-US" dirty="0" smtClean="0"/>
          </a:p>
          <a:p>
            <a:r>
              <a:rPr lang="en-US" dirty="0" smtClean="0"/>
              <a:t>Having numerous training activities during the rainy season</a:t>
            </a:r>
          </a:p>
          <a:p>
            <a:r>
              <a:rPr lang="en-US" dirty="0" smtClean="0"/>
              <a:t>Having trainings outside Kartong</a:t>
            </a:r>
          </a:p>
        </p:txBody>
      </p:sp>
      <p:pic>
        <p:nvPicPr>
          <p:cNvPr id="4" name="Picture 3" descr="The National Environment Agency (Gambia)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81000"/>
            <a:ext cx="8572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UNIDO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0" y="381000"/>
            <a:ext cx="98107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United Nations Environment Programme">
            <a:hlinkClick r:id="rId6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724400" y="228600"/>
            <a:ext cx="6572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C:\Users\kujabi\Documents\COAST Project\Emails Attachements\Emails attachements 2011\Emails attachements Jul. - Dec. 2011\Logos\UNWTO_e.jpg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086600" y="228600"/>
            <a:ext cx="1446261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GEF logo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124200" y="284884"/>
            <a:ext cx="695325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143000"/>
            <a:ext cx="8229600" cy="1143000"/>
          </a:xfrm>
        </p:spPr>
        <p:txBody>
          <a:bodyPr/>
          <a:lstStyle/>
          <a:p>
            <a:r>
              <a:rPr lang="en-US" dirty="0" smtClean="0"/>
              <a:t>Results achieved </a:t>
            </a:r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8400"/>
            <a:ext cx="8229600" cy="4038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Improved tree planting in the community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Community forest better protected than before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Waste management improved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Income generation through bicycle hiring and contribute to the financial transactions of KART and the VDC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Ease the mobility of KART executives during meetings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 fontScale="67500" lnSpcReduction="20000"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1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1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1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1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4100" b="1" i="0" u="none" strike="noStrike" kern="1200" cap="none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Picture 4" descr="The National Environment Agency (Gambia)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81000"/>
            <a:ext cx="8572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UNIDO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0" y="381000"/>
            <a:ext cx="98107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United Nations Environment Programme">
            <a:hlinkClick r:id="rId6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724400" y="228600"/>
            <a:ext cx="6572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C:\Users\kujabi\Documents\COAST Project\Emails Attachements\Emails attachements 2011\Emails attachements Jul. - Dec. 2011\Logos\UNWTO_e.jpg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086600" y="228600"/>
            <a:ext cx="1446261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GEF logo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124200" y="260783"/>
            <a:ext cx="695325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46028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56371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Presentation outline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Main Project Activities</a:t>
            </a:r>
          </a:p>
          <a:p>
            <a:r>
              <a:rPr lang="en-US" dirty="0" smtClean="0"/>
              <a:t>Implementation update</a:t>
            </a:r>
          </a:p>
          <a:p>
            <a:r>
              <a:rPr lang="en-US" dirty="0" smtClean="0"/>
              <a:t>Planned activities</a:t>
            </a:r>
          </a:p>
          <a:p>
            <a:r>
              <a:rPr lang="en-US" dirty="0" smtClean="0"/>
              <a:t>Challenges faced</a:t>
            </a:r>
          </a:p>
          <a:p>
            <a:r>
              <a:rPr lang="en-US" dirty="0" smtClean="0"/>
              <a:t>Results achieved</a:t>
            </a:r>
          </a:p>
          <a:p>
            <a:r>
              <a:rPr lang="en-US" dirty="0" smtClean="0"/>
              <a:t>Recommendations 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 descr="The National Environment Agency (Gambia)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81000"/>
            <a:ext cx="8572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UNIDO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0" y="381000"/>
            <a:ext cx="98107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United Nations Environment Programme">
            <a:hlinkClick r:id="rId6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724400" y="228600"/>
            <a:ext cx="6572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C:\Users\kujabi\Documents\COAST Project\Emails Attachements\Emails attachements 2011\Emails attachements Jul. - Dec. 2011\Logos\UNWTO_e.jpg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086600" y="228600"/>
            <a:ext cx="1446261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GEF logo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200399" y="228600"/>
            <a:ext cx="695325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94468275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192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Results achieved cont. </a:t>
            </a:r>
            <a:endParaRPr lang="en-US" sz="4000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743200"/>
            <a:ext cx="8229600" cy="3261360"/>
          </a:xfrm>
        </p:spPr>
        <p:txBody>
          <a:bodyPr/>
          <a:lstStyle/>
          <a:p>
            <a:r>
              <a:rPr lang="en-US" dirty="0" smtClean="0"/>
              <a:t>Improve the crude method of tourist guides</a:t>
            </a:r>
          </a:p>
          <a:p>
            <a:r>
              <a:rPr lang="en-US" dirty="0" smtClean="0"/>
              <a:t>Economic gain through tips from tourists</a:t>
            </a:r>
          </a:p>
          <a:p>
            <a:r>
              <a:rPr lang="en-US" dirty="0" smtClean="0"/>
              <a:t>Community members are now engaged in recycling nylons to wallets</a:t>
            </a:r>
          </a:p>
          <a:p>
            <a:r>
              <a:rPr lang="en-US" dirty="0" smtClean="0"/>
              <a:t>Waste reduction through trainings and provision of bins</a:t>
            </a:r>
          </a:p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 fontScale="67500" lnSpcReduction="20000"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1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1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1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1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4100" b="1" i="0" u="none" strike="noStrike" kern="1200" cap="none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Picture 4" descr="The National Environment Agency (Gambia)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81000"/>
            <a:ext cx="8572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UNIDO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0" y="381000"/>
            <a:ext cx="98107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United Nations Environment Programme">
            <a:hlinkClick r:id="rId6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724400" y="228600"/>
            <a:ext cx="6572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C:\Users\kujabi\Documents\COAST Project\Emails Attachements\Emails attachements 2011\Emails attachements Jul. - Dec. 2011\Logos\UNWTO_e.jpg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086600" y="228600"/>
            <a:ext cx="1446261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GEF logo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200400" y="330777"/>
            <a:ext cx="695325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8821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10848" y="1417638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 </a:t>
            </a:r>
            <a:r>
              <a:rPr lang="en-US" sz="4000" dirty="0" smtClean="0"/>
              <a:t>Results </a:t>
            </a:r>
            <a:r>
              <a:rPr lang="en-US" sz="4000" dirty="0" smtClean="0"/>
              <a:t>achieved cont. </a:t>
            </a:r>
            <a:endParaRPr lang="en-US" sz="4000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743200"/>
            <a:ext cx="8229600" cy="3261360"/>
          </a:xfrm>
        </p:spPr>
        <p:txBody>
          <a:bodyPr/>
          <a:lstStyle/>
          <a:p>
            <a:r>
              <a:rPr lang="en-US" dirty="0" smtClean="0"/>
              <a:t>Food hygiene improved</a:t>
            </a:r>
          </a:p>
          <a:p>
            <a:r>
              <a:rPr lang="en-US" dirty="0" smtClean="0"/>
              <a:t>Proper record keeping at KART and Tesito</a:t>
            </a:r>
          </a:p>
          <a:p>
            <a:r>
              <a:rPr lang="en-US" dirty="0" smtClean="0"/>
              <a:t>A well functioning KART office (save income typing 22km)</a:t>
            </a:r>
          </a:p>
          <a:p>
            <a:r>
              <a:rPr lang="en-US" dirty="0" smtClean="0"/>
              <a:t>Helps improve code of </a:t>
            </a:r>
            <a:r>
              <a:rPr lang="en-US" smtClean="0"/>
              <a:t>dressing and promote </a:t>
            </a:r>
            <a:r>
              <a:rPr lang="en-US" dirty="0" smtClean="0"/>
              <a:t>culture and norms</a:t>
            </a:r>
          </a:p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 fontScale="67500" lnSpcReduction="20000"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1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1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1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1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4100" b="1" i="0" u="none" strike="noStrike" kern="1200" cap="none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Picture 4" descr="The National Environment Agency (Gambia)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81000"/>
            <a:ext cx="8572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UNIDO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0" y="381000"/>
            <a:ext cx="98107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United Nations Environment Programme">
            <a:hlinkClick r:id="rId6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724400" y="228600"/>
            <a:ext cx="6572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C:\Users\kujabi\Documents\COAST Project\Emails Attachements\Emails attachements 2011\Emails attachements Jul. - Dec. 2011\Logos\UNWTO_e.jpg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086600" y="228600"/>
            <a:ext cx="1446261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GEF logo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124200" y="233362"/>
            <a:ext cx="695325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8821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838200"/>
            <a:ext cx="8229600" cy="1143000"/>
          </a:xfrm>
        </p:spPr>
        <p:txBody>
          <a:bodyPr/>
          <a:lstStyle/>
          <a:p>
            <a:r>
              <a:rPr lang="en-US" sz="4000" dirty="0" smtClean="0"/>
              <a:t>Recommendations</a:t>
            </a:r>
            <a:endParaRPr lang="en-US" sz="4000" b="1" dirty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57400"/>
            <a:ext cx="8229600" cy="449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Constant consultation between development partners and the beneficiaries 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Frequent and adequate trainings necessary especially on Environmental issues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A </a:t>
            </a:r>
            <a:r>
              <a:rPr lang="en-US" dirty="0"/>
              <a:t>three year plan that is income generation oriented and environmentally </a:t>
            </a:r>
            <a:r>
              <a:rPr lang="en-US" dirty="0" smtClean="0"/>
              <a:t>friendly needed.</a:t>
            </a:r>
          </a:p>
          <a:p>
            <a:pPr>
              <a:lnSpc>
                <a:spcPct val="90000"/>
              </a:lnSpc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488D918-CA03-43E5-95A4-9E9A51E03A96}" type="datetime1">
              <a:rPr lang="en-US"/>
              <a:pPr>
                <a:defRPr/>
              </a:pPr>
              <a:t>9/23/2013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BF4304-CCB0-493C-8622-023AA6614FFF}" type="slidenum">
              <a:rPr lang="en-US"/>
              <a:pPr>
                <a:defRPr/>
              </a:pPr>
              <a:t>22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 fontScale="67500" lnSpcReduction="20000"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1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1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1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1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1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.</a:t>
            </a:r>
            <a:endParaRPr kumimoji="0" lang="en-US" sz="4100" b="1" i="0" u="none" strike="noStrike" kern="1200" cap="none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Picture 7" descr="The National Environment Agency (Gambia)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81000"/>
            <a:ext cx="8572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UNIDO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0" y="381000"/>
            <a:ext cx="98107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 descr="United Nations Environment Programme">
            <a:hlinkClick r:id="rId6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724400" y="228600"/>
            <a:ext cx="6572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1" descr="C:\Users\kujabi\Documents\COAST Project\Emails Attachements\Emails attachements 2011\Emails attachements Jul. - Dec. 2011\Logos\UNWTO_e.jpg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086600" y="228600"/>
            <a:ext cx="1446261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 descr="GEF logo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200400" y="319087"/>
            <a:ext cx="695325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algn="ctr"/>
            <a:r>
              <a:rPr lang="en-US" dirty="0" smtClean="0"/>
              <a:t>THANK YOU</a:t>
            </a:r>
            <a:endParaRPr lang="en-US" dirty="0"/>
          </a:p>
        </p:txBody>
      </p:sp>
      <p:pic>
        <p:nvPicPr>
          <p:cNvPr id="4" name="Picture 3" descr="The National Environment Agency (Gambia)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81000"/>
            <a:ext cx="8572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UNIDO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0" y="381000"/>
            <a:ext cx="98107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United Nations Environment Programme">
            <a:hlinkClick r:id="rId6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724400" y="228600"/>
            <a:ext cx="6572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C:\Users\kujabi\Documents\COAST Project\Emails Attachements\Emails attachements 2011\Emails attachements Jul. - Dec. 2011\Logos\UNWTO_e.jpg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086600" y="228600"/>
            <a:ext cx="1446261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GEF logo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276600" y="257175"/>
            <a:ext cx="695325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98972401"/>
      </p:ext>
    </p:extLst>
  </p:cSld>
  <p:clrMapOvr>
    <a:masterClrMapping/>
  </p:clrMapOvr>
  <p:transition spd="slow">
    <p:strips dir="l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8" descr="Kujabi's Demo Site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04800" y="1143000"/>
            <a:ext cx="8134390" cy="5746462"/>
          </a:xfrm>
        </p:spPr>
      </p:pic>
      <p:pic>
        <p:nvPicPr>
          <p:cNvPr id="4" name="Picture 3" descr="The National Environment Agency (Gambia)">
            <a:hlinkClick r:id="rId3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381000"/>
            <a:ext cx="8572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UNIDO">
            <a:hlinkClick r:id="rId5"/>
          </p:cNvPr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524000" y="381000"/>
            <a:ext cx="98107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United Nations Environment Programme">
            <a:hlinkClick r:id="rId7"/>
          </p:cNvPr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724400" y="228600"/>
            <a:ext cx="6572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C:\Users\kujabi\Documents\COAST Project\Emails Attachements\Emails attachements 2011\Emails attachements Jul. - Dec. 2011\Logos\UNWTO_e.jpg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086600" y="228600"/>
            <a:ext cx="1446261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GEF logo"/>
          <p:cNvPicPr/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00400" y="319087"/>
            <a:ext cx="695325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546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56371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To </a:t>
            </a:r>
            <a:r>
              <a:rPr lang="nl-NL" dirty="0"/>
              <a:t>develop new and sustainable community based tourism activities and </a:t>
            </a:r>
            <a:r>
              <a:rPr lang="nl-NL" dirty="0" smtClean="0"/>
              <a:t>(</a:t>
            </a:r>
            <a:r>
              <a:rPr lang="nl-NL" dirty="0"/>
              <a:t>SMMEs) in line with ecotourism development goals and create pro-poor tourism opportunities for the </a:t>
            </a:r>
            <a:r>
              <a:rPr lang="nl-NL" dirty="0" smtClean="0"/>
              <a:t>community </a:t>
            </a:r>
            <a:r>
              <a:rPr lang="nl-NL" dirty="0"/>
              <a:t>of Kartong.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 descr="The National Environment Agency (Gambia)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81000"/>
            <a:ext cx="8572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UNIDO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0" y="381000"/>
            <a:ext cx="98107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United Nations Environment Programme">
            <a:hlinkClick r:id="rId6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724400" y="228600"/>
            <a:ext cx="6572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C:\Users\kujabi\Documents\COAST Project\Emails Attachements\Emails attachements 2011\Emails attachements Jul. - Dec. 2011\Logos\UNWTO_e.jpg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086600" y="228600"/>
            <a:ext cx="1446261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GEF logo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200399" y="228600"/>
            <a:ext cx="695325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1961118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7160" indent="0">
              <a:buNone/>
            </a:pP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/>
              <a:t>Training of local people on environmental issues in order to protect the marine and coastal </a:t>
            </a:r>
            <a:r>
              <a:rPr lang="en-US" dirty="0" smtClean="0"/>
              <a:t>ecosystems (20)</a:t>
            </a:r>
          </a:p>
          <a:p>
            <a:pPr>
              <a:buFont typeface="Wingdings" pitchFamily="2" charset="2"/>
              <a:buChar char="q"/>
            </a:pPr>
            <a:r>
              <a:rPr lang="en-GB" dirty="0"/>
              <a:t>Train the trainers for capacity building in the </a:t>
            </a:r>
            <a:r>
              <a:rPr lang="en-GB" dirty="0" smtClean="0"/>
              <a:t>community (6 KART and VDC)</a:t>
            </a:r>
          </a:p>
          <a:p>
            <a:pPr>
              <a:buFont typeface="Wingdings" pitchFamily="2" charset="2"/>
              <a:buChar char="q"/>
            </a:pPr>
            <a:r>
              <a:rPr lang="nl-NL" dirty="0"/>
              <a:t>Triathlon and awareness raising activities organized during Kartong Cultural Festival</a:t>
            </a:r>
            <a:endParaRPr lang="en-US" dirty="0"/>
          </a:p>
          <a:p>
            <a:pPr>
              <a:buFont typeface="Wingdings" pitchFamily="2" charset="2"/>
              <a:buChar char="q"/>
            </a:pPr>
            <a:endParaRPr lang="en-US" dirty="0"/>
          </a:p>
        </p:txBody>
      </p:sp>
      <p:pic>
        <p:nvPicPr>
          <p:cNvPr id="9" name="Picture 8" descr="The National Environment Agency (Gambia)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81000"/>
            <a:ext cx="8572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UNIDO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0" y="381000"/>
            <a:ext cx="98107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1" descr="United Nations Environment Programme">
            <a:hlinkClick r:id="rId6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724400" y="228600"/>
            <a:ext cx="6572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 descr="C:\Users\kujabi\Documents\COAST Project\Emails Attachements\Emails attachements 2011\Emails attachements Jul. - Dec. 2011\Logos\UNWTO_e.jpg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086600" y="228600"/>
            <a:ext cx="1446261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756371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Main Project </a:t>
            </a:r>
            <a:r>
              <a:rPr lang="en-US" dirty="0"/>
              <a:t>A</a:t>
            </a:r>
            <a:r>
              <a:rPr lang="en-US" dirty="0" smtClean="0"/>
              <a:t>ctivities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4" name="Picture 13" descr="GEF logo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200399" y="238125"/>
            <a:ext cx="695325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32956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Integrate coastal protection into the KART Responsible Tourism Policy through community </a:t>
            </a:r>
            <a:r>
              <a:rPr lang="nl-NL" dirty="0" smtClean="0"/>
              <a:t>consultation 30 participants</a:t>
            </a:r>
          </a:p>
          <a:p>
            <a:r>
              <a:rPr lang="en-GB" dirty="0" err="1"/>
              <a:t>Tesito</a:t>
            </a:r>
            <a:r>
              <a:rPr lang="en-GB" dirty="0"/>
              <a:t> camp developed into campsite with tourist </a:t>
            </a:r>
            <a:r>
              <a:rPr lang="en-GB" dirty="0" smtClean="0"/>
              <a:t>facilities</a:t>
            </a:r>
          </a:p>
          <a:p>
            <a:r>
              <a:rPr lang="nl-NL" dirty="0"/>
              <a:t>Conduct a familiarization trip with local and international tour operators in order to expand the market to more operators for the South Gambia cross-village </a:t>
            </a:r>
            <a:r>
              <a:rPr lang="nl-NL" dirty="0" smtClean="0"/>
              <a:t>excursion</a:t>
            </a:r>
          </a:p>
          <a:p>
            <a:r>
              <a:rPr lang="en-GB" dirty="0" smtClean="0"/>
              <a:t>Public private partnership planning</a:t>
            </a:r>
          </a:p>
          <a:p>
            <a:endParaRPr lang="nl-NL" dirty="0" smtClean="0"/>
          </a:p>
          <a:p>
            <a:endParaRPr lang="en-US" dirty="0"/>
          </a:p>
        </p:txBody>
      </p:sp>
      <p:pic>
        <p:nvPicPr>
          <p:cNvPr id="4" name="Picture 3" descr="The National Environment Agency (Gambia)">
            <a:hlinkClick r:id="rId3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381000"/>
            <a:ext cx="8572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UNIDO">
            <a:hlinkClick r:id="rId5"/>
          </p:cNvPr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524000" y="381000"/>
            <a:ext cx="98107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United Nations Environment Programme">
            <a:hlinkClick r:id="rId7"/>
          </p:cNvPr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724400" y="228600"/>
            <a:ext cx="6572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C:\Users\kujabi\Documents\COAST Project\Emails Attachements\Emails attachements 2011\Emails attachements Jul. - Dec. 2011\Logos\UNWTO_e.jpg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086600" y="228600"/>
            <a:ext cx="1446261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756371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Main Project </a:t>
            </a:r>
            <a:r>
              <a:rPr lang="en-US" dirty="0"/>
              <a:t>A</a:t>
            </a:r>
            <a:r>
              <a:rPr lang="en-US" dirty="0" smtClean="0"/>
              <a:t>ctivities </a:t>
            </a:r>
            <a:r>
              <a:rPr lang="en-US" dirty="0" smtClean="0"/>
              <a:t>cont.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0" name="Picture 9" descr="GEF logo"/>
          <p:cNvPicPr/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76600" y="387927"/>
            <a:ext cx="695325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63397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261" y="1170709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Main Project </a:t>
            </a:r>
            <a:r>
              <a:rPr lang="en-US" dirty="0"/>
              <a:t>A</a:t>
            </a:r>
            <a:r>
              <a:rPr lang="en-US" dirty="0" smtClean="0"/>
              <a:t>ctivities </a:t>
            </a:r>
            <a:r>
              <a:rPr lang="en-US" dirty="0"/>
              <a:t>cont.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 typeface="Wingdings" pitchFamily="2" charset="2"/>
              <a:buChar char="q"/>
            </a:pPr>
            <a:endParaRPr lang="nl-NL" dirty="0" smtClean="0"/>
          </a:p>
          <a:p>
            <a:pPr>
              <a:buFont typeface="Wingdings" pitchFamily="2" charset="2"/>
              <a:buChar char="q"/>
            </a:pPr>
            <a:r>
              <a:rPr lang="nl-NL" dirty="0" smtClean="0"/>
              <a:t>Enhance </a:t>
            </a:r>
            <a:r>
              <a:rPr lang="nl-NL" dirty="0"/>
              <a:t>the Sandale craft showcase by introducing new craft products such as pottery as well as building workshops and points of sale for Kartong </a:t>
            </a:r>
            <a:r>
              <a:rPr lang="nl-NL" dirty="0" smtClean="0"/>
              <a:t>artists</a:t>
            </a:r>
          </a:p>
          <a:p>
            <a:pPr>
              <a:buFont typeface="Wingdings" pitchFamily="2" charset="2"/>
              <a:buChar char="q"/>
            </a:pPr>
            <a:r>
              <a:rPr lang="nl-NL" dirty="0"/>
              <a:t>Purchase 10 bicycles to</a:t>
            </a:r>
            <a:r>
              <a:rPr lang="nl-NL" b="1" dirty="0"/>
              <a:t> </a:t>
            </a:r>
            <a:r>
              <a:rPr lang="nl-NL" dirty="0"/>
              <a:t>introduce more environmentally friendly activities such as village cycling with the view to hire bikes to visitors at the following locations: Sandele, Halahin Camp and the KART Tourists Information </a:t>
            </a:r>
            <a:r>
              <a:rPr lang="nl-NL" dirty="0" smtClean="0"/>
              <a:t>Office</a:t>
            </a:r>
          </a:p>
          <a:p>
            <a:pPr>
              <a:buFont typeface="Wingdings" pitchFamily="2" charset="2"/>
              <a:buChar char="q"/>
            </a:pPr>
            <a:r>
              <a:rPr lang="en-US" dirty="0"/>
              <a:t>GIS consultancy for the production of  series of maps of Kartong Demo Site of the COAST</a:t>
            </a:r>
            <a:endParaRPr lang="nl-NL" dirty="0" smtClean="0"/>
          </a:p>
          <a:p>
            <a:pPr marL="13716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CA" dirty="0" smtClean="0"/>
          </a:p>
          <a:p>
            <a:endParaRPr lang="en-CA" dirty="0"/>
          </a:p>
        </p:txBody>
      </p:sp>
      <p:pic>
        <p:nvPicPr>
          <p:cNvPr id="4" name="Picture 3" descr="The National Environment Agency (Gambia)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81000"/>
            <a:ext cx="8572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UNIDO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0" y="381000"/>
            <a:ext cx="98107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United Nations Environment Programme">
            <a:hlinkClick r:id="rId6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724400" y="228600"/>
            <a:ext cx="6572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C:\Users\kujabi\Documents\COAST Project\Emails Attachements\Emails attachements 2011\Emails attachements Jul. - Dec. 2011\Logos\UNWTO_e.jpg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086600" y="228600"/>
            <a:ext cx="1446261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GEF logo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200400" y="319087"/>
            <a:ext cx="695325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2910909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Conduct a training program on guiding with 10 youths from Kartong who will be doing the bicycle tour as well as the village walking </a:t>
            </a:r>
            <a:r>
              <a:rPr lang="nl-NL" dirty="0" smtClean="0"/>
              <a:t>tour</a:t>
            </a:r>
          </a:p>
          <a:p>
            <a:r>
              <a:rPr lang="nl-NL" dirty="0"/>
              <a:t>Rehabilitation and fencing of of the Folonko crocodile pool to keep intruding animals away and introduce an entrance fee to the sacred </a:t>
            </a:r>
            <a:r>
              <a:rPr lang="nl-NL" dirty="0" smtClean="0"/>
              <a:t>site</a:t>
            </a:r>
          </a:p>
          <a:p>
            <a:r>
              <a:rPr lang="en-GB" dirty="0"/>
              <a:t>Purchase 20 waste bins for </a:t>
            </a:r>
            <a:r>
              <a:rPr lang="nl-NL" dirty="0"/>
              <a:t>project tourist attractions (10 bins for degradable waste and another ten with a different colour for non-degradable waste.</a:t>
            </a:r>
            <a:endParaRPr lang="en-US" dirty="0"/>
          </a:p>
        </p:txBody>
      </p:sp>
      <p:pic>
        <p:nvPicPr>
          <p:cNvPr id="4" name="Picture 3" descr="The National Environment Agency (Gambia)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81000"/>
            <a:ext cx="8572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UNIDO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0" y="381000"/>
            <a:ext cx="98107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United Nations Environment Programme">
            <a:hlinkClick r:id="rId6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724400" y="228600"/>
            <a:ext cx="6572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C:\Users\kujabi\Documents\COAST Project\Emails Attachements\Emails attachements 2011\Emails attachements Jul. - Dec. 2011\Logos\UNWTO_e.jpg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086600" y="228600"/>
            <a:ext cx="1446261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03261" y="1170709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Main Project </a:t>
            </a:r>
            <a:r>
              <a:rPr lang="en-US" dirty="0"/>
              <a:t>A</a:t>
            </a:r>
            <a:r>
              <a:rPr lang="en-US" dirty="0" smtClean="0"/>
              <a:t>ctivities </a:t>
            </a:r>
            <a:r>
              <a:rPr lang="en-US" dirty="0"/>
              <a:t>cont.</a:t>
            </a:r>
            <a:br>
              <a:rPr lang="en-US" dirty="0"/>
            </a:br>
            <a:endParaRPr lang="en-US" dirty="0"/>
          </a:p>
        </p:txBody>
      </p:sp>
      <p:pic>
        <p:nvPicPr>
          <p:cNvPr id="10" name="Picture 9" descr="GEF logo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200400" y="316923"/>
            <a:ext cx="695325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85644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371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Main Project</a:t>
            </a:r>
            <a:r>
              <a:rPr lang="en-US" cap="none" dirty="0" smtClean="0"/>
              <a:t> </a:t>
            </a:r>
            <a:r>
              <a:rPr lang="en-US" cap="none" dirty="0"/>
              <a:t>A</a:t>
            </a:r>
            <a:r>
              <a:rPr lang="en-US" cap="none" dirty="0" smtClean="0"/>
              <a:t>ctivities </a:t>
            </a:r>
            <a:r>
              <a:rPr lang="en-US" cap="none" dirty="0"/>
              <a:t>cont.</a:t>
            </a:r>
            <a:br>
              <a:rPr lang="en-US" cap="none" dirty="0"/>
            </a:br>
            <a:endParaRPr lang="en-US" cap="non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057400"/>
            <a:ext cx="8305800" cy="4419600"/>
          </a:xfrm>
        </p:spPr>
        <p:txBody>
          <a:bodyPr>
            <a:noAutofit/>
          </a:bodyPr>
          <a:lstStyle/>
          <a:p>
            <a:pPr marL="457200" indent="-457200" algn="l">
              <a:buFont typeface="Wingdings" pitchFamily="2" charset="2"/>
              <a:buChar char="q"/>
            </a:pPr>
            <a:r>
              <a:rPr lang="en-GB" dirty="0"/>
              <a:t>Train 25 women and men on waste recycling into manure and </a:t>
            </a:r>
            <a:r>
              <a:rPr lang="en-GB" dirty="0" smtClean="0"/>
              <a:t>craft</a:t>
            </a:r>
          </a:p>
          <a:p>
            <a:pPr marL="457200" indent="-457200" algn="l">
              <a:buFont typeface="Wingdings" pitchFamily="2" charset="2"/>
              <a:buChar char="q"/>
            </a:pPr>
            <a:r>
              <a:rPr lang="nl-NL" dirty="0"/>
              <a:t>Conduct a training program on the business and administration </a:t>
            </a:r>
            <a:r>
              <a:rPr lang="nl-NL" dirty="0" smtClean="0"/>
              <a:t>skills</a:t>
            </a:r>
          </a:p>
          <a:p>
            <a:pPr marL="457200" indent="-457200" algn="l">
              <a:buFont typeface="Wingdings" pitchFamily="2" charset="2"/>
              <a:buChar char="q"/>
            </a:pPr>
            <a:r>
              <a:rPr lang="nl-NL" dirty="0"/>
              <a:t>Purchase and setting up of a computer and a printer and stationeries for KART as well as acquiring energy source i.e. a solar system that will assure the good functioning of the equipment</a:t>
            </a:r>
            <a:endParaRPr lang="en-US" dirty="0"/>
          </a:p>
        </p:txBody>
      </p:sp>
      <p:pic>
        <p:nvPicPr>
          <p:cNvPr id="4" name="Picture 3" descr="The National Environment Agency (Gambia)">
            <a:hlinkClick r:id="rId3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381000"/>
            <a:ext cx="8572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UNIDO">
            <a:hlinkClick r:id="rId5"/>
          </p:cNvPr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524000" y="381000"/>
            <a:ext cx="98107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United Nations Environment Programme">
            <a:hlinkClick r:id="rId7"/>
          </p:cNvPr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724400" y="228600"/>
            <a:ext cx="6572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C:\Users\kujabi\Documents\COAST Project\Emails Attachements\Emails attachements 2011\Emails attachements Jul. - Dec. 2011\Logos\UNWTO_e.jpg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086600" y="228600"/>
            <a:ext cx="1446261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GEF logo"/>
          <p:cNvPicPr/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00400" y="381000"/>
            <a:ext cx="695325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2169</TotalTime>
  <Words>970</Words>
  <Application>Microsoft Office PowerPoint</Application>
  <PresentationFormat>On-screen Show (4:3)</PresentationFormat>
  <Paragraphs>120</Paragraphs>
  <Slides>23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Apex</vt:lpstr>
      <vt:lpstr>REGIONAL SCM MEETING BRIEF on GAMBIA’S DEMO SITE activities</vt:lpstr>
      <vt:lpstr>Presentation outline </vt:lpstr>
      <vt:lpstr>PowerPoint Presentation</vt:lpstr>
      <vt:lpstr>Objectives</vt:lpstr>
      <vt:lpstr> Main Project Activities </vt:lpstr>
      <vt:lpstr> Main Project Activities cont. </vt:lpstr>
      <vt:lpstr>Main Project Activities cont. </vt:lpstr>
      <vt:lpstr>Main Project Activities cont. </vt:lpstr>
      <vt:lpstr>Main Project Activities cont. </vt:lpstr>
      <vt:lpstr>   Implementation update:</vt:lpstr>
      <vt:lpstr>  Implementation update Cont.</vt:lpstr>
      <vt:lpstr>  Implementation update Cont.</vt:lpstr>
      <vt:lpstr>  Implementation update Cont.</vt:lpstr>
      <vt:lpstr>Implementation update Cont.</vt:lpstr>
      <vt:lpstr>Implementation update Cont.</vt:lpstr>
      <vt:lpstr>Planned Activities</vt:lpstr>
      <vt:lpstr>Planned Activities</vt:lpstr>
      <vt:lpstr>  Challenges faced</vt:lpstr>
      <vt:lpstr>Results achieved </vt:lpstr>
      <vt:lpstr>Results achieved cont. </vt:lpstr>
      <vt:lpstr> Results achieved cont. </vt:lpstr>
      <vt:lpstr>Recommendations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Stakeholders Meeting on the COAST Project 6th October 2010</dc:title>
  <dc:creator>Owner</dc:creator>
  <cp:lastModifiedBy>kujabi</cp:lastModifiedBy>
  <cp:revision>270</cp:revision>
  <cp:lastPrinted>2013-04-16T15:11:32Z</cp:lastPrinted>
  <dcterms:created xsi:type="dcterms:W3CDTF">2010-09-29T12:24:24Z</dcterms:created>
  <dcterms:modified xsi:type="dcterms:W3CDTF">2013-09-23T21:55:30Z</dcterms:modified>
</cp:coreProperties>
</file>