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849" r:id="rId1"/>
  </p:sldMasterIdLst>
  <p:notesMasterIdLst>
    <p:notesMasterId r:id="rId66"/>
  </p:notesMasterIdLst>
  <p:handoutMasterIdLst>
    <p:handoutMasterId r:id="rId67"/>
  </p:handoutMasterIdLst>
  <p:sldIdLst>
    <p:sldId id="609" r:id="rId2"/>
    <p:sldId id="602" r:id="rId3"/>
    <p:sldId id="601" r:id="rId4"/>
    <p:sldId id="604" r:id="rId5"/>
    <p:sldId id="606" r:id="rId6"/>
    <p:sldId id="600" r:id="rId7"/>
    <p:sldId id="614" r:id="rId8"/>
    <p:sldId id="566" r:id="rId9"/>
    <p:sldId id="642" r:id="rId10"/>
    <p:sldId id="643" r:id="rId11"/>
    <p:sldId id="651" r:id="rId12"/>
    <p:sldId id="596" r:id="rId13"/>
    <p:sldId id="630" r:id="rId14"/>
    <p:sldId id="587" r:id="rId15"/>
    <p:sldId id="616" r:id="rId16"/>
    <p:sldId id="569" r:id="rId17"/>
    <p:sldId id="615" r:id="rId18"/>
    <p:sldId id="580" r:id="rId19"/>
    <p:sldId id="634" r:id="rId20"/>
    <p:sldId id="635" r:id="rId21"/>
    <p:sldId id="617" r:id="rId22"/>
    <p:sldId id="588" r:id="rId23"/>
    <p:sldId id="589" r:id="rId24"/>
    <p:sldId id="591" r:id="rId25"/>
    <p:sldId id="640" r:id="rId26"/>
    <p:sldId id="641" r:id="rId27"/>
    <p:sldId id="597" r:id="rId28"/>
    <p:sldId id="573" r:id="rId29"/>
    <p:sldId id="590" r:id="rId30"/>
    <p:sldId id="621" r:id="rId31"/>
    <p:sldId id="624" r:id="rId32"/>
    <p:sldId id="625" r:id="rId33"/>
    <p:sldId id="637" r:id="rId34"/>
    <p:sldId id="638" r:id="rId35"/>
    <p:sldId id="575" r:id="rId36"/>
    <p:sldId id="592" r:id="rId37"/>
    <p:sldId id="644" r:id="rId38"/>
    <p:sldId id="645" r:id="rId39"/>
    <p:sldId id="646" r:id="rId40"/>
    <p:sldId id="577" r:id="rId41"/>
    <p:sldId id="622" r:id="rId42"/>
    <p:sldId id="626" r:id="rId43"/>
    <p:sldId id="627" r:id="rId44"/>
    <p:sldId id="579" r:id="rId45"/>
    <p:sldId id="593" r:id="rId46"/>
    <p:sldId id="647" r:id="rId47"/>
    <p:sldId id="648" r:id="rId48"/>
    <p:sldId id="599" r:id="rId49"/>
    <p:sldId id="583" r:id="rId50"/>
    <p:sldId id="584" r:id="rId51"/>
    <p:sldId id="623" r:id="rId52"/>
    <p:sldId id="628" r:id="rId53"/>
    <p:sldId id="629" r:id="rId54"/>
    <p:sldId id="636" r:id="rId55"/>
    <p:sldId id="585" r:id="rId56"/>
    <p:sldId id="595" r:id="rId57"/>
    <p:sldId id="586" r:id="rId58"/>
    <p:sldId id="612" r:id="rId59"/>
    <p:sldId id="631" r:id="rId60"/>
    <p:sldId id="632" r:id="rId61"/>
    <p:sldId id="607" r:id="rId62"/>
    <p:sldId id="649" r:id="rId63"/>
    <p:sldId id="650" r:id="rId64"/>
    <p:sldId id="652" r:id="rId65"/>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CC"/>
    <a:srgbClr val="FDEFE9"/>
    <a:srgbClr val="009900"/>
    <a:srgbClr val="CCFF99"/>
    <a:srgbClr val="99FF66"/>
    <a:srgbClr val="99CC00"/>
    <a:srgbClr val="FF3300"/>
    <a:srgbClr val="008000"/>
    <a:srgbClr val="33C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27" autoAdjust="0"/>
    <p:restoredTop sz="97550" autoAdjust="0"/>
  </p:normalViewPr>
  <p:slideViewPr>
    <p:cSldViewPr>
      <p:cViewPr varScale="1">
        <p:scale>
          <a:sx n="71" d="100"/>
          <a:sy n="71" d="100"/>
        </p:scale>
        <p:origin x="-112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684" y="66"/>
      </p:cViewPr>
      <p:guideLst>
        <p:guide orient="horz" pos="3110"/>
        <p:guide pos="21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user\Google%20Drive\G.Legacy%20documents\2014.4.15.FINAL%20Legacy%20documents\TEST%20Chapter\2014%20KNCPC%20Recommendations.Final.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user\Desktop\2014%20KNCPC%20Recommendations.Final.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user\Google%20Drive\G.Legacy%20documents\2014.4.15.FINAL%20Legacy%20documents\TEST%20Chapter\2014%20KNCPC%20Recommendations.Final.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user\Google%20Drive\G.Legacy%20documents\2014.4.15.FINAL%20Legacy%20documents\TEST%20Chapter\2014%20KNCPC%20Recommendations.Final.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user\Google%20Drive\Legacy%20documents\Figures\Senegal%20Figures%201.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user\Desktop\2014%20KNCPC%20Recommendations.Final.xls"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Users\user\Google%20Drive\G.Legacy%20documents\2014.3.26.FINAL%20Legacy%20documents\EST%20Chapter\2014%20KNCPC%20Recommendations.Final.xls"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AT"/>
  <c:clrMapOvr bg1="lt1" tx1="dk1" bg2="lt2" tx2="dk2" accent1="accent1" accent2="accent2" accent3="accent3" accent4="accent4" accent5="accent5" accent6="accent6" hlink="hlink" folHlink="folHlink"/>
  <c:pivotSource>
    <c:name>[2014 KNCPC Recommendations.Final.xls]KePv!PivotTable17</c:name>
    <c:fmtId val="-1"/>
  </c:pivotSource>
  <c:chart>
    <c:pivotFmts>
      <c:pivotFmt>
        <c:idx val="0"/>
        <c:spPr>
          <a:solidFill>
            <a:srgbClr val="C00000"/>
          </a:solidFill>
        </c:spPr>
        <c:marker>
          <c:symbol val="none"/>
        </c:marker>
        <c:dLbl>
          <c:idx val="0"/>
          <c:spPr/>
          <c:txPr>
            <a:bodyPr/>
            <a:lstStyle/>
            <a:p>
              <a:pPr>
                <a:defRPr sz="700"/>
              </a:pPr>
              <a:endParaRPr lang="de-DE"/>
            </a:p>
          </c:txPr>
          <c:showVal val="1"/>
        </c:dLbl>
      </c:pivotFmt>
      <c:pivotFmt>
        <c:idx val="1"/>
        <c:spPr>
          <a:solidFill>
            <a:srgbClr val="0070C0"/>
          </a:solidFill>
        </c:spPr>
        <c:marker>
          <c:symbol val="none"/>
        </c:marker>
        <c:dLbl>
          <c:idx val="0"/>
          <c:spPr/>
          <c:txPr>
            <a:bodyPr/>
            <a:lstStyle/>
            <a:p>
              <a:pPr>
                <a:defRPr sz="700"/>
              </a:pPr>
              <a:endParaRPr lang="de-DE"/>
            </a:p>
          </c:txPr>
          <c:showVal val="1"/>
        </c:dLbl>
      </c:pivotFmt>
      <c:pivotFmt>
        <c:idx val="2"/>
        <c:spPr>
          <a:solidFill>
            <a:srgbClr val="92D050"/>
          </a:solidFill>
        </c:spPr>
        <c:marker>
          <c:symbol val="none"/>
        </c:marker>
        <c:dLbl>
          <c:idx val="0"/>
          <c:spPr/>
          <c:txPr>
            <a:bodyPr/>
            <a:lstStyle/>
            <a:p>
              <a:pPr>
                <a:defRPr sz="700"/>
              </a:pPr>
              <a:endParaRPr lang="de-DE"/>
            </a:p>
          </c:txPr>
          <c:showVal val="1"/>
        </c:dLbl>
      </c:pivotFmt>
      <c:pivotFmt>
        <c:idx val="3"/>
        <c:dLbl>
          <c:idx val="0"/>
          <c:layout>
            <c:manualLayout>
              <c:x val="3.9273182364722388E-2"/>
              <c:y val="0"/>
            </c:manualLayout>
          </c:layout>
          <c:showVal val="1"/>
        </c:dLbl>
      </c:pivotFmt>
      <c:pivotFmt>
        <c:idx val="4"/>
        <c:spPr>
          <a:solidFill>
            <a:srgbClr val="C00000"/>
          </a:solidFill>
        </c:spPr>
        <c:marker>
          <c:symbol val="none"/>
        </c:marker>
        <c:dLbl>
          <c:idx val="0"/>
          <c:spPr/>
          <c:txPr>
            <a:bodyPr/>
            <a:lstStyle/>
            <a:p>
              <a:pPr>
                <a:defRPr sz="700"/>
              </a:pPr>
              <a:endParaRPr lang="de-DE"/>
            </a:p>
          </c:txPr>
          <c:showVal val="1"/>
        </c:dLbl>
      </c:pivotFmt>
      <c:pivotFmt>
        <c:idx val="5"/>
        <c:spPr>
          <a:solidFill>
            <a:srgbClr val="0070C0"/>
          </a:solidFill>
        </c:spPr>
        <c:marker>
          <c:symbol val="none"/>
        </c:marker>
        <c:dLbl>
          <c:idx val="0"/>
          <c:spPr/>
          <c:txPr>
            <a:bodyPr/>
            <a:lstStyle/>
            <a:p>
              <a:pPr>
                <a:defRPr sz="700"/>
              </a:pPr>
              <a:endParaRPr lang="de-DE"/>
            </a:p>
          </c:txPr>
          <c:showVal val="1"/>
        </c:dLbl>
      </c:pivotFmt>
      <c:pivotFmt>
        <c:idx val="6"/>
        <c:dLbl>
          <c:idx val="0"/>
          <c:layout>
            <c:manualLayout>
              <c:x val="3.9273182364722388E-2"/>
              <c:y val="0"/>
            </c:manualLayout>
          </c:layout>
          <c:showVal val="1"/>
        </c:dLbl>
      </c:pivotFmt>
      <c:pivotFmt>
        <c:idx val="7"/>
        <c:spPr>
          <a:solidFill>
            <a:srgbClr val="92D050"/>
          </a:solidFill>
        </c:spPr>
        <c:marker>
          <c:symbol val="none"/>
        </c:marker>
        <c:dLbl>
          <c:idx val="0"/>
          <c:spPr/>
          <c:txPr>
            <a:bodyPr/>
            <a:lstStyle/>
            <a:p>
              <a:pPr>
                <a:defRPr sz="700"/>
              </a:pPr>
              <a:endParaRPr lang="de-DE"/>
            </a:p>
          </c:txPr>
          <c:showVal val="1"/>
        </c:dLbl>
      </c:pivotFmt>
    </c:pivotFmts>
    <c:view3D>
      <c:rAngAx val="1"/>
    </c:view3D>
    <c:sideWall>
      <c:spPr>
        <a:noFill/>
        <a:ln w="25400">
          <a:noFill/>
        </a:ln>
      </c:spPr>
    </c:sideWall>
    <c:backWall>
      <c:spPr>
        <a:noFill/>
        <a:ln w="25400">
          <a:noFill/>
        </a:ln>
      </c:spPr>
    </c:backWall>
    <c:plotArea>
      <c:layout/>
      <c:bar3DChart>
        <c:barDir val="col"/>
        <c:grouping val="stacked"/>
        <c:ser>
          <c:idx val="0"/>
          <c:order val="0"/>
          <c:tx>
            <c:strRef>
              <c:f>KePv!$B$34:$B$35</c:f>
              <c:strCache>
                <c:ptCount val="1"/>
                <c:pt idx="0">
                  <c:v>High Cost</c:v>
                </c:pt>
              </c:strCache>
            </c:strRef>
          </c:tx>
          <c:spPr>
            <a:solidFill>
              <a:srgbClr val="C00000"/>
            </a:solidFill>
          </c:spPr>
          <c:dLbls>
            <c:dLbl>
              <c:idx val="3"/>
              <c:layout>
                <c:manualLayout>
                  <c:x val="5.1886792452830524E-2"/>
                  <c:y val="9.0090090090090731E-3"/>
                </c:manualLayout>
              </c:layout>
              <c:showVal val="1"/>
            </c:dLbl>
            <c:dLbl>
              <c:idx val="4"/>
              <c:layout>
                <c:manualLayout>
                  <c:x val="4.40251572327044E-2"/>
                  <c:y val="2.7027027027027192E-2"/>
                </c:manualLayout>
              </c:layout>
              <c:showVal val="1"/>
            </c:dLbl>
            <c:dLbl>
              <c:idx val="5"/>
              <c:layout>
                <c:manualLayout>
                  <c:x val="4.7169811320754713E-2"/>
                  <c:y val="-3.6036036036036036E-2"/>
                </c:manualLayout>
              </c:layout>
              <c:showVal val="1"/>
            </c:dLbl>
            <c:txPr>
              <a:bodyPr/>
              <a:lstStyle/>
              <a:p>
                <a:pPr>
                  <a:defRPr sz="2000"/>
                </a:pPr>
                <a:endParaRPr lang="de-DE"/>
              </a:p>
            </c:txPr>
            <c:showVal val="1"/>
          </c:dLbls>
          <c:cat>
            <c:strRef>
              <c:f>KePv!$A$36:$A$43</c:f>
              <c:strCache>
                <c:ptCount val="7"/>
                <c:pt idx="0">
                  <c:v>Chemicals</c:v>
                </c:pt>
                <c:pt idx="1">
                  <c:v>CSR</c:v>
                </c:pt>
                <c:pt idx="2">
                  <c:v>ECP</c:v>
                </c:pt>
                <c:pt idx="3">
                  <c:v>EMS </c:v>
                </c:pt>
                <c:pt idx="4">
                  <c:v>Energy</c:v>
                </c:pt>
                <c:pt idx="5">
                  <c:v>Waste</c:v>
                </c:pt>
                <c:pt idx="6">
                  <c:v>Water</c:v>
                </c:pt>
              </c:strCache>
            </c:strRef>
          </c:cat>
          <c:val>
            <c:numRef>
              <c:f>KePv!$B$36:$B$43</c:f>
              <c:numCache>
                <c:formatCode>General</c:formatCode>
                <c:ptCount val="7"/>
                <c:pt idx="3">
                  <c:v>3</c:v>
                </c:pt>
                <c:pt idx="4">
                  <c:v>5</c:v>
                </c:pt>
                <c:pt idx="5">
                  <c:v>1</c:v>
                </c:pt>
              </c:numCache>
            </c:numRef>
          </c:val>
        </c:ser>
        <c:ser>
          <c:idx val="1"/>
          <c:order val="1"/>
          <c:tx>
            <c:strRef>
              <c:f>KePv!$C$34:$C$35</c:f>
              <c:strCache>
                <c:ptCount val="1"/>
                <c:pt idx="0">
                  <c:v>Low Cost</c:v>
                </c:pt>
              </c:strCache>
            </c:strRef>
          </c:tx>
          <c:spPr>
            <a:solidFill>
              <a:srgbClr val="0070C0"/>
            </a:solidFill>
          </c:spPr>
          <c:dLbls>
            <c:dLbl>
              <c:idx val="1"/>
              <c:layout>
                <c:manualLayout>
                  <c:x val="3.7735849056603966E-2"/>
                  <c:y val="-9.0090090090090731E-3"/>
                </c:manualLayout>
              </c:layout>
              <c:showVal val="1"/>
            </c:dLbl>
            <c:dLbl>
              <c:idx val="2"/>
              <c:layout>
                <c:manualLayout>
                  <c:x val="3.9273182364722388E-2"/>
                  <c:y val="0"/>
                </c:manualLayout>
              </c:layout>
              <c:showVal val="1"/>
            </c:dLbl>
            <c:dLbl>
              <c:idx val="4"/>
              <c:layout>
                <c:manualLayout>
                  <c:x val="3.6163522012578615E-2"/>
                  <c:y val="-3.1531531531531556E-2"/>
                </c:manualLayout>
              </c:layout>
              <c:showVal val="1"/>
            </c:dLbl>
            <c:txPr>
              <a:bodyPr/>
              <a:lstStyle/>
              <a:p>
                <a:pPr>
                  <a:defRPr sz="2000"/>
                </a:pPr>
                <a:endParaRPr lang="de-DE"/>
              </a:p>
            </c:txPr>
            <c:showVal val="1"/>
          </c:dLbls>
          <c:cat>
            <c:strRef>
              <c:f>KePv!$A$36:$A$43</c:f>
              <c:strCache>
                <c:ptCount val="7"/>
                <c:pt idx="0">
                  <c:v>Chemicals</c:v>
                </c:pt>
                <c:pt idx="1">
                  <c:v>CSR</c:v>
                </c:pt>
                <c:pt idx="2">
                  <c:v>ECP</c:v>
                </c:pt>
                <c:pt idx="3">
                  <c:v>EMS </c:v>
                </c:pt>
                <c:pt idx="4">
                  <c:v>Energy</c:v>
                </c:pt>
                <c:pt idx="5">
                  <c:v>Waste</c:v>
                </c:pt>
                <c:pt idx="6">
                  <c:v>Water</c:v>
                </c:pt>
              </c:strCache>
            </c:strRef>
          </c:cat>
          <c:val>
            <c:numRef>
              <c:f>KePv!$C$36:$C$43</c:f>
              <c:numCache>
                <c:formatCode>General</c:formatCode>
                <c:ptCount val="7"/>
                <c:pt idx="1">
                  <c:v>1</c:v>
                </c:pt>
                <c:pt idx="2">
                  <c:v>1</c:v>
                </c:pt>
                <c:pt idx="3">
                  <c:v>6</c:v>
                </c:pt>
                <c:pt idx="4">
                  <c:v>3</c:v>
                </c:pt>
                <c:pt idx="6">
                  <c:v>11</c:v>
                </c:pt>
              </c:numCache>
            </c:numRef>
          </c:val>
        </c:ser>
        <c:ser>
          <c:idx val="2"/>
          <c:order val="2"/>
          <c:tx>
            <c:strRef>
              <c:f>KePv!$D$34:$D$35</c:f>
              <c:strCache>
                <c:ptCount val="1"/>
                <c:pt idx="0">
                  <c:v>No Cost</c:v>
                </c:pt>
              </c:strCache>
            </c:strRef>
          </c:tx>
          <c:spPr>
            <a:solidFill>
              <a:srgbClr val="92D050"/>
            </a:solidFill>
          </c:spPr>
          <c:dLbls>
            <c:dLbl>
              <c:idx val="0"/>
              <c:layout>
                <c:manualLayout>
                  <c:x val="3.7735849056603966E-2"/>
                  <c:y val="0"/>
                </c:manualLayout>
              </c:layout>
              <c:showVal val="1"/>
            </c:dLbl>
            <c:txPr>
              <a:bodyPr/>
              <a:lstStyle/>
              <a:p>
                <a:pPr>
                  <a:defRPr sz="2000"/>
                </a:pPr>
                <a:endParaRPr lang="de-DE"/>
              </a:p>
            </c:txPr>
            <c:showVal val="1"/>
          </c:dLbls>
          <c:cat>
            <c:strRef>
              <c:f>KePv!$A$36:$A$43</c:f>
              <c:strCache>
                <c:ptCount val="7"/>
                <c:pt idx="0">
                  <c:v>Chemicals</c:v>
                </c:pt>
                <c:pt idx="1">
                  <c:v>CSR</c:v>
                </c:pt>
                <c:pt idx="2">
                  <c:v>ECP</c:v>
                </c:pt>
                <c:pt idx="3">
                  <c:v>EMS </c:v>
                </c:pt>
                <c:pt idx="4">
                  <c:v>Energy</c:v>
                </c:pt>
                <c:pt idx="5">
                  <c:v>Waste</c:v>
                </c:pt>
                <c:pt idx="6">
                  <c:v>Water</c:v>
                </c:pt>
              </c:strCache>
            </c:strRef>
          </c:cat>
          <c:val>
            <c:numRef>
              <c:f>KePv!$D$36:$D$43</c:f>
              <c:numCache>
                <c:formatCode>General</c:formatCode>
                <c:ptCount val="7"/>
                <c:pt idx="0">
                  <c:v>2</c:v>
                </c:pt>
                <c:pt idx="2">
                  <c:v>3</c:v>
                </c:pt>
                <c:pt idx="3">
                  <c:v>10</c:v>
                </c:pt>
                <c:pt idx="4">
                  <c:v>19</c:v>
                </c:pt>
                <c:pt idx="5">
                  <c:v>9</c:v>
                </c:pt>
                <c:pt idx="6">
                  <c:v>8</c:v>
                </c:pt>
              </c:numCache>
            </c:numRef>
          </c:val>
        </c:ser>
        <c:shape val="cylinder"/>
        <c:axId val="48297856"/>
        <c:axId val="48299392"/>
        <c:axId val="0"/>
      </c:bar3DChart>
      <c:catAx>
        <c:axId val="48297856"/>
        <c:scaling>
          <c:orientation val="minMax"/>
        </c:scaling>
        <c:axPos val="b"/>
        <c:tickLblPos val="nextTo"/>
        <c:txPr>
          <a:bodyPr/>
          <a:lstStyle/>
          <a:p>
            <a:pPr>
              <a:defRPr sz="1500"/>
            </a:pPr>
            <a:endParaRPr lang="de-DE"/>
          </a:p>
        </c:txPr>
        <c:crossAx val="48299392"/>
        <c:crosses val="autoZero"/>
        <c:auto val="1"/>
        <c:lblAlgn val="ctr"/>
        <c:lblOffset val="100"/>
      </c:catAx>
      <c:valAx>
        <c:axId val="48299392"/>
        <c:scaling>
          <c:orientation val="minMax"/>
        </c:scaling>
        <c:delete val="1"/>
        <c:axPos val="l"/>
        <c:numFmt formatCode="General" sourceLinked="1"/>
        <c:tickLblPos val="none"/>
        <c:crossAx val="48297856"/>
        <c:crosses val="autoZero"/>
        <c:crossBetween val="between"/>
      </c:valAx>
    </c:plotArea>
    <c:legend>
      <c:legendPos val="r"/>
      <c:layout/>
      <c:txPr>
        <a:bodyPr/>
        <a:lstStyle/>
        <a:p>
          <a:pPr>
            <a:defRPr sz="2000"/>
          </a:pPr>
          <a:endParaRPr lang="de-DE"/>
        </a:p>
      </c:txPr>
    </c:legend>
    <c:plotVisOnly val="1"/>
    <c:dispBlanksAs val="gap"/>
  </c:chart>
  <c:spPr>
    <a:ln>
      <a:no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de-AT"/>
  <c:clrMapOvr bg1="lt1" tx1="dk1" bg2="lt2" tx2="dk2" accent1="accent1" accent2="accent2" accent3="accent3" accent4="accent4" accent5="accent5" accent6="accent6" hlink="hlink" folHlink="folHlink"/>
  <c:pivotSource>
    <c:name>[2014 KNCPC Recommendations.Final.xls]KePv!PivotTable2</c:name>
    <c:fmtId val="-1"/>
  </c:pivotSource>
  <c:chart>
    <c:pivotFmts>
      <c:pivotFmt>
        <c:idx val="0"/>
        <c:spPr>
          <a:solidFill>
            <a:srgbClr val="92D050"/>
          </a:solidFill>
        </c:spPr>
        <c:marker>
          <c:symbol val="none"/>
        </c:marker>
      </c:pivotFmt>
      <c:pivotFmt>
        <c:idx val="1"/>
        <c:spPr>
          <a:solidFill>
            <a:srgbClr val="0070C0"/>
          </a:solidFill>
        </c:spPr>
        <c:marker>
          <c:symbol val="none"/>
        </c:marker>
      </c:pivotFmt>
      <c:pivotFmt>
        <c:idx val="2"/>
        <c:spPr>
          <a:solidFill>
            <a:srgbClr val="C00000"/>
          </a:solidFill>
        </c:spPr>
        <c:marker>
          <c:symbol val="none"/>
        </c:marker>
      </c:pivotFmt>
      <c:pivotFmt>
        <c:idx val="3"/>
        <c:spPr>
          <a:solidFill>
            <a:srgbClr val="92D050"/>
          </a:solidFill>
        </c:spPr>
        <c:marker>
          <c:symbol val="none"/>
        </c:marker>
      </c:pivotFmt>
      <c:pivotFmt>
        <c:idx val="4"/>
        <c:spPr>
          <a:solidFill>
            <a:srgbClr val="0070C0"/>
          </a:solidFill>
        </c:spPr>
        <c:marker>
          <c:symbol val="none"/>
        </c:marker>
      </c:pivotFmt>
      <c:pivotFmt>
        <c:idx val="5"/>
        <c:spPr>
          <a:solidFill>
            <a:srgbClr val="C00000"/>
          </a:solidFill>
        </c:spPr>
        <c:marker>
          <c:symbol val="none"/>
        </c:marker>
      </c:pivotFmt>
    </c:pivotFmts>
    <c:view3D>
      <c:rotX val="10"/>
      <c:rotY val="10"/>
      <c:depthPercent val="100"/>
      <c:rAngAx val="1"/>
    </c:view3D>
    <c:plotArea>
      <c:layout/>
      <c:bar3DChart>
        <c:barDir val="col"/>
        <c:grouping val="clustered"/>
        <c:ser>
          <c:idx val="0"/>
          <c:order val="0"/>
          <c:tx>
            <c:strRef>
              <c:f>KePv!$B$3:$B$4</c:f>
              <c:strCache>
                <c:ptCount val="1"/>
                <c:pt idx="0">
                  <c:v>Implemented </c:v>
                </c:pt>
              </c:strCache>
            </c:strRef>
          </c:tx>
          <c:spPr>
            <a:solidFill>
              <a:srgbClr val="92D050"/>
            </a:solidFill>
          </c:spPr>
          <c:dLbls>
            <c:dLbl>
              <c:idx val="4"/>
              <c:layout>
                <c:manualLayout>
                  <c:x val="3.9393939393939391E-2"/>
                  <c:y val="2.2222222222222251E-2"/>
                </c:manualLayout>
              </c:layout>
              <c:showVal val="1"/>
            </c:dLbl>
            <c:txPr>
              <a:bodyPr/>
              <a:lstStyle/>
              <a:p>
                <a:pPr>
                  <a:defRPr sz="2000"/>
                </a:pPr>
                <a:endParaRPr lang="de-DE"/>
              </a:p>
            </c:txPr>
            <c:showVal val="1"/>
          </c:dLbls>
          <c:cat>
            <c:strRef>
              <c:f>KePv!$A$5:$A$12</c:f>
              <c:strCache>
                <c:ptCount val="7"/>
                <c:pt idx="0">
                  <c:v>Chemicals</c:v>
                </c:pt>
                <c:pt idx="1">
                  <c:v>CSR</c:v>
                </c:pt>
                <c:pt idx="2">
                  <c:v>ECP</c:v>
                </c:pt>
                <c:pt idx="3">
                  <c:v>EMS </c:v>
                </c:pt>
                <c:pt idx="4">
                  <c:v>Energy</c:v>
                </c:pt>
                <c:pt idx="5">
                  <c:v>Waste</c:v>
                </c:pt>
                <c:pt idx="6">
                  <c:v>Water</c:v>
                </c:pt>
              </c:strCache>
            </c:strRef>
          </c:cat>
          <c:val>
            <c:numRef>
              <c:f>KePv!$B$5:$B$12</c:f>
              <c:numCache>
                <c:formatCode>General</c:formatCode>
                <c:ptCount val="7"/>
                <c:pt idx="0">
                  <c:v>1</c:v>
                </c:pt>
                <c:pt idx="2">
                  <c:v>2</c:v>
                </c:pt>
                <c:pt idx="3">
                  <c:v>10</c:v>
                </c:pt>
                <c:pt idx="4">
                  <c:v>18</c:v>
                </c:pt>
                <c:pt idx="5">
                  <c:v>5</c:v>
                </c:pt>
                <c:pt idx="6">
                  <c:v>12</c:v>
                </c:pt>
              </c:numCache>
            </c:numRef>
          </c:val>
        </c:ser>
        <c:ser>
          <c:idx val="1"/>
          <c:order val="1"/>
          <c:tx>
            <c:strRef>
              <c:f>KePv!$C$3:$C$4</c:f>
              <c:strCache>
                <c:ptCount val="1"/>
                <c:pt idx="0">
                  <c:v> Retained for further study</c:v>
                </c:pt>
              </c:strCache>
            </c:strRef>
          </c:tx>
          <c:spPr>
            <a:solidFill>
              <a:srgbClr val="0070C0"/>
            </a:solidFill>
          </c:spPr>
          <c:dLbls>
            <c:dLbl>
              <c:idx val="0"/>
              <c:layout>
                <c:manualLayout>
                  <c:x val="1.9696969696969772E-2"/>
                  <c:y val="4.4444444444444432E-2"/>
                </c:manualLayout>
              </c:layout>
              <c:showVal val="1"/>
            </c:dLbl>
            <c:dLbl>
              <c:idx val="2"/>
              <c:layout>
                <c:manualLayout>
                  <c:x val="1.5151515151515181E-2"/>
                  <c:y val="1.4814814814814749E-2"/>
                </c:manualLayout>
              </c:layout>
              <c:showVal val="1"/>
            </c:dLbl>
            <c:dLbl>
              <c:idx val="3"/>
              <c:layout>
                <c:manualLayout>
                  <c:x val="6.9444444444445603E-3"/>
                  <c:y val="0"/>
                </c:manualLayout>
              </c:layout>
              <c:showVal val="1"/>
            </c:dLbl>
            <c:dLbl>
              <c:idx val="4"/>
              <c:layout>
                <c:manualLayout>
                  <c:x val="6.9444444444445039E-3"/>
                  <c:y val="0"/>
                </c:manualLayout>
              </c:layout>
              <c:showVal val="1"/>
            </c:dLbl>
            <c:dLbl>
              <c:idx val="5"/>
              <c:layout>
                <c:manualLayout>
                  <c:x val="9.0909090909091269E-3"/>
                  <c:y val="1.1111111111111125E-2"/>
                </c:manualLayout>
              </c:layout>
              <c:showVal val="1"/>
            </c:dLbl>
            <c:dLbl>
              <c:idx val="6"/>
              <c:layout>
                <c:manualLayout>
                  <c:x val="4.6296296296296901E-3"/>
                  <c:y val="0"/>
                </c:manualLayout>
              </c:layout>
              <c:showVal val="1"/>
            </c:dLbl>
            <c:txPr>
              <a:bodyPr/>
              <a:lstStyle/>
              <a:p>
                <a:pPr>
                  <a:defRPr sz="2000"/>
                </a:pPr>
                <a:endParaRPr lang="de-DE"/>
              </a:p>
            </c:txPr>
            <c:showVal val="1"/>
          </c:dLbls>
          <c:cat>
            <c:strRef>
              <c:f>KePv!$A$5:$A$12</c:f>
              <c:strCache>
                <c:ptCount val="7"/>
                <c:pt idx="0">
                  <c:v>Chemicals</c:v>
                </c:pt>
                <c:pt idx="1">
                  <c:v>CSR</c:v>
                </c:pt>
                <c:pt idx="2">
                  <c:v>ECP</c:v>
                </c:pt>
                <c:pt idx="3">
                  <c:v>EMS </c:v>
                </c:pt>
                <c:pt idx="4">
                  <c:v>Energy</c:v>
                </c:pt>
                <c:pt idx="5">
                  <c:v>Waste</c:v>
                </c:pt>
                <c:pt idx="6">
                  <c:v>Water</c:v>
                </c:pt>
              </c:strCache>
            </c:strRef>
          </c:cat>
          <c:val>
            <c:numRef>
              <c:f>KePv!$C$5:$C$12</c:f>
              <c:numCache>
                <c:formatCode>General</c:formatCode>
                <c:ptCount val="7"/>
                <c:pt idx="0">
                  <c:v>1</c:v>
                </c:pt>
                <c:pt idx="1">
                  <c:v>1</c:v>
                </c:pt>
                <c:pt idx="2">
                  <c:v>2</c:v>
                </c:pt>
                <c:pt idx="3">
                  <c:v>9</c:v>
                </c:pt>
                <c:pt idx="4">
                  <c:v>8</c:v>
                </c:pt>
                <c:pt idx="5">
                  <c:v>5</c:v>
                </c:pt>
                <c:pt idx="6">
                  <c:v>7</c:v>
                </c:pt>
              </c:numCache>
            </c:numRef>
          </c:val>
        </c:ser>
        <c:ser>
          <c:idx val="2"/>
          <c:order val="2"/>
          <c:tx>
            <c:strRef>
              <c:f>KePv!$D$3:$D$4</c:f>
              <c:strCache>
                <c:ptCount val="1"/>
                <c:pt idx="0">
                  <c:v>Rejected </c:v>
                </c:pt>
              </c:strCache>
            </c:strRef>
          </c:tx>
          <c:spPr>
            <a:solidFill>
              <a:srgbClr val="C00000"/>
            </a:solidFill>
          </c:spPr>
          <c:dLbls>
            <c:dLbl>
              <c:idx val="4"/>
              <c:layout>
                <c:manualLayout>
                  <c:x val="6.9444444444445039E-3"/>
                  <c:y val="-6.3656672040103032E-17"/>
                </c:manualLayout>
              </c:layout>
              <c:showVal val="1"/>
            </c:dLbl>
            <c:txPr>
              <a:bodyPr/>
              <a:lstStyle/>
              <a:p>
                <a:pPr>
                  <a:defRPr sz="2000"/>
                </a:pPr>
                <a:endParaRPr lang="de-DE"/>
              </a:p>
            </c:txPr>
            <c:showVal val="1"/>
          </c:dLbls>
          <c:cat>
            <c:strRef>
              <c:f>KePv!$A$5:$A$12</c:f>
              <c:strCache>
                <c:ptCount val="7"/>
                <c:pt idx="0">
                  <c:v>Chemicals</c:v>
                </c:pt>
                <c:pt idx="1">
                  <c:v>CSR</c:v>
                </c:pt>
                <c:pt idx="2">
                  <c:v>ECP</c:v>
                </c:pt>
                <c:pt idx="3">
                  <c:v>EMS </c:v>
                </c:pt>
                <c:pt idx="4">
                  <c:v>Energy</c:v>
                </c:pt>
                <c:pt idx="5">
                  <c:v>Waste</c:v>
                </c:pt>
                <c:pt idx="6">
                  <c:v>Water</c:v>
                </c:pt>
              </c:strCache>
            </c:strRef>
          </c:cat>
          <c:val>
            <c:numRef>
              <c:f>KePv!$D$5:$D$12</c:f>
              <c:numCache>
                <c:formatCode>General</c:formatCode>
                <c:ptCount val="7"/>
                <c:pt idx="4">
                  <c:v>1</c:v>
                </c:pt>
              </c:numCache>
            </c:numRef>
          </c:val>
        </c:ser>
        <c:shape val="box"/>
        <c:axId val="48807936"/>
        <c:axId val="48809472"/>
        <c:axId val="0"/>
      </c:bar3DChart>
      <c:catAx>
        <c:axId val="48807936"/>
        <c:scaling>
          <c:orientation val="minMax"/>
        </c:scaling>
        <c:axPos val="b"/>
        <c:tickLblPos val="nextTo"/>
        <c:txPr>
          <a:bodyPr/>
          <a:lstStyle/>
          <a:p>
            <a:pPr>
              <a:defRPr sz="1500">
                <a:latin typeface="Arial" pitchFamily="34" charset="0"/>
                <a:cs typeface="Arial" pitchFamily="34" charset="0"/>
              </a:defRPr>
            </a:pPr>
            <a:endParaRPr lang="de-DE"/>
          </a:p>
        </c:txPr>
        <c:crossAx val="48809472"/>
        <c:crosses val="autoZero"/>
        <c:auto val="1"/>
        <c:lblAlgn val="ctr"/>
        <c:lblOffset val="100"/>
      </c:catAx>
      <c:valAx>
        <c:axId val="48809472"/>
        <c:scaling>
          <c:orientation val="minMax"/>
        </c:scaling>
        <c:delete val="1"/>
        <c:axPos val="l"/>
        <c:numFmt formatCode="General" sourceLinked="1"/>
        <c:tickLblPos val="none"/>
        <c:crossAx val="48807936"/>
        <c:crosses val="autoZero"/>
        <c:crossBetween val="between"/>
      </c:valAx>
    </c:plotArea>
    <c:legend>
      <c:legendPos val="r"/>
      <c:layout/>
      <c:txPr>
        <a:bodyPr/>
        <a:lstStyle/>
        <a:p>
          <a:pPr>
            <a:defRPr sz="2000">
              <a:latin typeface="Arial" pitchFamily="34" charset="0"/>
              <a:cs typeface="Arial" pitchFamily="34" charset="0"/>
            </a:defRPr>
          </a:pPr>
          <a:endParaRPr lang="de-DE"/>
        </a:p>
      </c:txPr>
    </c:legend>
    <c:plotVisOnly val="1"/>
    <c:dispBlanksAs val="gap"/>
  </c:chart>
  <c:spPr>
    <a:ln>
      <a:noFill/>
    </a:ln>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de-AT"/>
  <c:clrMapOvr bg1="lt1" tx1="dk1" bg2="lt2" tx2="dk2" accent1="accent1" accent2="accent2" accent3="accent3" accent4="accent4" accent5="accent5" accent6="accent6" hlink="hlink" folHlink="folHlink"/>
  <c:pivotSource>
    <c:name>[2014 KNCPC Recommendations.Final.xls]Sheet2!PivotTable3</c:name>
    <c:fmtId val="-1"/>
  </c:pivotSource>
  <c:chart>
    <c:pivotFmts>
      <c:pivotFmt>
        <c:idx val="0"/>
        <c:spPr>
          <a:solidFill>
            <a:srgbClr val="C00000"/>
          </a:solidFill>
        </c:spPr>
        <c:marker>
          <c:symbol val="none"/>
        </c:marker>
        <c:dLbl>
          <c:idx val="0"/>
          <c:spPr/>
          <c:txPr>
            <a:bodyPr/>
            <a:lstStyle/>
            <a:p>
              <a:pPr>
                <a:defRPr sz="700"/>
              </a:pPr>
              <a:endParaRPr lang="de-DE"/>
            </a:p>
          </c:txPr>
          <c:showVal val="1"/>
        </c:dLbl>
      </c:pivotFmt>
      <c:pivotFmt>
        <c:idx val="1"/>
        <c:spPr>
          <a:solidFill>
            <a:srgbClr val="0070C0"/>
          </a:solidFill>
        </c:spPr>
        <c:marker>
          <c:symbol val="none"/>
        </c:marker>
        <c:dLbl>
          <c:idx val="0"/>
          <c:spPr/>
          <c:txPr>
            <a:bodyPr/>
            <a:lstStyle/>
            <a:p>
              <a:pPr>
                <a:defRPr sz="700"/>
              </a:pPr>
              <a:endParaRPr lang="de-DE"/>
            </a:p>
          </c:txPr>
          <c:showVal val="1"/>
        </c:dLbl>
      </c:pivotFmt>
      <c:pivotFmt>
        <c:idx val="2"/>
        <c:marker>
          <c:symbol val="none"/>
        </c:marker>
        <c:dLbl>
          <c:idx val="0"/>
          <c:spPr/>
          <c:txPr>
            <a:bodyPr/>
            <a:lstStyle/>
            <a:p>
              <a:pPr>
                <a:defRPr sz="700"/>
              </a:pPr>
              <a:endParaRPr lang="de-DE"/>
            </a:p>
          </c:txPr>
          <c:showVal val="1"/>
        </c:dLbl>
      </c:pivotFmt>
      <c:pivotFmt>
        <c:idx val="3"/>
        <c:dLbl>
          <c:idx val="0"/>
          <c:layout>
            <c:manualLayout>
              <c:x val="3.9351851851851853E-2"/>
              <c:y val="-1.3888888888889023E-2"/>
            </c:manualLayout>
          </c:layout>
          <c:showVal val="1"/>
        </c:dLbl>
      </c:pivotFmt>
      <c:pivotFmt>
        <c:idx val="4"/>
        <c:dLbl>
          <c:idx val="0"/>
          <c:layout>
            <c:manualLayout>
              <c:x val="3.7037037037037056E-2"/>
              <c:y val="0"/>
            </c:manualLayout>
          </c:layout>
          <c:showVal val="1"/>
        </c:dLbl>
      </c:pivotFmt>
      <c:pivotFmt>
        <c:idx val="5"/>
        <c:dLbl>
          <c:idx val="0"/>
          <c:layout>
            <c:manualLayout>
              <c:x val="4.1666666666666761E-2"/>
              <c:y val="6.94444444444449E-3"/>
            </c:manualLayout>
          </c:layout>
          <c:showVal val="1"/>
        </c:dLbl>
      </c:pivotFmt>
      <c:pivotFmt>
        <c:idx val="6"/>
        <c:dLbl>
          <c:idx val="0"/>
          <c:layout>
            <c:manualLayout>
              <c:x val="3.9351851851851936E-2"/>
              <c:y val="0"/>
            </c:manualLayout>
          </c:layout>
          <c:showVal val="1"/>
        </c:dLbl>
      </c:pivotFmt>
      <c:pivotFmt>
        <c:idx val="7"/>
        <c:spPr>
          <a:solidFill>
            <a:srgbClr val="C00000"/>
          </a:solidFill>
        </c:spPr>
        <c:marker>
          <c:symbol val="none"/>
        </c:marker>
        <c:dLbl>
          <c:idx val="0"/>
          <c:spPr/>
          <c:txPr>
            <a:bodyPr/>
            <a:lstStyle/>
            <a:p>
              <a:pPr>
                <a:defRPr sz="700"/>
              </a:pPr>
              <a:endParaRPr lang="de-DE"/>
            </a:p>
          </c:txPr>
          <c:showVal val="1"/>
        </c:dLbl>
      </c:pivotFmt>
      <c:pivotFmt>
        <c:idx val="8"/>
        <c:spPr>
          <a:solidFill>
            <a:srgbClr val="0070C0"/>
          </a:solidFill>
        </c:spPr>
        <c:marker>
          <c:symbol val="none"/>
        </c:marker>
        <c:dLbl>
          <c:idx val="0"/>
          <c:spPr/>
          <c:txPr>
            <a:bodyPr/>
            <a:lstStyle/>
            <a:p>
              <a:pPr>
                <a:defRPr sz="700"/>
              </a:pPr>
              <a:endParaRPr lang="de-DE"/>
            </a:p>
          </c:txPr>
          <c:showVal val="1"/>
        </c:dLbl>
      </c:pivotFmt>
      <c:pivotFmt>
        <c:idx val="9"/>
        <c:dLbl>
          <c:idx val="0"/>
          <c:layout>
            <c:manualLayout>
              <c:x val="3.7037037037037056E-2"/>
              <c:y val="0"/>
            </c:manualLayout>
          </c:layout>
          <c:showVal val="1"/>
        </c:dLbl>
      </c:pivotFmt>
      <c:pivotFmt>
        <c:idx val="10"/>
        <c:dLbl>
          <c:idx val="0"/>
          <c:layout>
            <c:manualLayout>
              <c:x val="3.9351851851851853E-2"/>
              <c:y val="-1.3888888888889023E-2"/>
            </c:manualLayout>
          </c:layout>
          <c:showVal val="1"/>
        </c:dLbl>
      </c:pivotFmt>
      <c:pivotFmt>
        <c:idx val="11"/>
        <c:dLbl>
          <c:idx val="0"/>
          <c:layout>
            <c:manualLayout>
              <c:x val="3.9351851851851936E-2"/>
              <c:y val="0"/>
            </c:manualLayout>
          </c:layout>
          <c:showVal val="1"/>
        </c:dLbl>
      </c:pivotFmt>
      <c:pivotFmt>
        <c:idx val="12"/>
        <c:dLbl>
          <c:idx val="0"/>
          <c:layout>
            <c:manualLayout>
              <c:x val="4.1666666666666761E-2"/>
              <c:y val="6.94444444444449E-3"/>
            </c:manualLayout>
          </c:layout>
          <c:showVal val="1"/>
        </c:dLbl>
      </c:pivotFmt>
      <c:pivotFmt>
        <c:idx val="13"/>
        <c:marker>
          <c:symbol val="none"/>
        </c:marker>
        <c:dLbl>
          <c:idx val="0"/>
          <c:spPr/>
          <c:txPr>
            <a:bodyPr/>
            <a:lstStyle/>
            <a:p>
              <a:pPr>
                <a:defRPr sz="700"/>
              </a:pPr>
              <a:endParaRPr lang="de-DE"/>
            </a:p>
          </c:txPr>
          <c:showVal val="1"/>
        </c:dLbl>
      </c:pivotFmt>
    </c:pivotFmts>
    <c:view3D>
      <c:rotX val="10"/>
      <c:rotY val="10"/>
      <c:rAngAx val="1"/>
    </c:view3D>
    <c:plotArea>
      <c:layout/>
      <c:bar3DChart>
        <c:barDir val="col"/>
        <c:grouping val="stacked"/>
        <c:ser>
          <c:idx val="0"/>
          <c:order val="0"/>
          <c:tx>
            <c:strRef>
              <c:f>Sheet2!$U$4:$U$5</c:f>
              <c:strCache>
                <c:ptCount val="1"/>
                <c:pt idx="0">
                  <c:v>High Cost</c:v>
                </c:pt>
              </c:strCache>
            </c:strRef>
          </c:tx>
          <c:spPr>
            <a:solidFill>
              <a:srgbClr val="C00000"/>
            </a:solidFill>
          </c:spPr>
          <c:dLbls>
            <c:dLbl>
              <c:idx val="1"/>
              <c:layout>
                <c:manualLayout>
                  <c:x val="3.968253968253968E-2"/>
                  <c:y val="-8.771929824561403E-3"/>
                </c:manualLayout>
              </c:layout>
              <c:showVal val="1"/>
            </c:dLbl>
            <c:txPr>
              <a:bodyPr/>
              <a:lstStyle/>
              <a:p>
                <a:pPr>
                  <a:defRPr sz="2000"/>
                </a:pPr>
                <a:endParaRPr lang="de-DE"/>
              </a:p>
            </c:txPr>
            <c:showVal val="1"/>
          </c:dLbls>
          <c:cat>
            <c:strRef>
              <c:f>Sheet2!$T$6:$T$12</c:f>
              <c:strCache>
                <c:ptCount val="6"/>
                <c:pt idx="0">
                  <c:v>CSR</c:v>
                </c:pt>
                <c:pt idx="1">
                  <c:v>Energy</c:v>
                </c:pt>
                <c:pt idx="2">
                  <c:v>Waste </c:v>
                </c:pt>
                <c:pt idx="3">
                  <c:v>Waste and Chemicals</c:v>
                </c:pt>
                <c:pt idx="4">
                  <c:v>Water</c:v>
                </c:pt>
                <c:pt idx="5">
                  <c:v>Waters</c:v>
                </c:pt>
              </c:strCache>
            </c:strRef>
          </c:cat>
          <c:val>
            <c:numRef>
              <c:f>Sheet2!$U$6:$U$12</c:f>
              <c:numCache>
                <c:formatCode>General</c:formatCode>
                <c:ptCount val="6"/>
                <c:pt idx="1">
                  <c:v>4</c:v>
                </c:pt>
              </c:numCache>
            </c:numRef>
          </c:val>
        </c:ser>
        <c:ser>
          <c:idx val="1"/>
          <c:order val="1"/>
          <c:tx>
            <c:strRef>
              <c:f>Sheet2!$V$4:$V$5</c:f>
              <c:strCache>
                <c:ptCount val="1"/>
                <c:pt idx="0">
                  <c:v>Low Cost </c:v>
                </c:pt>
              </c:strCache>
            </c:strRef>
          </c:tx>
          <c:spPr>
            <a:solidFill>
              <a:srgbClr val="0070C0"/>
            </a:solidFill>
          </c:spPr>
          <c:dLbls>
            <c:dLbl>
              <c:idx val="0"/>
              <c:layout>
                <c:manualLayout>
                  <c:x val="3.7037037037037056E-2"/>
                  <c:y val="0"/>
                </c:manualLayout>
              </c:layout>
              <c:showVal val="1"/>
            </c:dLbl>
            <c:dLbl>
              <c:idx val="2"/>
              <c:layout>
                <c:manualLayout>
                  <c:x val="3.9351851851851853E-2"/>
                  <c:y val="-1.3888888888889023E-2"/>
                </c:manualLayout>
              </c:layout>
              <c:showVal val="1"/>
            </c:dLbl>
            <c:dLbl>
              <c:idx val="3"/>
              <c:layout>
                <c:manualLayout>
                  <c:x val="4.1269841269841318E-2"/>
                  <c:y val="1.7543859649122823E-2"/>
                </c:manualLayout>
              </c:layout>
              <c:showVal val="1"/>
            </c:dLbl>
            <c:dLbl>
              <c:idx val="4"/>
              <c:layout>
                <c:manualLayout>
                  <c:x val="3.9351851851851936E-2"/>
                  <c:y val="0"/>
                </c:manualLayout>
              </c:layout>
              <c:showVal val="1"/>
            </c:dLbl>
            <c:dLbl>
              <c:idx val="5"/>
              <c:layout>
                <c:manualLayout>
                  <c:x val="4.1666666666666761E-2"/>
                  <c:y val="6.94444444444449E-3"/>
                </c:manualLayout>
              </c:layout>
              <c:showVal val="1"/>
            </c:dLbl>
            <c:txPr>
              <a:bodyPr/>
              <a:lstStyle/>
              <a:p>
                <a:pPr>
                  <a:defRPr sz="2000"/>
                </a:pPr>
                <a:endParaRPr lang="de-DE"/>
              </a:p>
            </c:txPr>
            <c:showVal val="1"/>
          </c:dLbls>
          <c:cat>
            <c:strRef>
              <c:f>Sheet2!$T$6:$T$12</c:f>
              <c:strCache>
                <c:ptCount val="6"/>
                <c:pt idx="0">
                  <c:v>CSR</c:v>
                </c:pt>
                <c:pt idx="1">
                  <c:v>Energy</c:v>
                </c:pt>
                <c:pt idx="2">
                  <c:v>Waste </c:v>
                </c:pt>
                <c:pt idx="3">
                  <c:v>Waste and Chemicals</c:v>
                </c:pt>
                <c:pt idx="4">
                  <c:v>Water</c:v>
                </c:pt>
                <c:pt idx="5">
                  <c:v>Waters</c:v>
                </c:pt>
              </c:strCache>
            </c:strRef>
          </c:cat>
          <c:val>
            <c:numRef>
              <c:f>Sheet2!$V$6:$V$12</c:f>
              <c:numCache>
                <c:formatCode>General</c:formatCode>
                <c:ptCount val="6"/>
                <c:pt idx="0">
                  <c:v>1</c:v>
                </c:pt>
                <c:pt idx="1">
                  <c:v>6</c:v>
                </c:pt>
                <c:pt idx="2">
                  <c:v>1</c:v>
                </c:pt>
                <c:pt idx="3">
                  <c:v>2</c:v>
                </c:pt>
                <c:pt idx="4">
                  <c:v>4</c:v>
                </c:pt>
                <c:pt idx="5">
                  <c:v>2</c:v>
                </c:pt>
              </c:numCache>
            </c:numRef>
          </c:val>
        </c:ser>
        <c:ser>
          <c:idx val="2"/>
          <c:order val="2"/>
          <c:tx>
            <c:strRef>
              <c:f>Sheet2!$W$4:$W$5</c:f>
              <c:strCache>
                <c:ptCount val="1"/>
                <c:pt idx="0">
                  <c:v>No Cost</c:v>
                </c:pt>
              </c:strCache>
            </c:strRef>
          </c:tx>
          <c:dLbls>
            <c:dLbl>
              <c:idx val="0"/>
              <c:layout>
                <c:manualLayout>
                  <c:x val="3.8095238095238099E-2"/>
                  <c:y val="-7.8947368421052475E-2"/>
                </c:manualLayout>
              </c:layout>
              <c:showVal val="1"/>
            </c:dLbl>
            <c:dLbl>
              <c:idx val="2"/>
              <c:layout>
                <c:manualLayout>
                  <c:x val="4.1269841269841269E-2"/>
                  <c:y val="-7.0175438596491224E-2"/>
                </c:manualLayout>
              </c:layout>
              <c:showVal val="1"/>
            </c:dLbl>
            <c:txPr>
              <a:bodyPr/>
              <a:lstStyle/>
              <a:p>
                <a:pPr>
                  <a:defRPr sz="2000"/>
                </a:pPr>
                <a:endParaRPr lang="de-DE"/>
              </a:p>
            </c:txPr>
            <c:showVal val="1"/>
          </c:dLbls>
          <c:cat>
            <c:strRef>
              <c:f>Sheet2!$T$6:$T$12</c:f>
              <c:strCache>
                <c:ptCount val="6"/>
                <c:pt idx="0">
                  <c:v>CSR</c:v>
                </c:pt>
                <c:pt idx="1">
                  <c:v>Energy</c:v>
                </c:pt>
                <c:pt idx="2">
                  <c:v>Waste </c:v>
                </c:pt>
                <c:pt idx="3">
                  <c:v>Waste and Chemicals</c:v>
                </c:pt>
                <c:pt idx="4">
                  <c:v>Water</c:v>
                </c:pt>
                <c:pt idx="5">
                  <c:v>Waters</c:v>
                </c:pt>
              </c:strCache>
            </c:strRef>
          </c:cat>
          <c:val>
            <c:numRef>
              <c:f>Sheet2!$W$6:$W$12</c:f>
              <c:numCache>
                <c:formatCode>General</c:formatCode>
                <c:ptCount val="6"/>
                <c:pt idx="0">
                  <c:v>4</c:v>
                </c:pt>
                <c:pt idx="1">
                  <c:v>25</c:v>
                </c:pt>
                <c:pt idx="2">
                  <c:v>4</c:v>
                </c:pt>
                <c:pt idx="3">
                  <c:v>12</c:v>
                </c:pt>
                <c:pt idx="4">
                  <c:v>8</c:v>
                </c:pt>
                <c:pt idx="5">
                  <c:v>9</c:v>
                </c:pt>
              </c:numCache>
            </c:numRef>
          </c:val>
        </c:ser>
        <c:shape val="cylinder"/>
        <c:axId val="50242688"/>
        <c:axId val="50244224"/>
        <c:axId val="0"/>
      </c:bar3DChart>
      <c:catAx>
        <c:axId val="50242688"/>
        <c:scaling>
          <c:orientation val="minMax"/>
        </c:scaling>
        <c:axPos val="b"/>
        <c:tickLblPos val="nextTo"/>
        <c:txPr>
          <a:bodyPr/>
          <a:lstStyle/>
          <a:p>
            <a:pPr>
              <a:defRPr sz="1500">
                <a:latin typeface="Arial" pitchFamily="34" charset="0"/>
                <a:cs typeface="Arial" pitchFamily="34" charset="0"/>
              </a:defRPr>
            </a:pPr>
            <a:endParaRPr lang="de-DE"/>
          </a:p>
        </c:txPr>
        <c:crossAx val="50244224"/>
        <c:crosses val="autoZero"/>
        <c:auto val="1"/>
        <c:lblAlgn val="ctr"/>
        <c:lblOffset val="100"/>
      </c:catAx>
      <c:valAx>
        <c:axId val="50244224"/>
        <c:scaling>
          <c:orientation val="minMax"/>
        </c:scaling>
        <c:delete val="1"/>
        <c:axPos val="l"/>
        <c:numFmt formatCode="General" sourceLinked="1"/>
        <c:tickLblPos val="none"/>
        <c:crossAx val="50242688"/>
        <c:crosses val="autoZero"/>
        <c:crossBetween val="between"/>
      </c:valAx>
    </c:plotArea>
    <c:legend>
      <c:legendPos val="r"/>
      <c:layout/>
      <c:txPr>
        <a:bodyPr/>
        <a:lstStyle/>
        <a:p>
          <a:pPr>
            <a:defRPr sz="2000">
              <a:latin typeface="Arial" pitchFamily="34" charset="0"/>
              <a:cs typeface="Arial" pitchFamily="34" charset="0"/>
            </a:defRPr>
          </a:pPr>
          <a:endParaRPr lang="de-DE"/>
        </a:p>
      </c:txPr>
    </c:legend>
    <c:plotVisOnly val="1"/>
    <c:dispBlanksAs val="gap"/>
  </c:chart>
  <c:spPr>
    <a:ln>
      <a:noFill/>
    </a:ln>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de-AT"/>
  <c:clrMapOvr bg1="lt1" tx1="dk1" bg2="lt2" tx2="dk2" accent1="accent1" accent2="accent2" accent3="accent3" accent4="accent4" accent5="accent5" accent6="accent6" hlink="hlink" folHlink="folHlink"/>
  <c:pivotSource>
    <c:name>[2014 KNCPC Recommendations.Final.xls]Sheet2!PivotTable4</c:name>
    <c:fmtId val="-1"/>
  </c:pivotSource>
  <c:chart>
    <c:pivotFmts>
      <c:pivotFmt>
        <c:idx val="0"/>
        <c:spPr>
          <a:solidFill>
            <a:srgbClr val="92D050"/>
          </a:solidFill>
        </c:spPr>
        <c:marker>
          <c:symbol val="none"/>
        </c:marker>
        <c:dLbl>
          <c:idx val="0"/>
          <c:spPr/>
          <c:txPr>
            <a:bodyPr/>
            <a:lstStyle/>
            <a:p>
              <a:pPr>
                <a:defRPr sz="700"/>
              </a:pPr>
              <a:endParaRPr lang="de-DE"/>
            </a:p>
          </c:txPr>
          <c:showVal val="1"/>
        </c:dLbl>
      </c:pivotFmt>
      <c:pivotFmt>
        <c:idx val="1"/>
        <c:spPr>
          <a:solidFill>
            <a:srgbClr val="0070C0"/>
          </a:solidFill>
        </c:spPr>
        <c:marker>
          <c:symbol val="none"/>
        </c:marker>
        <c:dLbl>
          <c:idx val="0"/>
          <c:spPr/>
          <c:txPr>
            <a:bodyPr/>
            <a:lstStyle/>
            <a:p>
              <a:pPr>
                <a:defRPr sz="700"/>
              </a:pPr>
              <a:endParaRPr lang="de-DE"/>
            </a:p>
          </c:txPr>
          <c:showVal val="1"/>
        </c:dLbl>
      </c:pivotFmt>
      <c:pivotFmt>
        <c:idx val="2"/>
        <c:spPr>
          <a:solidFill>
            <a:srgbClr val="C00000"/>
          </a:solidFill>
        </c:spPr>
        <c:marker>
          <c:symbol val="none"/>
        </c:marker>
        <c:dLbl>
          <c:idx val="0"/>
          <c:spPr/>
          <c:txPr>
            <a:bodyPr/>
            <a:lstStyle/>
            <a:p>
              <a:pPr>
                <a:defRPr sz="700"/>
              </a:pPr>
              <a:endParaRPr lang="de-DE"/>
            </a:p>
          </c:txPr>
          <c:showVal val="1"/>
        </c:dLbl>
      </c:pivotFmt>
      <c:pivotFmt>
        <c:idx val="3"/>
        <c:spPr>
          <a:solidFill>
            <a:srgbClr val="92D050"/>
          </a:solidFill>
        </c:spPr>
        <c:marker>
          <c:symbol val="none"/>
        </c:marker>
        <c:dLbl>
          <c:idx val="0"/>
          <c:spPr/>
          <c:txPr>
            <a:bodyPr/>
            <a:lstStyle/>
            <a:p>
              <a:pPr>
                <a:defRPr sz="700"/>
              </a:pPr>
              <a:endParaRPr lang="de-DE"/>
            </a:p>
          </c:txPr>
          <c:showVal val="1"/>
        </c:dLbl>
      </c:pivotFmt>
      <c:pivotFmt>
        <c:idx val="4"/>
        <c:spPr>
          <a:solidFill>
            <a:srgbClr val="0070C0"/>
          </a:solidFill>
        </c:spPr>
        <c:marker>
          <c:symbol val="none"/>
        </c:marker>
        <c:dLbl>
          <c:idx val="0"/>
          <c:spPr/>
          <c:txPr>
            <a:bodyPr/>
            <a:lstStyle/>
            <a:p>
              <a:pPr>
                <a:defRPr sz="700"/>
              </a:pPr>
              <a:endParaRPr lang="de-DE"/>
            </a:p>
          </c:txPr>
          <c:showVal val="1"/>
        </c:dLbl>
      </c:pivotFmt>
      <c:pivotFmt>
        <c:idx val="5"/>
        <c:spPr>
          <a:solidFill>
            <a:srgbClr val="C00000"/>
          </a:solidFill>
        </c:spPr>
        <c:marker>
          <c:symbol val="none"/>
        </c:marker>
        <c:dLbl>
          <c:idx val="0"/>
          <c:spPr/>
          <c:txPr>
            <a:bodyPr/>
            <a:lstStyle/>
            <a:p>
              <a:pPr>
                <a:defRPr sz="700"/>
              </a:pPr>
              <a:endParaRPr lang="de-DE"/>
            </a:p>
          </c:txPr>
          <c:showVal val="1"/>
        </c:dLbl>
      </c:pivotFmt>
    </c:pivotFmts>
    <c:view3D>
      <c:rotX val="10"/>
      <c:rotY val="10"/>
      <c:rAngAx val="1"/>
    </c:view3D>
    <c:plotArea>
      <c:layout/>
      <c:bar3DChart>
        <c:barDir val="col"/>
        <c:grouping val="clustered"/>
        <c:ser>
          <c:idx val="0"/>
          <c:order val="0"/>
          <c:tx>
            <c:strRef>
              <c:f>Sheet2!$O$4:$O$5</c:f>
              <c:strCache>
                <c:ptCount val="1"/>
                <c:pt idx="0">
                  <c:v>Count of Implemented or to be implemented</c:v>
                </c:pt>
              </c:strCache>
            </c:strRef>
          </c:tx>
          <c:spPr>
            <a:solidFill>
              <a:srgbClr val="92D050"/>
            </a:solidFill>
          </c:spPr>
          <c:dLbls>
            <c:txPr>
              <a:bodyPr/>
              <a:lstStyle/>
              <a:p>
                <a:pPr>
                  <a:defRPr sz="2000"/>
                </a:pPr>
                <a:endParaRPr lang="de-DE"/>
              </a:p>
            </c:txPr>
            <c:showVal val="1"/>
          </c:dLbls>
          <c:cat>
            <c:strRef>
              <c:f>Sheet2!$N$6:$N$12</c:f>
              <c:strCache>
                <c:ptCount val="6"/>
                <c:pt idx="0">
                  <c:v>CSR</c:v>
                </c:pt>
                <c:pt idx="1">
                  <c:v>Energy</c:v>
                </c:pt>
                <c:pt idx="2">
                  <c:v>Waste </c:v>
                </c:pt>
                <c:pt idx="3">
                  <c:v>Waste and Chemicals</c:v>
                </c:pt>
                <c:pt idx="4">
                  <c:v>Water</c:v>
                </c:pt>
                <c:pt idx="5">
                  <c:v>Waters</c:v>
                </c:pt>
              </c:strCache>
            </c:strRef>
          </c:cat>
          <c:val>
            <c:numRef>
              <c:f>Sheet2!$O$6:$O$12</c:f>
              <c:numCache>
                <c:formatCode>General</c:formatCode>
                <c:ptCount val="6"/>
                <c:pt idx="0">
                  <c:v>2</c:v>
                </c:pt>
                <c:pt idx="1">
                  <c:v>22</c:v>
                </c:pt>
                <c:pt idx="2">
                  <c:v>2</c:v>
                </c:pt>
                <c:pt idx="3">
                  <c:v>10</c:v>
                </c:pt>
                <c:pt idx="4">
                  <c:v>6</c:v>
                </c:pt>
              </c:numCache>
            </c:numRef>
          </c:val>
        </c:ser>
        <c:ser>
          <c:idx val="1"/>
          <c:order val="1"/>
          <c:tx>
            <c:strRef>
              <c:f>Sheet2!$P$4:$P$5</c:f>
              <c:strCache>
                <c:ptCount val="1"/>
                <c:pt idx="0">
                  <c:v>Count of Retained for further studies</c:v>
                </c:pt>
              </c:strCache>
            </c:strRef>
          </c:tx>
          <c:spPr>
            <a:solidFill>
              <a:srgbClr val="0070C0"/>
            </a:solidFill>
          </c:spPr>
          <c:dLbls>
            <c:dLbl>
              <c:idx val="1"/>
              <c:layout>
                <c:manualLayout>
                  <c:x val="1.2499999999999956E-2"/>
                  <c:y val="8.5470085470085496E-3"/>
                </c:manualLayout>
              </c:layout>
              <c:showVal val="1"/>
            </c:dLbl>
            <c:txPr>
              <a:bodyPr/>
              <a:lstStyle/>
              <a:p>
                <a:pPr>
                  <a:defRPr sz="2000"/>
                </a:pPr>
                <a:endParaRPr lang="de-DE"/>
              </a:p>
            </c:txPr>
            <c:showVal val="1"/>
          </c:dLbls>
          <c:cat>
            <c:strRef>
              <c:f>Sheet2!$N$6:$N$12</c:f>
              <c:strCache>
                <c:ptCount val="6"/>
                <c:pt idx="0">
                  <c:v>CSR</c:v>
                </c:pt>
                <c:pt idx="1">
                  <c:v>Energy</c:v>
                </c:pt>
                <c:pt idx="2">
                  <c:v>Waste </c:v>
                </c:pt>
                <c:pt idx="3">
                  <c:v>Waste and Chemicals</c:v>
                </c:pt>
                <c:pt idx="4">
                  <c:v>Water</c:v>
                </c:pt>
                <c:pt idx="5">
                  <c:v>Waters</c:v>
                </c:pt>
              </c:strCache>
            </c:strRef>
          </c:cat>
          <c:val>
            <c:numRef>
              <c:f>Sheet2!$P$6:$P$12</c:f>
              <c:numCache>
                <c:formatCode>General</c:formatCode>
                <c:ptCount val="6"/>
                <c:pt idx="0">
                  <c:v>3</c:v>
                </c:pt>
                <c:pt idx="1">
                  <c:v>12</c:v>
                </c:pt>
                <c:pt idx="2">
                  <c:v>1</c:v>
                </c:pt>
                <c:pt idx="3">
                  <c:v>1</c:v>
                </c:pt>
                <c:pt idx="4">
                  <c:v>4</c:v>
                </c:pt>
                <c:pt idx="5">
                  <c:v>11</c:v>
                </c:pt>
              </c:numCache>
            </c:numRef>
          </c:val>
        </c:ser>
        <c:ser>
          <c:idx val="2"/>
          <c:order val="2"/>
          <c:tx>
            <c:strRef>
              <c:f>Sheet2!$Q$4:$Q$5</c:f>
              <c:strCache>
                <c:ptCount val="1"/>
                <c:pt idx="0">
                  <c:v>Count of Rejected</c:v>
                </c:pt>
              </c:strCache>
            </c:strRef>
          </c:tx>
          <c:spPr>
            <a:solidFill>
              <a:srgbClr val="C00000"/>
            </a:solidFill>
          </c:spPr>
          <c:dLbls>
            <c:txPr>
              <a:bodyPr/>
              <a:lstStyle/>
              <a:p>
                <a:pPr>
                  <a:defRPr sz="2000"/>
                </a:pPr>
                <a:endParaRPr lang="de-DE"/>
              </a:p>
            </c:txPr>
            <c:showVal val="1"/>
          </c:dLbls>
          <c:cat>
            <c:strRef>
              <c:f>Sheet2!$N$6:$N$12</c:f>
              <c:strCache>
                <c:ptCount val="6"/>
                <c:pt idx="0">
                  <c:v>CSR</c:v>
                </c:pt>
                <c:pt idx="1">
                  <c:v>Energy</c:v>
                </c:pt>
                <c:pt idx="2">
                  <c:v>Waste </c:v>
                </c:pt>
                <c:pt idx="3">
                  <c:v>Waste and Chemicals</c:v>
                </c:pt>
                <c:pt idx="4">
                  <c:v>Water</c:v>
                </c:pt>
                <c:pt idx="5">
                  <c:v>Waters</c:v>
                </c:pt>
              </c:strCache>
            </c:strRef>
          </c:cat>
          <c:val>
            <c:numRef>
              <c:f>Sheet2!$Q$6:$Q$12</c:f>
              <c:numCache>
                <c:formatCode>General</c:formatCode>
                <c:ptCount val="6"/>
                <c:pt idx="1">
                  <c:v>1</c:v>
                </c:pt>
                <c:pt idx="2">
                  <c:v>2</c:v>
                </c:pt>
                <c:pt idx="3">
                  <c:v>3</c:v>
                </c:pt>
                <c:pt idx="4">
                  <c:v>2</c:v>
                </c:pt>
              </c:numCache>
            </c:numRef>
          </c:val>
        </c:ser>
        <c:shape val="box"/>
        <c:axId val="50338048"/>
        <c:axId val="50343936"/>
        <c:axId val="0"/>
      </c:bar3DChart>
      <c:catAx>
        <c:axId val="50338048"/>
        <c:scaling>
          <c:orientation val="minMax"/>
        </c:scaling>
        <c:axPos val="b"/>
        <c:tickLblPos val="nextTo"/>
        <c:txPr>
          <a:bodyPr/>
          <a:lstStyle/>
          <a:p>
            <a:pPr>
              <a:defRPr sz="1500">
                <a:latin typeface="Arial" pitchFamily="34" charset="0"/>
                <a:cs typeface="Arial" pitchFamily="34" charset="0"/>
              </a:defRPr>
            </a:pPr>
            <a:endParaRPr lang="de-DE"/>
          </a:p>
        </c:txPr>
        <c:crossAx val="50343936"/>
        <c:crosses val="autoZero"/>
        <c:auto val="1"/>
        <c:lblAlgn val="ctr"/>
        <c:lblOffset val="100"/>
      </c:catAx>
      <c:valAx>
        <c:axId val="50343936"/>
        <c:scaling>
          <c:orientation val="minMax"/>
        </c:scaling>
        <c:delete val="1"/>
        <c:axPos val="l"/>
        <c:numFmt formatCode="General" sourceLinked="1"/>
        <c:tickLblPos val="none"/>
        <c:crossAx val="50338048"/>
        <c:crosses val="autoZero"/>
        <c:crossBetween val="between"/>
      </c:valAx>
    </c:plotArea>
    <c:legend>
      <c:legendPos val="r"/>
      <c:layout/>
      <c:txPr>
        <a:bodyPr/>
        <a:lstStyle/>
        <a:p>
          <a:pPr>
            <a:defRPr sz="2000">
              <a:latin typeface="Arial" pitchFamily="34" charset="0"/>
              <a:cs typeface="Arial" pitchFamily="34" charset="0"/>
            </a:defRPr>
          </a:pPr>
          <a:endParaRPr lang="de-DE"/>
        </a:p>
      </c:txPr>
    </c:legend>
    <c:plotVisOnly val="1"/>
    <c:dispBlanksAs val="gap"/>
  </c:chart>
  <c:spPr>
    <a:ln>
      <a:noFill/>
    </a:ln>
  </c:sp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lang val="de-AT"/>
  <c:clrMapOvr bg1="lt1" tx1="dk1" bg2="lt2" tx2="dk2" accent1="accent1" accent2="accent2" accent3="accent3" accent4="accent4" accent5="accent5" accent6="accent6" hlink="hlink" folHlink="folHlink"/>
  <c:chart>
    <c:view3D>
      <c:rAngAx val="1"/>
    </c:view3D>
    <c:plotArea>
      <c:layout/>
      <c:bar3DChart>
        <c:barDir val="col"/>
        <c:grouping val="clustered"/>
        <c:ser>
          <c:idx val="0"/>
          <c:order val="0"/>
          <c:tx>
            <c:strRef>
              <c:f>'All Senegal'!$B$34</c:f>
              <c:strCache>
                <c:ptCount val="1"/>
                <c:pt idx="0">
                  <c:v>Implemented</c:v>
                </c:pt>
              </c:strCache>
            </c:strRef>
          </c:tx>
          <c:spPr>
            <a:solidFill>
              <a:srgbClr val="92D050"/>
            </a:solidFill>
          </c:spPr>
          <c:dLbls>
            <c:dLbl>
              <c:idx val="5"/>
              <c:layout>
                <c:manualLayout>
                  <c:x val="-1.3071895424836603E-2"/>
                  <c:y val="3.7037037037037164E-3"/>
                </c:manualLayout>
              </c:layout>
              <c:showVal val="1"/>
            </c:dLbl>
            <c:txPr>
              <a:bodyPr/>
              <a:lstStyle/>
              <a:p>
                <a:pPr>
                  <a:defRPr sz="2000"/>
                </a:pPr>
                <a:endParaRPr lang="de-DE"/>
              </a:p>
            </c:txPr>
            <c:showVal val="1"/>
          </c:dLbls>
          <c:cat>
            <c:strRef>
              <c:f>'All Senegal'!$A$35:$A$40</c:f>
              <c:strCache>
                <c:ptCount val="6"/>
                <c:pt idx="0">
                  <c:v>Chemicals</c:v>
                </c:pt>
                <c:pt idx="1">
                  <c:v>CSR</c:v>
                </c:pt>
                <c:pt idx="2">
                  <c:v>EMS</c:v>
                </c:pt>
                <c:pt idx="3">
                  <c:v>Energy </c:v>
                </c:pt>
                <c:pt idx="4">
                  <c:v>Waste </c:v>
                </c:pt>
                <c:pt idx="5">
                  <c:v>Water </c:v>
                </c:pt>
              </c:strCache>
            </c:strRef>
          </c:cat>
          <c:val>
            <c:numRef>
              <c:f>'All Senegal'!$B$35:$B$40</c:f>
              <c:numCache>
                <c:formatCode>General</c:formatCode>
                <c:ptCount val="6"/>
                <c:pt idx="0">
                  <c:v>3</c:v>
                </c:pt>
                <c:pt idx="1">
                  <c:v>15</c:v>
                </c:pt>
                <c:pt idx="2">
                  <c:v>44</c:v>
                </c:pt>
                <c:pt idx="3">
                  <c:v>102</c:v>
                </c:pt>
                <c:pt idx="4">
                  <c:v>26</c:v>
                </c:pt>
                <c:pt idx="5">
                  <c:v>64</c:v>
                </c:pt>
              </c:numCache>
            </c:numRef>
          </c:val>
        </c:ser>
        <c:ser>
          <c:idx val="1"/>
          <c:order val="1"/>
          <c:tx>
            <c:strRef>
              <c:f>'All Senegal'!$C$34</c:f>
              <c:strCache>
                <c:ptCount val="1"/>
                <c:pt idx="0">
                  <c:v>Retained for further study</c:v>
                </c:pt>
              </c:strCache>
            </c:strRef>
          </c:tx>
          <c:spPr>
            <a:solidFill>
              <a:srgbClr val="0070C0"/>
            </a:solidFill>
          </c:spPr>
          <c:dLbls>
            <c:dLbl>
              <c:idx val="1"/>
              <c:layout>
                <c:manualLayout>
                  <c:x val="2.8594771241829995E-2"/>
                  <c:y val="2.5925925925926012E-2"/>
                </c:manualLayout>
              </c:layout>
              <c:showVal val="1"/>
            </c:dLbl>
            <c:dLbl>
              <c:idx val="2"/>
              <c:layout>
                <c:manualLayout>
                  <c:x val="2.0016339869281044E-2"/>
                  <c:y val="3.7037037037037164E-3"/>
                </c:manualLayout>
              </c:layout>
              <c:showVal val="1"/>
            </c:dLbl>
            <c:dLbl>
              <c:idx val="3"/>
              <c:layout>
                <c:manualLayout>
                  <c:x val="4.5343137254902105E-2"/>
                  <c:y val="6.5740740740740738E-2"/>
                </c:manualLayout>
              </c:layout>
              <c:showVal val="1"/>
            </c:dLbl>
            <c:dLbl>
              <c:idx val="4"/>
              <c:layout>
                <c:manualLayout>
                  <c:x val="3.4313725490196081E-2"/>
                  <c:y val="3.7037037037037164E-3"/>
                </c:manualLayout>
              </c:layout>
              <c:showVal val="1"/>
            </c:dLbl>
            <c:txPr>
              <a:bodyPr/>
              <a:lstStyle/>
              <a:p>
                <a:pPr>
                  <a:defRPr sz="2000"/>
                </a:pPr>
                <a:endParaRPr lang="de-DE"/>
              </a:p>
            </c:txPr>
            <c:showVal val="1"/>
          </c:dLbls>
          <c:cat>
            <c:strRef>
              <c:f>'All Senegal'!$A$35:$A$40</c:f>
              <c:strCache>
                <c:ptCount val="6"/>
                <c:pt idx="0">
                  <c:v>Chemicals</c:v>
                </c:pt>
                <c:pt idx="1">
                  <c:v>CSR</c:v>
                </c:pt>
                <c:pt idx="2">
                  <c:v>EMS</c:v>
                </c:pt>
                <c:pt idx="3">
                  <c:v>Energy </c:v>
                </c:pt>
                <c:pt idx="4">
                  <c:v>Waste </c:v>
                </c:pt>
                <c:pt idx="5">
                  <c:v>Water </c:v>
                </c:pt>
              </c:strCache>
            </c:strRef>
          </c:cat>
          <c:val>
            <c:numRef>
              <c:f>'All Senegal'!$C$35:$C$40</c:f>
              <c:numCache>
                <c:formatCode>General</c:formatCode>
                <c:ptCount val="6"/>
                <c:pt idx="0">
                  <c:v>5</c:v>
                </c:pt>
                <c:pt idx="1">
                  <c:v>14</c:v>
                </c:pt>
                <c:pt idx="2">
                  <c:v>22</c:v>
                </c:pt>
                <c:pt idx="3">
                  <c:v>102</c:v>
                </c:pt>
                <c:pt idx="4">
                  <c:v>22</c:v>
                </c:pt>
                <c:pt idx="5">
                  <c:v>101</c:v>
                </c:pt>
              </c:numCache>
            </c:numRef>
          </c:val>
        </c:ser>
        <c:ser>
          <c:idx val="2"/>
          <c:order val="2"/>
          <c:tx>
            <c:strRef>
              <c:f>'All Senegal'!$D$34</c:f>
              <c:strCache>
                <c:ptCount val="1"/>
                <c:pt idx="0">
                  <c:v>Rejected</c:v>
                </c:pt>
              </c:strCache>
            </c:strRef>
          </c:tx>
          <c:spPr>
            <a:solidFill>
              <a:srgbClr val="C00000"/>
            </a:solidFill>
          </c:spPr>
          <c:dLbls>
            <c:dLbl>
              <c:idx val="1"/>
              <c:layout>
                <c:manualLayout>
                  <c:x val="1.9607843137254877E-2"/>
                  <c:y val="1.851851851851857E-2"/>
                </c:manualLayout>
              </c:layout>
              <c:showVal val="1"/>
            </c:dLbl>
            <c:dLbl>
              <c:idx val="2"/>
              <c:layout>
                <c:manualLayout>
                  <c:x val="9.8039215686274508E-3"/>
                  <c:y val="0"/>
                </c:manualLayout>
              </c:layout>
              <c:showVal val="1"/>
            </c:dLbl>
            <c:dLbl>
              <c:idx val="3"/>
              <c:layout>
                <c:manualLayout>
                  <c:x val="1.4161262930368998E-2"/>
                  <c:y val="-1.1111111111111125E-2"/>
                </c:manualLayout>
              </c:layout>
              <c:showVal val="1"/>
            </c:dLbl>
            <c:dLbl>
              <c:idx val="4"/>
              <c:layout>
                <c:manualLayout>
                  <c:x val="1.3071895424836603E-2"/>
                  <c:y val="7.4074074074074094E-3"/>
                </c:manualLayout>
              </c:layout>
              <c:showVal val="1"/>
            </c:dLbl>
            <c:dLbl>
              <c:idx val="5"/>
              <c:layout>
                <c:manualLayout>
                  <c:x val="2.1241830065359627E-2"/>
                  <c:y val="3.7037037037037836E-3"/>
                </c:manualLayout>
              </c:layout>
              <c:showVal val="1"/>
            </c:dLbl>
            <c:txPr>
              <a:bodyPr/>
              <a:lstStyle/>
              <a:p>
                <a:pPr>
                  <a:defRPr sz="2000"/>
                </a:pPr>
                <a:endParaRPr lang="de-DE"/>
              </a:p>
            </c:txPr>
            <c:showVal val="1"/>
          </c:dLbls>
          <c:cat>
            <c:strRef>
              <c:f>'All Senegal'!$A$35:$A$40</c:f>
              <c:strCache>
                <c:ptCount val="6"/>
                <c:pt idx="0">
                  <c:v>Chemicals</c:v>
                </c:pt>
                <c:pt idx="1">
                  <c:v>CSR</c:v>
                </c:pt>
                <c:pt idx="2">
                  <c:v>EMS</c:v>
                </c:pt>
                <c:pt idx="3">
                  <c:v>Energy </c:v>
                </c:pt>
                <c:pt idx="4">
                  <c:v>Waste </c:v>
                </c:pt>
                <c:pt idx="5">
                  <c:v>Water </c:v>
                </c:pt>
              </c:strCache>
            </c:strRef>
          </c:cat>
          <c:val>
            <c:numRef>
              <c:f>'All Senegal'!$D$35:$D$40</c:f>
              <c:numCache>
                <c:formatCode>General</c:formatCode>
                <c:ptCount val="6"/>
                <c:pt idx="0">
                  <c:v>0</c:v>
                </c:pt>
                <c:pt idx="1">
                  <c:v>0</c:v>
                </c:pt>
                <c:pt idx="2">
                  <c:v>0</c:v>
                </c:pt>
                <c:pt idx="3">
                  <c:v>32</c:v>
                </c:pt>
                <c:pt idx="4">
                  <c:v>0</c:v>
                </c:pt>
                <c:pt idx="5">
                  <c:v>10</c:v>
                </c:pt>
              </c:numCache>
            </c:numRef>
          </c:val>
        </c:ser>
        <c:shape val="box"/>
        <c:axId val="50424448"/>
        <c:axId val="50450816"/>
        <c:axId val="0"/>
      </c:bar3DChart>
      <c:catAx>
        <c:axId val="50424448"/>
        <c:scaling>
          <c:orientation val="minMax"/>
        </c:scaling>
        <c:axPos val="b"/>
        <c:tickLblPos val="nextTo"/>
        <c:txPr>
          <a:bodyPr/>
          <a:lstStyle/>
          <a:p>
            <a:pPr>
              <a:defRPr sz="1500"/>
            </a:pPr>
            <a:endParaRPr lang="de-DE"/>
          </a:p>
        </c:txPr>
        <c:crossAx val="50450816"/>
        <c:crosses val="autoZero"/>
        <c:auto val="1"/>
        <c:lblAlgn val="ctr"/>
        <c:lblOffset val="100"/>
      </c:catAx>
      <c:valAx>
        <c:axId val="50450816"/>
        <c:scaling>
          <c:orientation val="minMax"/>
        </c:scaling>
        <c:delete val="1"/>
        <c:axPos val="l"/>
        <c:numFmt formatCode="General" sourceLinked="1"/>
        <c:tickLblPos val="none"/>
        <c:crossAx val="50424448"/>
        <c:crosses val="autoZero"/>
        <c:crossBetween val="between"/>
      </c:valAx>
    </c:plotArea>
    <c:legend>
      <c:legendPos val="r"/>
      <c:layout/>
      <c:txPr>
        <a:bodyPr/>
        <a:lstStyle/>
        <a:p>
          <a:pPr>
            <a:defRPr sz="2000"/>
          </a:pPr>
          <a:endParaRPr lang="de-DE"/>
        </a:p>
      </c:txPr>
    </c:legend>
    <c:plotVisOnly val="1"/>
    <c:dispBlanksAs val="gap"/>
  </c:chart>
  <c:spPr>
    <a:ln>
      <a:noFill/>
    </a:ln>
  </c:sp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de-AT"/>
  <c:clrMapOvr bg1="lt1" tx1="dk1" bg2="lt2" tx2="dk2" accent1="accent1" accent2="accent2" accent3="accent3" accent4="accent4" accent5="accent5" accent6="accent6" hlink="hlink" folHlink="folHlink"/>
  <c:pivotSource>
    <c:name>[2014 KNCPC Recommendations.Final.xls]TzPv!PivotTable18</c:name>
    <c:fmtId val="-1"/>
  </c:pivotSource>
  <c:chart>
    <c:pivotFmts>
      <c:pivotFmt>
        <c:idx val="0"/>
        <c:spPr>
          <a:solidFill>
            <a:srgbClr val="C00000"/>
          </a:solidFill>
        </c:spPr>
        <c:marker>
          <c:symbol val="none"/>
        </c:marker>
      </c:pivotFmt>
      <c:pivotFmt>
        <c:idx val="1"/>
        <c:spPr>
          <a:solidFill>
            <a:srgbClr val="0070C0"/>
          </a:solidFill>
        </c:spPr>
        <c:marker>
          <c:symbol val="none"/>
        </c:marker>
      </c:pivotFmt>
      <c:pivotFmt>
        <c:idx val="2"/>
        <c:spPr>
          <a:solidFill>
            <a:srgbClr val="92D050"/>
          </a:solidFill>
        </c:spPr>
        <c:marker>
          <c:symbol val="none"/>
        </c:marker>
      </c:pivotFmt>
      <c:pivotFmt>
        <c:idx val="3"/>
        <c:marker>
          <c:symbol val="none"/>
        </c:marker>
      </c:pivotFmt>
      <c:pivotFmt>
        <c:idx val="4"/>
        <c:spPr>
          <a:solidFill>
            <a:srgbClr val="C00000"/>
          </a:solidFill>
        </c:spPr>
        <c:marker>
          <c:symbol val="none"/>
        </c:marker>
      </c:pivotFmt>
      <c:pivotFmt>
        <c:idx val="5"/>
        <c:spPr>
          <a:solidFill>
            <a:srgbClr val="0070C0"/>
          </a:solidFill>
        </c:spPr>
        <c:marker>
          <c:symbol val="none"/>
        </c:marker>
      </c:pivotFmt>
      <c:pivotFmt>
        <c:idx val="6"/>
        <c:spPr>
          <a:solidFill>
            <a:srgbClr val="92D050"/>
          </a:solidFill>
        </c:spPr>
        <c:marker>
          <c:symbol val="none"/>
        </c:marker>
      </c:pivotFmt>
    </c:pivotFmts>
    <c:view3D>
      <c:rAngAx val="1"/>
    </c:view3D>
    <c:plotArea>
      <c:layout/>
      <c:bar3DChart>
        <c:barDir val="col"/>
        <c:grouping val="stacked"/>
        <c:ser>
          <c:idx val="0"/>
          <c:order val="0"/>
          <c:tx>
            <c:strRef>
              <c:f>TzPv!$B$37:$B$38</c:f>
              <c:strCache>
                <c:ptCount val="1"/>
                <c:pt idx="0">
                  <c:v>High Cost</c:v>
                </c:pt>
              </c:strCache>
            </c:strRef>
          </c:tx>
          <c:spPr>
            <a:solidFill>
              <a:srgbClr val="C00000"/>
            </a:solidFill>
          </c:spPr>
          <c:dLbls>
            <c:dLbl>
              <c:idx val="4"/>
              <c:layout>
                <c:manualLayout>
                  <c:x val="3.4722222222222224E-2"/>
                  <c:y val="0"/>
                </c:manualLayout>
              </c:layout>
              <c:showVal val="1"/>
            </c:dLbl>
            <c:dLbl>
              <c:idx val="5"/>
              <c:layout>
                <c:manualLayout>
                  <c:x val="3.4722222222222224E-2"/>
                  <c:y val="0"/>
                </c:manualLayout>
              </c:layout>
              <c:showVal val="1"/>
            </c:dLbl>
            <c:dLbl>
              <c:idx val="6"/>
              <c:layout>
                <c:manualLayout>
                  <c:x val="3.7037037037037056E-2"/>
                  <c:y val="0"/>
                </c:manualLayout>
              </c:layout>
              <c:showVal val="1"/>
            </c:dLbl>
            <c:txPr>
              <a:bodyPr/>
              <a:lstStyle/>
              <a:p>
                <a:pPr>
                  <a:defRPr sz="2000"/>
                </a:pPr>
                <a:endParaRPr lang="de-DE"/>
              </a:p>
            </c:txPr>
            <c:showVal val="1"/>
          </c:dLbls>
          <c:cat>
            <c:strRef>
              <c:f>TzPv!$A$39:$A$46</c:f>
              <c:strCache>
                <c:ptCount val="7"/>
                <c:pt idx="0">
                  <c:v>CSR</c:v>
                </c:pt>
                <c:pt idx="1">
                  <c:v>EMS</c:v>
                </c:pt>
                <c:pt idx="2">
                  <c:v>EMS/CP</c:v>
                </c:pt>
                <c:pt idx="3">
                  <c:v>Energy</c:v>
                </c:pt>
                <c:pt idx="4">
                  <c:v>OHS</c:v>
                </c:pt>
                <c:pt idx="5">
                  <c:v>Waste</c:v>
                </c:pt>
                <c:pt idx="6">
                  <c:v>Water</c:v>
                </c:pt>
              </c:strCache>
            </c:strRef>
          </c:cat>
          <c:val>
            <c:numRef>
              <c:f>TzPv!$B$39:$B$46</c:f>
              <c:numCache>
                <c:formatCode>General</c:formatCode>
                <c:ptCount val="7"/>
                <c:pt idx="3">
                  <c:v>4</c:v>
                </c:pt>
                <c:pt idx="4">
                  <c:v>2</c:v>
                </c:pt>
                <c:pt idx="5">
                  <c:v>2</c:v>
                </c:pt>
                <c:pt idx="6">
                  <c:v>2</c:v>
                </c:pt>
              </c:numCache>
            </c:numRef>
          </c:val>
        </c:ser>
        <c:ser>
          <c:idx val="1"/>
          <c:order val="1"/>
          <c:tx>
            <c:strRef>
              <c:f>TzPv!$C$37:$C$38</c:f>
              <c:strCache>
                <c:ptCount val="1"/>
                <c:pt idx="0">
                  <c:v>Low Cost</c:v>
                </c:pt>
              </c:strCache>
            </c:strRef>
          </c:tx>
          <c:spPr>
            <a:solidFill>
              <a:srgbClr val="0070C0"/>
            </a:solidFill>
          </c:spPr>
          <c:dLbls>
            <c:txPr>
              <a:bodyPr/>
              <a:lstStyle/>
              <a:p>
                <a:pPr>
                  <a:defRPr sz="2000"/>
                </a:pPr>
                <a:endParaRPr lang="de-DE"/>
              </a:p>
            </c:txPr>
            <c:showVal val="1"/>
          </c:dLbls>
          <c:cat>
            <c:strRef>
              <c:f>TzPv!$A$39:$A$46</c:f>
              <c:strCache>
                <c:ptCount val="7"/>
                <c:pt idx="0">
                  <c:v>CSR</c:v>
                </c:pt>
                <c:pt idx="1">
                  <c:v>EMS</c:v>
                </c:pt>
                <c:pt idx="2">
                  <c:v>EMS/CP</c:v>
                </c:pt>
                <c:pt idx="3">
                  <c:v>Energy</c:v>
                </c:pt>
                <c:pt idx="4">
                  <c:v>OHS</c:v>
                </c:pt>
                <c:pt idx="5">
                  <c:v>Waste</c:v>
                </c:pt>
                <c:pt idx="6">
                  <c:v>Water</c:v>
                </c:pt>
              </c:strCache>
            </c:strRef>
          </c:cat>
          <c:val>
            <c:numRef>
              <c:f>TzPv!$C$39:$C$46</c:f>
              <c:numCache>
                <c:formatCode>General</c:formatCode>
                <c:ptCount val="7"/>
                <c:pt idx="3">
                  <c:v>16</c:v>
                </c:pt>
                <c:pt idx="4">
                  <c:v>5</c:v>
                </c:pt>
                <c:pt idx="5">
                  <c:v>9</c:v>
                </c:pt>
                <c:pt idx="6">
                  <c:v>11</c:v>
                </c:pt>
              </c:numCache>
            </c:numRef>
          </c:val>
        </c:ser>
        <c:ser>
          <c:idx val="2"/>
          <c:order val="2"/>
          <c:tx>
            <c:strRef>
              <c:f>TzPv!$D$37:$D$38</c:f>
              <c:strCache>
                <c:ptCount val="1"/>
                <c:pt idx="0">
                  <c:v>No Cost</c:v>
                </c:pt>
              </c:strCache>
            </c:strRef>
          </c:tx>
          <c:spPr>
            <a:solidFill>
              <a:srgbClr val="92D050"/>
            </a:solidFill>
          </c:spPr>
          <c:dLbls>
            <c:txPr>
              <a:bodyPr/>
              <a:lstStyle/>
              <a:p>
                <a:pPr>
                  <a:defRPr sz="2000"/>
                </a:pPr>
                <a:endParaRPr lang="de-DE"/>
              </a:p>
            </c:txPr>
            <c:showVal val="1"/>
          </c:dLbls>
          <c:cat>
            <c:strRef>
              <c:f>TzPv!$A$39:$A$46</c:f>
              <c:strCache>
                <c:ptCount val="7"/>
                <c:pt idx="0">
                  <c:v>CSR</c:v>
                </c:pt>
                <c:pt idx="1">
                  <c:v>EMS</c:v>
                </c:pt>
                <c:pt idx="2">
                  <c:v>EMS/CP</c:v>
                </c:pt>
                <c:pt idx="3">
                  <c:v>Energy</c:v>
                </c:pt>
                <c:pt idx="4">
                  <c:v>OHS</c:v>
                </c:pt>
                <c:pt idx="5">
                  <c:v>Waste</c:v>
                </c:pt>
                <c:pt idx="6">
                  <c:v>Water</c:v>
                </c:pt>
              </c:strCache>
            </c:strRef>
          </c:cat>
          <c:val>
            <c:numRef>
              <c:f>TzPv!$D$39:$D$46</c:f>
              <c:numCache>
                <c:formatCode>General</c:formatCode>
                <c:ptCount val="7"/>
                <c:pt idx="0">
                  <c:v>5</c:v>
                </c:pt>
                <c:pt idx="1">
                  <c:v>3</c:v>
                </c:pt>
                <c:pt idx="2">
                  <c:v>3</c:v>
                </c:pt>
                <c:pt idx="3">
                  <c:v>10</c:v>
                </c:pt>
                <c:pt idx="4">
                  <c:v>9</c:v>
                </c:pt>
                <c:pt idx="5">
                  <c:v>17</c:v>
                </c:pt>
                <c:pt idx="6">
                  <c:v>10</c:v>
                </c:pt>
              </c:numCache>
            </c:numRef>
          </c:val>
        </c:ser>
        <c:shape val="cylinder"/>
        <c:axId val="50472448"/>
        <c:axId val="50473984"/>
        <c:axId val="0"/>
      </c:bar3DChart>
      <c:catAx>
        <c:axId val="50472448"/>
        <c:scaling>
          <c:orientation val="minMax"/>
        </c:scaling>
        <c:axPos val="b"/>
        <c:tickLblPos val="nextTo"/>
        <c:txPr>
          <a:bodyPr/>
          <a:lstStyle/>
          <a:p>
            <a:pPr>
              <a:defRPr sz="1500">
                <a:latin typeface="Arial" pitchFamily="34" charset="0"/>
                <a:cs typeface="Arial" pitchFamily="34" charset="0"/>
              </a:defRPr>
            </a:pPr>
            <a:endParaRPr lang="de-DE"/>
          </a:p>
        </c:txPr>
        <c:crossAx val="50473984"/>
        <c:crosses val="autoZero"/>
        <c:auto val="1"/>
        <c:lblAlgn val="ctr"/>
        <c:lblOffset val="100"/>
      </c:catAx>
      <c:valAx>
        <c:axId val="50473984"/>
        <c:scaling>
          <c:orientation val="minMax"/>
        </c:scaling>
        <c:delete val="1"/>
        <c:axPos val="l"/>
        <c:numFmt formatCode="General" sourceLinked="1"/>
        <c:tickLblPos val="none"/>
        <c:crossAx val="50472448"/>
        <c:crosses val="autoZero"/>
        <c:crossBetween val="between"/>
      </c:valAx>
    </c:plotArea>
    <c:legend>
      <c:legendPos val="r"/>
      <c:layout/>
      <c:txPr>
        <a:bodyPr/>
        <a:lstStyle/>
        <a:p>
          <a:pPr>
            <a:defRPr sz="2000">
              <a:latin typeface="Arial" pitchFamily="34" charset="0"/>
              <a:cs typeface="Arial" pitchFamily="34" charset="0"/>
            </a:defRPr>
          </a:pPr>
          <a:endParaRPr lang="de-DE"/>
        </a:p>
      </c:txPr>
    </c:legend>
    <c:plotVisOnly val="1"/>
    <c:dispBlanksAs val="gap"/>
  </c:chart>
  <c:spPr>
    <a:ln>
      <a:noFill/>
    </a:ln>
  </c:sp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de-AT"/>
  <c:clrMapOvr bg1="lt1" tx1="dk1" bg2="lt2" tx2="dk2" accent1="accent1" accent2="accent2" accent3="accent3" accent4="accent4" accent5="accent5" accent6="accent6" hlink="hlink" folHlink="folHlink"/>
  <c:pivotSource>
    <c:name>[2014 KNCPC Recommendations.Final.xls]TzPv!PivotTable6</c:name>
    <c:fmtId val="-1"/>
  </c:pivotSource>
  <c:chart>
    <c:pivotFmts>
      <c:pivotFmt>
        <c:idx val="0"/>
        <c:spPr>
          <a:solidFill>
            <a:srgbClr val="92D050"/>
          </a:solidFill>
        </c:spPr>
        <c:marker>
          <c:symbol val="none"/>
        </c:marker>
      </c:pivotFmt>
      <c:pivotFmt>
        <c:idx val="1"/>
        <c:spPr>
          <a:solidFill>
            <a:srgbClr val="0070C0"/>
          </a:solidFill>
        </c:spPr>
        <c:marker>
          <c:symbol val="none"/>
        </c:marker>
      </c:pivotFmt>
      <c:pivotFmt>
        <c:idx val="2"/>
        <c:spPr>
          <a:solidFill>
            <a:srgbClr val="0070C0"/>
          </a:solidFill>
        </c:spPr>
      </c:pivotFmt>
      <c:pivotFmt>
        <c:idx val="3"/>
        <c:spPr>
          <a:solidFill>
            <a:srgbClr val="C00000"/>
          </a:solidFill>
        </c:spPr>
        <c:marker>
          <c:symbol val="none"/>
        </c:marker>
      </c:pivotFmt>
      <c:pivotFmt>
        <c:idx val="4"/>
        <c:spPr>
          <a:solidFill>
            <a:srgbClr val="92D050"/>
          </a:solidFill>
        </c:spPr>
        <c:marker>
          <c:symbol val="none"/>
        </c:marker>
      </c:pivotFmt>
      <c:pivotFmt>
        <c:idx val="5"/>
        <c:spPr>
          <a:solidFill>
            <a:srgbClr val="0070C0"/>
          </a:solidFill>
        </c:spPr>
        <c:marker>
          <c:symbol val="none"/>
        </c:marker>
      </c:pivotFmt>
      <c:pivotFmt>
        <c:idx val="6"/>
        <c:spPr>
          <a:solidFill>
            <a:srgbClr val="C00000"/>
          </a:solidFill>
        </c:spPr>
        <c:marker>
          <c:symbol val="none"/>
        </c:marker>
      </c:pivotFmt>
    </c:pivotFmts>
    <c:view3D>
      <c:rotX val="10"/>
      <c:rotY val="10"/>
      <c:depthPercent val="100"/>
      <c:rAngAx val="1"/>
    </c:view3D>
    <c:plotArea>
      <c:layout/>
      <c:bar3DChart>
        <c:barDir val="col"/>
        <c:grouping val="clustered"/>
        <c:ser>
          <c:idx val="0"/>
          <c:order val="0"/>
          <c:tx>
            <c:strRef>
              <c:f>TzPv!$B$4:$B$5</c:f>
              <c:strCache>
                <c:ptCount val="1"/>
                <c:pt idx="0">
                  <c:v> Implemented</c:v>
                </c:pt>
              </c:strCache>
            </c:strRef>
          </c:tx>
          <c:spPr>
            <a:solidFill>
              <a:srgbClr val="92D050"/>
            </a:solidFill>
          </c:spPr>
          <c:dLbls>
            <c:dLbl>
              <c:idx val="6"/>
              <c:layout>
                <c:manualLayout>
                  <c:x val="2.7065527065527156E-2"/>
                  <c:y val="0"/>
                </c:manualLayout>
              </c:layout>
              <c:showVal val="1"/>
            </c:dLbl>
            <c:txPr>
              <a:bodyPr/>
              <a:lstStyle/>
              <a:p>
                <a:pPr>
                  <a:defRPr sz="2000"/>
                </a:pPr>
                <a:endParaRPr lang="de-DE"/>
              </a:p>
            </c:txPr>
            <c:showVal val="1"/>
          </c:dLbls>
          <c:cat>
            <c:strRef>
              <c:f>TzPv!$A$6:$A$13</c:f>
              <c:strCache>
                <c:ptCount val="7"/>
                <c:pt idx="0">
                  <c:v>CSR</c:v>
                </c:pt>
                <c:pt idx="1">
                  <c:v>EMS</c:v>
                </c:pt>
                <c:pt idx="2">
                  <c:v>EMS/CP</c:v>
                </c:pt>
                <c:pt idx="3">
                  <c:v>Energy</c:v>
                </c:pt>
                <c:pt idx="4">
                  <c:v>OHS</c:v>
                </c:pt>
                <c:pt idx="5">
                  <c:v>Waste</c:v>
                </c:pt>
                <c:pt idx="6">
                  <c:v>Water</c:v>
                </c:pt>
              </c:strCache>
            </c:strRef>
          </c:cat>
          <c:val>
            <c:numRef>
              <c:f>TzPv!$B$6:$B$13</c:f>
              <c:numCache>
                <c:formatCode>General</c:formatCode>
                <c:ptCount val="7"/>
                <c:pt idx="0">
                  <c:v>5</c:v>
                </c:pt>
                <c:pt idx="1">
                  <c:v>3</c:v>
                </c:pt>
                <c:pt idx="2">
                  <c:v>3</c:v>
                </c:pt>
                <c:pt idx="3">
                  <c:v>16</c:v>
                </c:pt>
                <c:pt idx="4">
                  <c:v>14</c:v>
                </c:pt>
                <c:pt idx="5">
                  <c:v>18</c:v>
                </c:pt>
                <c:pt idx="6">
                  <c:v>20</c:v>
                </c:pt>
              </c:numCache>
            </c:numRef>
          </c:val>
        </c:ser>
        <c:ser>
          <c:idx val="1"/>
          <c:order val="1"/>
          <c:tx>
            <c:strRef>
              <c:f>TzPv!$C$4:$C$5</c:f>
              <c:strCache>
                <c:ptCount val="1"/>
                <c:pt idx="0">
                  <c:v>Retained for further studies </c:v>
                </c:pt>
              </c:strCache>
            </c:strRef>
          </c:tx>
          <c:spPr>
            <a:solidFill>
              <a:srgbClr val="0070C0"/>
            </a:solidFill>
          </c:spPr>
          <c:dLbls>
            <c:dLbl>
              <c:idx val="3"/>
              <c:layout>
                <c:manualLayout>
                  <c:x val="1.9943019943020005E-2"/>
                  <c:y val="-1.8187620582885958E-17"/>
                </c:manualLayout>
              </c:layout>
              <c:showVal val="1"/>
            </c:dLbl>
            <c:dLbl>
              <c:idx val="5"/>
              <c:layout>
                <c:manualLayout>
                  <c:x val="1.1396011396011433E-2"/>
                  <c:y val="-7.9365079365079413E-3"/>
                </c:manualLayout>
              </c:layout>
              <c:showVal val="1"/>
            </c:dLbl>
            <c:txPr>
              <a:bodyPr/>
              <a:lstStyle/>
              <a:p>
                <a:pPr>
                  <a:defRPr sz="2000"/>
                </a:pPr>
                <a:endParaRPr lang="de-DE"/>
              </a:p>
            </c:txPr>
            <c:showVal val="1"/>
          </c:dLbls>
          <c:cat>
            <c:strRef>
              <c:f>TzPv!$A$6:$A$13</c:f>
              <c:strCache>
                <c:ptCount val="7"/>
                <c:pt idx="0">
                  <c:v>CSR</c:v>
                </c:pt>
                <c:pt idx="1">
                  <c:v>EMS</c:v>
                </c:pt>
                <c:pt idx="2">
                  <c:v>EMS/CP</c:v>
                </c:pt>
                <c:pt idx="3">
                  <c:v>Energy</c:v>
                </c:pt>
                <c:pt idx="4">
                  <c:v>OHS</c:v>
                </c:pt>
                <c:pt idx="5">
                  <c:v>Waste</c:v>
                </c:pt>
                <c:pt idx="6">
                  <c:v>Water</c:v>
                </c:pt>
              </c:strCache>
            </c:strRef>
          </c:cat>
          <c:val>
            <c:numRef>
              <c:f>TzPv!$C$6:$C$13</c:f>
              <c:numCache>
                <c:formatCode>General</c:formatCode>
                <c:ptCount val="7"/>
                <c:pt idx="3">
                  <c:v>14</c:v>
                </c:pt>
                <c:pt idx="4">
                  <c:v>1</c:v>
                </c:pt>
                <c:pt idx="5">
                  <c:v>10</c:v>
                </c:pt>
                <c:pt idx="6">
                  <c:v>3</c:v>
                </c:pt>
              </c:numCache>
            </c:numRef>
          </c:val>
        </c:ser>
        <c:ser>
          <c:idx val="2"/>
          <c:order val="2"/>
          <c:tx>
            <c:strRef>
              <c:f>TzPv!$D$4:$D$5</c:f>
              <c:strCache>
                <c:ptCount val="1"/>
                <c:pt idx="0">
                  <c:v>Rejected </c:v>
                </c:pt>
              </c:strCache>
            </c:strRef>
          </c:tx>
          <c:spPr>
            <a:solidFill>
              <a:srgbClr val="C00000"/>
            </a:solidFill>
          </c:spPr>
          <c:dLbls>
            <c:txPr>
              <a:bodyPr/>
              <a:lstStyle/>
              <a:p>
                <a:pPr>
                  <a:defRPr sz="2000"/>
                </a:pPr>
                <a:endParaRPr lang="de-DE"/>
              </a:p>
            </c:txPr>
            <c:showVal val="1"/>
          </c:dLbls>
          <c:cat>
            <c:strRef>
              <c:f>TzPv!$A$6:$A$13</c:f>
              <c:strCache>
                <c:ptCount val="7"/>
                <c:pt idx="0">
                  <c:v>CSR</c:v>
                </c:pt>
                <c:pt idx="1">
                  <c:v>EMS</c:v>
                </c:pt>
                <c:pt idx="2">
                  <c:v>EMS/CP</c:v>
                </c:pt>
                <c:pt idx="3">
                  <c:v>Energy</c:v>
                </c:pt>
                <c:pt idx="4">
                  <c:v>OHS</c:v>
                </c:pt>
                <c:pt idx="5">
                  <c:v>Waste</c:v>
                </c:pt>
                <c:pt idx="6">
                  <c:v>Water</c:v>
                </c:pt>
              </c:strCache>
            </c:strRef>
          </c:cat>
          <c:val>
            <c:numRef>
              <c:f>TzPv!$D$6:$D$13</c:f>
              <c:numCache>
                <c:formatCode>General</c:formatCode>
                <c:ptCount val="7"/>
                <c:pt idx="4">
                  <c:v>1</c:v>
                </c:pt>
              </c:numCache>
            </c:numRef>
          </c:val>
        </c:ser>
        <c:shape val="box"/>
        <c:axId val="50626944"/>
        <c:axId val="50628480"/>
        <c:axId val="0"/>
      </c:bar3DChart>
      <c:catAx>
        <c:axId val="50626944"/>
        <c:scaling>
          <c:orientation val="minMax"/>
        </c:scaling>
        <c:axPos val="b"/>
        <c:numFmt formatCode="General" sourceLinked="1"/>
        <c:tickLblPos val="nextTo"/>
        <c:txPr>
          <a:bodyPr/>
          <a:lstStyle/>
          <a:p>
            <a:pPr>
              <a:defRPr sz="1500">
                <a:latin typeface="Arial" pitchFamily="34" charset="0"/>
                <a:cs typeface="Arial" pitchFamily="34" charset="0"/>
              </a:defRPr>
            </a:pPr>
            <a:endParaRPr lang="de-DE"/>
          </a:p>
        </c:txPr>
        <c:crossAx val="50628480"/>
        <c:crosses val="autoZero"/>
        <c:lblAlgn val="ctr"/>
        <c:lblOffset val="100"/>
      </c:catAx>
      <c:valAx>
        <c:axId val="50628480"/>
        <c:scaling>
          <c:orientation val="minMax"/>
        </c:scaling>
        <c:delete val="1"/>
        <c:axPos val="l"/>
        <c:numFmt formatCode="General" sourceLinked="1"/>
        <c:tickLblPos val="none"/>
        <c:crossAx val="50626944"/>
        <c:crosses val="autoZero"/>
        <c:crossBetween val="between"/>
      </c:valAx>
      <c:spPr>
        <a:noFill/>
        <a:ln w="25400">
          <a:noFill/>
        </a:ln>
      </c:spPr>
    </c:plotArea>
    <c:legend>
      <c:legendPos val="r"/>
      <c:layout/>
      <c:txPr>
        <a:bodyPr/>
        <a:lstStyle/>
        <a:p>
          <a:pPr>
            <a:defRPr sz="2000">
              <a:latin typeface="Arial" pitchFamily="34" charset="0"/>
              <a:cs typeface="Arial" pitchFamily="34" charset="0"/>
            </a:defRPr>
          </a:pPr>
          <a:endParaRPr lang="de-DE"/>
        </a:p>
      </c:txPr>
    </c:legend>
    <c:plotVisOnly val="1"/>
    <c:dispBlanksAs val="gap"/>
  </c:chart>
  <c:spPr>
    <a:ln>
      <a:noFill/>
    </a:ln>
  </c:sp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defRPr>
            </a:lvl1pPr>
          </a:lstStyle>
          <a:p>
            <a:pPr>
              <a:defRPr/>
            </a:pPr>
            <a:endParaRPr lang="en-US"/>
          </a:p>
        </p:txBody>
      </p:sp>
      <p:sp>
        <p:nvSpPr>
          <p:cNvPr id="27651" name="Rectangle 3"/>
          <p:cNvSpPr>
            <a:spLocks noGrp="1" noChangeArrowheads="1"/>
          </p:cNvSpPr>
          <p:nvPr>
            <p:ph type="dt" sz="quarter"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1" charset="0"/>
                <a:ea typeface="ＭＳ Ｐゴシック" pitchFamily="1" charset="-128"/>
              </a:defRPr>
            </a:lvl1pPr>
          </a:lstStyle>
          <a:p>
            <a:pPr>
              <a:defRPr/>
            </a:pPr>
            <a:fld id="{C81A2A4A-22E1-4103-A962-C0B6619E0A87}" type="datetime1">
              <a:rPr lang="en-US"/>
              <a:pPr>
                <a:defRPr/>
              </a:pPr>
              <a:t>6/12/2014</a:t>
            </a:fld>
            <a:endParaRPr lang="en-US"/>
          </a:p>
        </p:txBody>
      </p:sp>
      <p:sp>
        <p:nvSpPr>
          <p:cNvPr id="27652" name="Rectangle 4"/>
          <p:cNvSpPr>
            <a:spLocks noGrp="1" noChangeArrowheads="1"/>
          </p:cNvSpPr>
          <p:nvPr>
            <p:ph type="ftr" sz="quarter" idx="2"/>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defRPr>
            </a:lvl1pPr>
          </a:lstStyle>
          <a:p>
            <a:pPr>
              <a:defRPr/>
            </a:pPr>
            <a:endParaRPr lang="en-US"/>
          </a:p>
        </p:txBody>
      </p:sp>
      <p:sp>
        <p:nvSpPr>
          <p:cNvPr id="27653" name="Rectangle 5"/>
          <p:cNvSpPr>
            <a:spLocks noGrp="1" noChangeArrowheads="1"/>
          </p:cNvSpPr>
          <p:nvPr>
            <p:ph type="sldNum" sz="quarter" idx="3"/>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1" charset="0"/>
                <a:ea typeface="ＭＳ Ｐゴシック" pitchFamily="1" charset="-128"/>
              </a:defRPr>
            </a:lvl1pPr>
          </a:lstStyle>
          <a:p>
            <a:pPr>
              <a:defRPr/>
            </a:pPr>
            <a:fld id="{8265654F-AE98-41E6-A590-CDA4510E7338}" type="slidenum">
              <a:rPr lang="en-US"/>
              <a:pPr>
                <a:defRPr/>
              </a:pPr>
              <a:t>‹#›</a:t>
            </a:fld>
            <a:endParaRPr lang="en-US"/>
          </a:p>
        </p:txBody>
      </p:sp>
    </p:spTree>
    <p:extLst>
      <p:ext uri="{BB962C8B-B14F-4D97-AF65-F5344CB8AC3E}">
        <p14:creationId xmlns="" xmlns:p14="http://schemas.microsoft.com/office/powerpoint/2010/main" val="97207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mn-ea"/>
              </a:defRPr>
            </a:lvl1pPr>
          </a:lstStyle>
          <a:p>
            <a:pPr>
              <a:defRPr/>
            </a:pPr>
            <a:endParaRPr lang="en-US"/>
          </a:p>
        </p:txBody>
      </p:sp>
      <p:sp>
        <p:nvSpPr>
          <p:cNvPr id="3" name="Date Placeholder 2"/>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defRPr>
            </a:lvl1pPr>
          </a:lstStyle>
          <a:p>
            <a:pPr>
              <a:defRPr/>
            </a:pPr>
            <a:fld id="{4215B8F8-D8CD-4BA5-964B-717D8749F6C0}" type="datetime1">
              <a:rPr lang="en-US"/>
              <a:pPr>
                <a:defRPr/>
              </a:pPr>
              <a:t>6/12/2014</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charset="0"/>
                <a:ea typeface="+mn-ea"/>
              </a:defRPr>
            </a:lvl1pPr>
          </a:lstStyle>
          <a:p>
            <a:pPr>
              <a:defRPr/>
            </a:pPr>
            <a:endParaRPr lang="en-US"/>
          </a:p>
        </p:txBody>
      </p:sp>
      <p:sp>
        <p:nvSpPr>
          <p:cNvPr id="7" name="Slide Number Placeholder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 charset="-128"/>
              </a:defRPr>
            </a:lvl1pPr>
          </a:lstStyle>
          <a:p>
            <a:pPr>
              <a:defRPr/>
            </a:pPr>
            <a:fld id="{B47D5821-8FF4-4DAA-80C6-A201E23829CD}" type="slidenum">
              <a:rPr lang="en-US"/>
              <a:pPr>
                <a:defRPr/>
              </a:pPr>
              <a:t>‹#›</a:t>
            </a:fld>
            <a:endParaRPr lang="en-US"/>
          </a:p>
        </p:txBody>
      </p:sp>
    </p:spTree>
    <p:extLst>
      <p:ext uri="{BB962C8B-B14F-4D97-AF65-F5344CB8AC3E}">
        <p14:creationId xmlns="" xmlns:p14="http://schemas.microsoft.com/office/powerpoint/2010/main" val="23773056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2D18965D-BB6A-4C10-B705-88FAF573154D}" type="slidenum">
              <a:rPr lang="en-US" smtClean="0">
                <a:latin typeface="Arial" pitchFamily="34" charset="0"/>
                <a:ea typeface="ＭＳ Ｐゴシック" pitchFamily="34" charset="-128"/>
              </a:rPr>
              <a:pPr/>
              <a:t>3</a:t>
            </a:fld>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dirty="0" smtClean="0">
              <a:ea typeface="ＭＳ Ｐゴシック" pitchFamily="34"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9F3280D4-DD63-409C-A6DA-700F7E9EF828}" type="slidenum">
              <a:rPr lang="en-US" smtClean="0">
                <a:latin typeface="Arial" pitchFamily="34" charset="0"/>
                <a:ea typeface="ＭＳ Ｐゴシック" pitchFamily="34" charset="-128"/>
              </a:rPr>
              <a:pPr/>
              <a:t>14</a:t>
            </a:fld>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73AB1E7C-B319-479C-BB0D-944C2B189A3D}" type="slidenum">
              <a:rPr lang="en-US" smtClean="0">
                <a:latin typeface="Arial" pitchFamily="34" charset="0"/>
                <a:ea typeface="ＭＳ Ｐゴシック" pitchFamily="34" charset="-128"/>
              </a:rPr>
              <a:pPr/>
              <a:t>15</a:t>
            </a:fld>
            <a:endParaRPr 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0660" name="Slide Number Placeholder 3"/>
          <p:cNvSpPr>
            <a:spLocks noGrp="1"/>
          </p:cNvSpPr>
          <p:nvPr>
            <p:ph type="sldNum" sz="quarter" idx="5"/>
          </p:nvPr>
        </p:nvSpPr>
        <p:spPr bwMode="auto">
          <a:noFill/>
          <a:ln>
            <a:miter lim="800000"/>
            <a:headEnd/>
            <a:tailEnd/>
          </a:ln>
        </p:spPr>
        <p:txBody>
          <a:bodyPr/>
          <a:lstStyle/>
          <a:p>
            <a:fld id="{7A227871-4796-4366-8B0B-11E1045A4F68}" type="slidenum">
              <a:rPr lang="en-US" smtClean="0">
                <a:latin typeface="Arial" pitchFamily="34" charset="0"/>
                <a:ea typeface="ＭＳ Ｐゴシック" pitchFamily="34" charset="-128"/>
              </a:rPr>
              <a:pPr/>
              <a:t>16</a:t>
            </a:fld>
            <a:endParaRPr 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b="1" dirty="0" smtClean="0">
              <a:solidFill>
                <a:srgbClr val="FF0000"/>
              </a:solidFill>
              <a:ea typeface="ＭＳ Ｐゴシック" pitchFamily="34"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261F637A-0EDE-40F9-BEE7-ABA8E35784A6}" type="slidenum">
              <a:rPr lang="en-US" smtClean="0">
                <a:latin typeface="Arial" pitchFamily="34" charset="0"/>
                <a:ea typeface="ＭＳ Ｐゴシック" pitchFamily="34" charset="-128"/>
              </a:rPr>
              <a:pPr/>
              <a:t>17</a:t>
            </a:fld>
            <a:endParaRPr 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A9BB0B80-6F3A-48AF-A4F2-1BA23914BF9E}" type="slidenum">
              <a:rPr lang="en-US" smtClean="0">
                <a:latin typeface="Arial" pitchFamily="34" charset="0"/>
                <a:ea typeface="ＭＳ Ｐゴシック" pitchFamily="34" charset="-128"/>
              </a:rPr>
              <a:pPr/>
              <a:t>18</a:t>
            </a:fld>
            <a:endParaRPr 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A9BB0B80-6F3A-48AF-A4F2-1BA23914BF9E}" type="slidenum">
              <a:rPr lang="en-US" smtClean="0">
                <a:latin typeface="Arial" pitchFamily="34" charset="0"/>
                <a:ea typeface="ＭＳ Ｐゴシック" pitchFamily="34" charset="-128"/>
              </a:rPr>
              <a:pPr/>
              <a:t>19</a:t>
            </a:fld>
            <a:endParaRPr lang="en-US"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A9BB0B80-6F3A-48AF-A4F2-1BA23914BF9E}" type="slidenum">
              <a:rPr lang="en-US" smtClean="0">
                <a:latin typeface="Arial" pitchFamily="34" charset="0"/>
                <a:ea typeface="ＭＳ Ｐゴシック" pitchFamily="34" charset="-128"/>
              </a:rPr>
              <a:pPr/>
              <a:t>20</a:t>
            </a:fld>
            <a:endParaRPr lang="en-US"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dirty="0" smtClean="0">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6C3CECAA-D5F0-4F50-8F16-35F73FDE97B9}" type="slidenum">
              <a:rPr lang="en-US" smtClean="0">
                <a:latin typeface="Arial" pitchFamily="34" charset="0"/>
                <a:ea typeface="ＭＳ Ｐゴシック" pitchFamily="34" charset="-128"/>
              </a:rPr>
              <a:pPr/>
              <a:t>21</a:t>
            </a:fld>
            <a:endParaRPr lang="en-US"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6F37C553-8097-40EB-946F-3280DAF0AB01}" type="slidenum">
              <a:rPr lang="en-US" smtClean="0">
                <a:latin typeface="Arial" pitchFamily="34" charset="0"/>
                <a:ea typeface="ＭＳ Ｐゴシック" pitchFamily="34" charset="-128"/>
              </a:rPr>
              <a:pPr/>
              <a:t>22</a:t>
            </a:fld>
            <a:endParaRPr lang="en-US"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5780" name="Slide Number Placeholder 3"/>
          <p:cNvSpPr>
            <a:spLocks noGrp="1"/>
          </p:cNvSpPr>
          <p:nvPr>
            <p:ph type="sldNum" sz="quarter" idx="5"/>
          </p:nvPr>
        </p:nvSpPr>
        <p:spPr bwMode="auto">
          <a:noFill/>
          <a:ln>
            <a:miter lim="800000"/>
            <a:headEnd/>
            <a:tailEnd/>
          </a:ln>
        </p:spPr>
        <p:txBody>
          <a:bodyPr/>
          <a:lstStyle/>
          <a:p>
            <a:fld id="{8A855EC3-2134-4DDE-87F8-2B5CBBF31F21}" type="slidenum">
              <a:rPr lang="en-US" smtClean="0">
                <a:latin typeface="Arial" pitchFamily="34" charset="0"/>
                <a:ea typeface="ＭＳ Ｐゴシック" pitchFamily="34" charset="-128"/>
              </a:rPr>
              <a:pPr/>
              <a:t>23</a:t>
            </a:fld>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6FF4CFF8-734B-47C6-93FF-303E91908350}" type="slidenum">
              <a:rPr lang="en-US" smtClean="0">
                <a:latin typeface="Arial" pitchFamily="34" charset="0"/>
                <a:ea typeface="ＭＳ Ｐゴシック" pitchFamily="34" charset="-128"/>
              </a:rPr>
              <a:pPr/>
              <a:t>6</a:t>
            </a:fld>
            <a:endParaRPr lang="en-US" smtClean="0">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6804" name="Slide Number Placeholder 3"/>
          <p:cNvSpPr>
            <a:spLocks noGrp="1"/>
          </p:cNvSpPr>
          <p:nvPr>
            <p:ph type="sldNum" sz="quarter" idx="5"/>
          </p:nvPr>
        </p:nvSpPr>
        <p:spPr bwMode="auto">
          <a:noFill/>
          <a:ln>
            <a:miter lim="800000"/>
            <a:headEnd/>
            <a:tailEnd/>
          </a:ln>
        </p:spPr>
        <p:txBody>
          <a:bodyPr/>
          <a:lstStyle/>
          <a:p>
            <a:fld id="{9A694EA4-DBD4-4C98-83BE-A58B4C8B6097}" type="slidenum">
              <a:rPr lang="en-US" smtClean="0">
                <a:latin typeface="Arial" pitchFamily="34" charset="0"/>
                <a:ea typeface="ＭＳ Ｐゴシック" pitchFamily="34" charset="-128"/>
              </a:rPr>
              <a:pPr/>
              <a:t>24</a:t>
            </a:fld>
            <a:endParaRPr 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7828" name="Slide Number Placeholder 3"/>
          <p:cNvSpPr>
            <a:spLocks noGrp="1"/>
          </p:cNvSpPr>
          <p:nvPr>
            <p:ph type="sldNum" sz="quarter" idx="5"/>
          </p:nvPr>
        </p:nvSpPr>
        <p:spPr bwMode="auto">
          <a:noFill/>
          <a:ln>
            <a:miter lim="800000"/>
            <a:headEnd/>
            <a:tailEnd/>
          </a:ln>
        </p:spPr>
        <p:txBody>
          <a:bodyPr/>
          <a:lstStyle/>
          <a:p>
            <a:fld id="{F38B0D43-F55B-431A-B9D3-77F3E04D7093}" type="slidenum">
              <a:rPr lang="en-US" smtClean="0">
                <a:latin typeface="Arial" pitchFamily="34" charset="0"/>
                <a:ea typeface="ＭＳ Ｐゴシック" pitchFamily="34" charset="-128"/>
              </a:rPr>
              <a:pPr/>
              <a:t>25</a:t>
            </a:fld>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7828" name="Slide Number Placeholder 3"/>
          <p:cNvSpPr>
            <a:spLocks noGrp="1"/>
          </p:cNvSpPr>
          <p:nvPr>
            <p:ph type="sldNum" sz="quarter" idx="5"/>
          </p:nvPr>
        </p:nvSpPr>
        <p:spPr bwMode="auto">
          <a:noFill/>
          <a:ln>
            <a:miter lim="800000"/>
            <a:headEnd/>
            <a:tailEnd/>
          </a:ln>
        </p:spPr>
        <p:txBody>
          <a:bodyPr/>
          <a:lstStyle/>
          <a:p>
            <a:fld id="{F38B0D43-F55B-431A-B9D3-77F3E04D7093}" type="slidenum">
              <a:rPr lang="en-US" smtClean="0">
                <a:latin typeface="Arial" pitchFamily="34" charset="0"/>
                <a:ea typeface="ＭＳ Ｐゴシック" pitchFamily="34" charset="-128"/>
              </a:rPr>
              <a:pPr/>
              <a:t>26</a:t>
            </a:fld>
            <a:endParaRPr lang="en-US" smtClean="0">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8852" name="Slide Number Placeholder 3"/>
          <p:cNvSpPr>
            <a:spLocks noGrp="1"/>
          </p:cNvSpPr>
          <p:nvPr>
            <p:ph type="sldNum" sz="quarter" idx="5"/>
          </p:nvPr>
        </p:nvSpPr>
        <p:spPr bwMode="auto">
          <a:noFill/>
          <a:ln>
            <a:miter lim="800000"/>
            <a:headEnd/>
            <a:tailEnd/>
          </a:ln>
        </p:spPr>
        <p:txBody>
          <a:bodyPr/>
          <a:lstStyle/>
          <a:p>
            <a:fld id="{D690EA23-BC05-40AD-A670-6BCB9C439B34}" type="slidenum">
              <a:rPr lang="en-US" smtClean="0">
                <a:latin typeface="Arial" pitchFamily="34" charset="0"/>
                <a:ea typeface="ＭＳ Ｐゴシック" pitchFamily="34" charset="-128"/>
              </a:rPr>
              <a:pPr/>
              <a:t>27</a:t>
            </a:fld>
            <a:endParaRPr lang="en-US" smtClean="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dirty="0" smtClean="0">
              <a:ea typeface="ＭＳ Ｐゴシック" pitchFamily="34"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fld id="{3B0FD02A-5085-4538-95DD-8B93E9E54491}" type="slidenum">
              <a:rPr lang="en-US" smtClean="0">
                <a:latin typeface="Arial" pitchFamily="34" charset="0"/>
                <a:ea typeface="ＭＳ Ｐゴシック" pitchFamily="34" charset="-128"/>
              </a:rPr>
              <a:pPr/>
              <a:t>28</a:t>
            </a:fld>
            <a:endParaRPr lang="en-US"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dirty="0" smtClean="0">
              <a:ea typeface="ＭＳ Ｐゴシック" pitchFamily="34" charset="-128"/>
            </a:endParaRPr>
          </a:p>
        </p:txBody>
      </p:sp>
      <p:sp>
        <p:nvSpPr>
          <p:cNvPr id="80900" name="Slide Number Placeholder 3"/>
          <p:cNvSpPr>
            <a:spLocks noGrp="1"/>
          </p:cNvSpPr>
          <p:nvPr>
            <p:ph type="sldNum" sz="quarter" idx="5"/>
          </p:nvPr>
        </p:nvSpPr>
        <p:spPr bwMode="auto">
          <a:noFill/>
          <a:ln>
            <a:miter lim="800000"/>
            <a:headEnd/>
            <a:tailEnd/>
          </a:ln>
        </p:spPr>
        <p:txBody>
          <a:bodyPr/>
          <a:lstStyle/>
          <a:p>
            <a:fld id="{A95044FA-82B3-4A2E-BA8E-221988D8A7C4}" type="slidenum">
              <a:rPr lang="en-US" smtClean="0">
                <a:latin typeface="Arial" pitchFamily="34" charset="0"/>
                <a:ea typeface="ＭＳ Ｐゴシック" pitchFamily="34" charset="-128"/>
              </a:rPr>
              <a:pPr/>
              <a:t>29</a:t>
            </a:fld>
            <a:endParaRPr lang="en-US" smtClean="0">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81924" name="Slide Number Placeholder 3"/>
          <p:cNvSpPr>
            <a:spLocks noGrp="1"/>
          </p:cNvSpPr>
          <p:nvPr>
            <p:ph type="sldNum" sz="quarter" idx="5"/>
          </p:nvPr>
        </p:nvSpPr>
        <p:spPr bwMode="auto">
          <a:noFill/>
          <a:ln>
            <a:miter lim="800000"/>
            <a:headEnd/>
            <a:tailEnd/>
          </a:ln>
        </p:spPr>
        <p:txBody>
          <a:bodyPr/>
          <a:lstStyle/>
          <a:p>
            <a:fld id="{1EFBC2CC-323C-4DB1-8BFE-A3391AC8FD34}" type="slidenum">
              <a:rPr lang="en-US" smtClean="0">
                <a:latin typeface="Arial" pitchFamily="34" charset="0"/>
                <a:ea typeface="ＭＳ Ｐゴシック" pitchFamily="34" charset="-128"/>
              </a:rPr>
              <a:pPr/>
              <a:t>30</a:t>
            </a:fld>
            <a:endParaRPr lang="en-US"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82948" name="Slide Number Placeholder 3"/>
          <p:cNvSpPr>
            <a:spLocks noGrp="1"/>
          </p:cNvSpPr>
          <p:nvPr>
            <p:ph type="sldNum" sz="quarter" idx="5"/>
          </p:nvPr>
        </p:nvSpPr>
        <p:spPr bwMode="auto">
          <a:noFill/>
          <a:ln>
            <a:miter lim="800000"/>
            <a:headEnd/>
            <a:tailEnd/>
          </a:ln>
        </p:spPr>
        <p:txBody>
          <a:bodyPr/>
          <a:lstStyle/>
          <a:p>
            <a:fld id="{73687C9E-717A-47E7-A2F2-C5A63DB0DAD8}" type="slidenum">
              <a:rPr lang="en-US" smtClean="0">
                <a:latin typeface="Arial" pitchFamily="34" charset="0"/>
                <a:ea typeface="ＭＳ Ｐゴシック" pitchFamily="34" charset="-128"/>
              </a:rPr>
              <a:pPr/>
              <a:t>31</a:t>
            </a:fld>
            <a:endParaRPr 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163C3C1D-6C00-47C7-AAD6-EC043AD26E62}" type="slidenum">
              <a:rPr lang="en-US" smtClean="0">
                <a:latin typeface="Arial" pitchFamily="34" charset="0"/>
                <a:ea typeface="ＭＳ Ｐゴシック" pitchFamily="34" charset="-128"/>
              </a:rPr>
              <a:pPr/>
              <a:t>32</a:t>
            </a:fld>
            <a:endParaRPr lang="en-US" smtClean="0">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84996" name="Slide Number Placeholder 3"/>
          <p:cNvSpPr>
            <a:spLocks noGrp="1"/>
          </p:cNvSpPr>
          <p:nvPr>
            <p:ph type="sldNum" sz="quarter" idx="5"/>
          </p:nvPr>
        </p:nvSpPr>
        <p:spPr bwMode="auto">
          <a:noFill/>
          <a:ln>
            <a:miter lim="800000"/>
            <a:headEnd/>
            <a:tailEnd/>
          </a:ln>
        </p:spPr>
        <p:txBody>
          <a:bodyPr/>
          <a:lstStyle/>
          <a:p>
            <a:fld id="{D4B82AE9-C30D-4FBD-BA51-B44CBBE2B6BD}" type="slidenum">
              <a:rPr lang="en-US" smtClean="0">
                <a:latin typeface="Arial" pitchFamily="34" charset="0"/>
                <a:ea typeface="ＭＳ Ｐゴシック" pitchFamily="34" charset="-128"/>
              </a:rPr>
              <a:pPr/>
              <a:t>36</a:t>
            </a:fld>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dirty="0" smtClean="0">
              <a:ea typeface="ＭＳ Ｐゴシック" pitchFamily="34"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3E0EBF84-DD23-4F7C-A947-EBCDF21AF6E5}" type="slidenum">
              <a:rPr lang="en-US" smtClean="0">
                <a:latin typeface="Arial" pitchFamily="34" charset="0"/>
                <a:ea typeface="ＭＳ Ｐゴシック" pitchFamily="34" charset="-128"/>
              </a:rPr>
              <a:pPr/>
              <a:t>7</a:t>
            </a:fld>
            <a:endParaRPr lang="en-US" smtClean="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F2280A86-0A28-496A-A85B-745444C004D2}" type="slidenum">
              <a:rPr lang="en-US" smtClean="0">
                <a:latin typeface="Arial" pitchFamily="34" charset="0"/>
                <a:ea typeface="ＭＳ Ｐゴシック" pitchFamily="34" charset="-128"/>
              </a:rPr>
              <a:pPr/>
              <a:t>37</a:t>
            </a:fld>
            <a:endParaRPr lang="en-US" smtClean="0">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F2280A86-0A28-496A-A85B-745444C004D2}" type="slidenum">
              <a:rPr lang="en-US" smtClean="0">
                <a:latin typeface="Arial" pitchFamily="34" charset="0"/>
                <a:ea typeface="ＭＳ Ｐゴシック" pitchFamily="34" charset="-128"/>
              </a:rPr>
              <a:pPr/>
              <a:t>38</a:t>
            </a:fld>
            <a:endParaRPr lang="en-US"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de-DE" sz="2000" dirty="0" err="1" smtClean="0">
                <a:ea typeface="ＭＳ Ｐゴシック" pitchFamily="34" charset="-128"/>
              </a:rPr>
              <a:t>Verify</a:t>
            </a:r>
            <a:r>
              <a:rPr lang="de-DE" sz="2000" baseline="0" dirty="0" smtClean="0">
                <a:ea typeface="ＭＳ Ｐゴシック" pitchFamily="34" charset="-128"/>
              </a:rPr>
              <a:t> </a:t>
            </a:r>
            <a:r>
              <a:rPr lang="de-DE" sz="2000" baseline="0" dirty="0" err="1" smtClean="0">
                <a:ea typeface="ＭＳ Ｐゴシック" pitchFamily="34" charset="-128"/>
              </a:rPr>
              <a:t>Ministry</a:t>
            </a:r>
            <a:r>
              <a:rPr lang="de-DE" sz="2000" baseline="0" dirty="0" smtClean="0">
                <a:ea typeface="ＭＳ Ｐゴシック" pitchFamily="34" charset="-128"/>
              </a:rPr>
              <a:t> </a:t>
            </a:r>
            <a:r>
              <a:rPr lang="de-DE" sz="2000" baseline="0" dirty="0" err="1" smtClean="0">
                <a:ea typeface="ＭＳ Ｐゴシック" pitchFamily="34" charset="-128"/>
              </a:rPr>
              <a:t>names</a:t>
            </a:r>
            <a:r>
              <a:rPr lang="de-DE" sz="2000" baseline="0" dirty="0" smtClean="0">
                <a:ea typeface="ＭＳ Ｐゴシック" pitchFamily="34" charset="-128"/>
              </a:rPr>
              <a:t> </a:t>
            </a:r>
            <a:r>
              <a:rPr lang="de-DE" sz="2000" baseline="0" dirty="0" err="1" smtClean="0">
                <a:ea typeface="ＭＳ Ｐゴシック" pitchFamily="34" charset="-128"/>
              </a:rPr>
              <a:t>for</a:t>
            </a:r>
            <a:r>
              <a:rPr lang="de-DE" sz="2000" baseline="0" dirty="0" smtClean="0">
                <a:ea typeface="ＭＳ Ｐゴシック" pitchFamily="34" charset="-128"/>
              </a:rPr>
              <a:t> Environment </a:t>
            </a:r>
            <a:r>
              <a:rPr lang="de-DE" sz="2000" baseline="0" dirty="0" err="1" smtClean="0">
                <a:ea typeface="ＭＳ Ｐゴシック" pitchFamily="34" charset="-128"/>
              </a:rPr>
              <a:t>and</a:t>
            </a:r>
            <a:r>
              <a:rPr lang="de-DE" sz="2000" baseline="0" dirty="0" smtClean="0">
                <a:ea typeface="ＭＳ Ｐゴシック" pitchFamily="34" charset="-128"/>
              </a:rPr>
              <a:t> </a:t>
            </a:r>
            <a:r>
              <a:rPr lang="de-DE" sz="2000" baseline="0" dirty="0" err="1" smtClean="0">
                <a:ea typeface="ＭＳ Ｐゴシック" pitchFamily="34" charset="-128"/>
              </a:rPr>
              <a:t>Tourism</a:t>
            </a:r>
            <a:endParaRPr lang="de-DE" sz="2000" dirty="0" smtClean="0">
              <a:ea typeface="ＭＳ Ｐゴシック" pitchFamily="34" charset="-128"/>
            </a:endParaRPr>
          </a:p>
        </p:txBody>
      </p:sp>
      <p:sp>
        <p:nvSpPr>
          <p:cNvPr id="87044" name="Slide Number Placeholder 3"/>
          <p:cNvSpPr>
            <a:spLocks noGrp="1"/>
          </p:cNvSpPr>
          <p:nvPr>
            <p:ph type="sldNum" sz="quarter" idx="5"/>
          </p:nvPr>
        </p:nvSpPr>
        <p:spPr bwMode="auto">
          <a:noFill/>
          <a:ln>
            <a:miter lim="800000"/>
            <a:headEnd/>
            <a:tailEnd/>
          </a:ln>
        </p:spPr>
        <p:txBody>
          <a:bodyPr/>
          <a:lstStyle/>
          <a:p>
            <a:fld id="{2CE361DC-5EA2-4D98-86B1-AF9FAB9587DB}" type="slidenum">
              <a:rPr lang="en-US" smtClean="0">
                <a:latin typeface="Arial" pitchFamily="34" charset="0"/>
                <a:ea typeface="ＭＳ Ｐゴシック" pitchFamily="34" charset="-128"/>
              </a:rPr>
              <a:pPr/>
              <a:t>39</a:t>
            </a:fld>
            <a:endParaRPr lang="en-US"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dirty="0" smtClean="0">
              <a:ea typeface="ＭＳ Ｐゴシック" pitchFamily="34" charset="-128"/>
            </a:endParaRPr>
          </a:p>
        </p:txBody>
      </p:sp>
      <p:sp>
        <p:nvSpPr>
          <p:cNvPr id="88068" name="Slide Number Placeholder 3"/>
          <p:cNvSpPr>
            <a:spLocks noGrp="1"/>
          </p:cNvSpPr>
          <p:nvPr>
            <p:ph type="sldNum" sz="quarter" idx="5"/>
          </p:nvPr>
        </p:nvSpPr>
        <p:spPr bwMode="auto">
          <a:noFill/>
          <a:ln>
            <a:miter lim="800000"/>
            <a:headEnd/>
            <a:tailEnd/>
          </a:ln>
        </p:spPr>
        <p:txBody>
          <a:bodyPr/>
          <a:lstStyle/>
          <a:p>
            <a:fld id="{4BC994BB-E1C3-4D6B-A2EB-1A3934858A85}" type="slidenum">
              <a:rPr lang="en-US" smtClean="0">
                <a:latin typeface="Arial" pitchFamily="34" charset="0"/>
                <a:ea typeface="ＭＳ Ｐゴシック" pitchFamily="34" charset="-128"/>
              </a:rPr>
              <a:pPr/>
              <a:t>40</a:t>
            </a:fld>
            <a:endParaRPr lang="en-US" smtClean="0">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89092" name="Slide Number Placeholder 3"/>
          <p:cNvSpPr>
            <a:spLocks noGrp="1"/>
          </p:cNvSpPr>
          <p:nvPr>
            <p:ph type="sldNum" sz="quarter" idx="5"/>
          </p:nvPr>
        </p:nvSpPr>
        <p:spPr bwMode="auto">
          <a:noFill/>
          <a:ln>
            <a:miter lim="800000"/>
            <a:headEnd/>
            <a:tailEnd/>
          </a:ln>
        </p:spPr>
        <p:txBody>
          <a:bodyPr/>
          <a:lstStyle/>
          <a:p>
            <a:fld id="{92265B5C-920B-4E20-B966-48B4212205AC}" type="slidenum">
              <a:rPr lang="en-US" smtClean="0">
                <a:latin typeface="Arial" pitchFamily="34" charset="0"/>
                <a:ea typeface="ＭＳ Ｐゴシック" pitchFamily="34" charset="-128"/>
              </a:rPr>
              <a:pPr/>
              <a:t>41</a:t>
            </a:fld>
            <a:endParaRPr lang="en-US"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90116" name="Slide Number Placeholder 3"/>
          <p:cNvSpPr>
            <a:spLocks noGrp="1"/>
          </p:cNvSpPr>
          <p:nvPr>
            <p:ph type="sldNum" sz="quarter" idx="5"/>
          </p:nvPr>
        </p:nvSpPr>
        <p:spPr bwMode="auto">
          <a:noFill/>
          <a:ln>
            <a:miter lim="800000"/>
            <a:headEnd/>
            <a:tailEnd/>
          </a:ln>
        </p:spPr>
        <p:txBody>
          <a:bodyPr/>
          <a:lstStyle/>
          <a:p>
            <a:fld id="{848F464D-C8BD-4B8F-90BB-08AAF9B8D3E6}" type="slidenum">
              <a:rPr lang="en-US" smtClean="0">
                <a:latin typeface="Arial" pitchFamily="34" charset="0"/>
                <a:ea typeface="ＭＳ Ｐゴシック" pitchFamily="34" charset="-128"/>
              </a:rPr>
              <a:pPr/>
              <a:t>42</a:t>
            </a:fld>
            <a:endParaRPr lang="en-US" smtClean="0">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91140" name="Slide Number Placeholder 3"/>
          <p:cNvSpPr>
            <a:spLocks noGrp="1"/>
          </p:cNvSpPr>
          <p:nvPr>
            <p:ph type="sldNum" sz="quarter" idx="5"/>
          </p:nvPr>
        </p:nvSpPr>
        <p:spPr bwMode="auto">
          <a:noFill/>
          <a:ln>
            <a:miter lim="800000"/>
            <a:headEnd/>
            <a:tailEnd/>
          </a:ln>
        </p:spPr>
        <p:txBody>
          <a:bodyPr/>
          <a:lstStyle/>
          <a:p>
            <a:fld id="{FC488F35-B6DE-41F2-8F0D-F820D8B0BB4E}" type="slidenum">
              <a:rPr lang="en-US" smtClean="0">
                <a:latin typeface="Arial" pitchFamily="34" charset="0"/>
                <a:ea typeface="ＭＳ Ｐゴシック" pitchFamily="34" charset="-128"/>
              </a:rPr>
              <a:pPr/>
              <a:t>43</a:t>
            </a:fld>
            <a:endParaRPr lang="en-US" smtClean="0">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92164" name="Slide Number Placeholder 3"/>
          <p:cNvSpPr>
            <a:spLocks noGrp="1"/>
          </p:cNvSpPr>
          <p:nvPr>
            <p:ph type="sldNum" sz="quarter" idx="5"/>
          </p:nvPr>
        </p:nvSpPr>
        <p:spPr bwMode="auto">
          <a:noFill/>
          <a:ln>
            <a:miter lim="800000"/>
            <a:headEnd/>
            <a:tailEnd/>
          </a:ln>
        </p:spPr>
        <p:txBody>
          <a:bodyPr/>
          <a:lstStyle/>
          <a:p>
            <a:fld id="{E5F9C727-0531-4516-8A77-E66C0D727BE9}" type="slidenum">
              <a:rPr lang="en-US" smtClean="0">
                <a:latin typeface="Arial" pitchFamily="34" charset="0"/>
                <a:ea typeface="ＭＳ Ｐゴシック" pitchFamily="34" charset="-128"/>
              </a:rPr>
              <a:pPr/>
              <a:t>45</a:t>
            </a:fld>
            <a:endParaRPr lang="en-US" smtClean="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93188" name="Slide Number Placeholder 3"/>
          <p:cNvSpPr>
            <a:spLocks noGrp="1"/>
          </p:cNvSpPr>
          <p:nvPr>
            <p:ph type="sldNum" sz="quarter" idx="5"/>
          </p:nvPr>
        </p:nvSpPr>
        <p:spPr bwMode="auto">
          <a:noFill/>
          <a:ln>
            <a:miter lim="800000"/>
            <a:headEnd/>
            <a:tailEnd/>
          </a:ln>
        </p:spPr>
        <p:txBody>
          <a:bodyPr/>
          <a:lstStyle/>
          <a:p>
            <a:fld id="{DBD53589-A6BC-4EAD-978B-83D5127A02DD}" type="slidenum">
              <a:rPr lang="en-US" smtClean="0">
                <a:latin typeface="Arial" pitchFamily="34" charset="0"/>
                <a:ea typeface="ＭＳ Ｐゴシック" pitchFamily="34" charset="-128"/>
              </a:rPr>
              <a:pPr/>
              <a:t>46</a:t>
            </a:fld>
            <a:endParaRPr lang="en-US" smtClean="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93188" name="Slide Number Placeholder 3"/>
          <p:cNvSpPr>
            <a:spLocks noGrp="1"/>
          </p:cNvSpPr>
          <p:nvPr>
            <p:ph type="sldNum" sz="quarter" idx="5"/>
          </p:nvPr>
        </p:nvSpPr>
        <p:spPr bwMode="auto">
          <a:noFill/>
          <a:ln>
            <a:miter lim="800000"/>
            <a:headEnd/>
            <a:tailEnd/>
          </a:ln>
        </p:spPr>
        <p:txBody>
          <a:bodyPr/>
          <a:lstStyle/>
          <a:p>
            <a:fld id="{DBD53589-A6BC-4EAD-978B-83D5127A02DD}" type="slidenum">
              <a:rPr lang="en-US" smtClean="0">
                <a:latin typeface="Arial" pitchFamily="34" charset="0"/>
                <a:ea typeface="ＭＳ Ｐゴシック" pitchFamily="34" charset="-128"/>
              </a:rPr>
              <a:pPr/>
              <a:t>47</a:t>
            </a:fld>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63492" name="Slide Number Placeholder 3"/>
          <p:cNvSpPr>
            <a:spLocks noGrp="1"/>
          </p:cNvSpPr>
          <p:nvPr>
            <p:ph type="sldNum" sz="quarter" idx="5"/>
          </p:nvPr>
        </p:nvSpPr>
        <p:spPr bwMode="auto">
          <a:noFill/>
          <a:ln>
            <a:miter lim="800000"/>
            <a:headEnd/>
            <a:tailEnd/>
          </a:ln>
        </p:spPr>
        <p:txBody>
          <a:bodyPr/>
          <a:lstStyle/>
          <a:p>
            <a:fld id="{CD34F075-7A5F-4BAA-BF04-C3831604840C}" type="slidenum">
              <a:rPr lang="en-US" smtClean="0">
                <a:latin typeface="Arial" pitchFamily="34" charset="0"/>
                <a:ea typeface="ＭＳ Ｐゴシック" pitchFamily="34" charset="-128"/>
              </a:rPr>
              <a:pPr/>
              <a:t>8</a:t>
            </a:fld>
            <a:endParaRPr lang="en-US" smtClean="0">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94212" name="Slide Number Placeholder 3"/>
          <p:cNvSpPr>
            <a:spLocks noGrp="1"/>
          </p:cNvSpPr>
          <p:nvPr>
            <p:ph type="sldNum" sz="quarter" idx="5"/>
          </p:nvPr>
        </p:nvSpPr>
        <p:spPr bwMode="auto">
          <a:noFill/>
          <a:ln>
            <a:miter lim="800000"/>
            <a:headEnd/>
            <a:tailEnd/>
          </a:ln>
        </p:spPr>
        <p:txBody>
          <a:bodyPr/>
          <a:lstStyle/>
          <a:p>
            <a:fld id="{D2E4710A-113A-428F-9895-E8927EC659EC}" type="slidenum">
              <a:rPr lang="en-US" smtClean="0">
                <a:latin typeface="Arial" pitchFamily="34" charset="0"/>
                <a:ea typeface="ＭＳ Ｐゴシック" pitchFamily="34" charset="-128"/>
              </a:rPr>
              <a:pPr/>
              <a:t>48</a:t>
            </a:fld>
            <a:endParaRPr lang="en-US" smtClean="0">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dirty="0" smtClean="0">
              <a:ea typeface="ＭＳ Ｐゴシック" pitchFamily="34" charset="-128"/>
            </a:endParaRPr>
          </a:p>
        </p:txBody>
      </p:sp>
      <p:sp>
        <p:nvSpPr>
          <p:cNvPr id="95236" name="Slide Number Placeholder 3"/>
          <p:cNvSpPr>
            <a:spLocks noGrp="1"/>
          </p:cNvSpPr>
          <p:nvPr>
            <p:ph type="sldNum" sz="quarter" idx="5"/>
          </p:nvPr>
        </p:nvSpPr>
        <p:spPr bwMode="auto">
          <a:noFill/>
          <a:ln>
            <a:miter lim="800000"/>
            <a:headEnd/>
            <a:tailEnd/>
          </a:ln>
        </p:spPr>
        <p:txBody>
          <a:bodyPr/>
          <a:lstStyle/>
          <a:p>
            <a:fld id="{FE6DE7E8-0DD5-4B04-94A0-45DCA9B0098F}" type="slidenum">
              <a:rPr lang="en-US" smtClean="0">
                <a:latin typeface="Arial" pitchFamily="34" charset="0"/>
                <a:ea typeface="ＭＳ Ｐゴシック" pitchFamily="34" charset="-128"/>
              </a:rPr>
              <a:pPr/>
              <a:t>49</a:t>
            </a:fld>
            <a:endParaRPr lang="en-US" smtClean="0">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dirty="0" smtClean="0">
              <a:ea typeface="ＭＳ Ｐゴシック" pitchFamily="34" charset="-128"/>
            </a:endParaRPr>
          </a:p>
        </p:txBody>
      </p:sp>
      <p:sp>
        <p:nvSpPr>
          <p:cNvPr id="96260" name="Slide Number Placeholder 3"/>
          <p:cNvSpPr>
            <a:spLocks noGrp="1"/>
          </p:cNvSpPr>
          <p:nvPr>
            <p:ph type="sldNum" sz="quarter" idx="5"/>
          </p:nvPr>
        </p:nvSpPr>
        <p:spPr bwMode="auto">
          <a:noFill/>
          <a:ln>
            <a:miter lim="800000"/>
            <a:headEnd/>
            <a:tailEnd/>
          </a:ln>
        </p:spPr>
        <p:txBody>
          <a:bodyPr/>
          <a:lstStyle/>
          <a:p>
            <a:fld id="{8341D7E4-AAAC-41EE-996D-03A07372D622}" type="slidenum">
              <a:rPr lang="en-US" smtClean="0">
                <a:latin typeface="Arial" pitchFamily="34" charset="0"/>
                <a:ea typeface="ＭＳ Ｐゴシック" pitchFamily="34" charset="-128"/>
              </a:rPr>
              <a:pPr/>
              <a:t>50</a:t>
            </a:fld>
            <a:endParaRPr lang="en-US" smtClean="0">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97284" name="Slide Number Placeholder 3"/>
          <p:cNvSpPr>
            <a:spLocks noGrp="1"/>
          </p:cNvSpPr>
          <p:nvPr>
            <p:ph type="sldNum" sz="quarter" idx="5"/>
          </p:nvPr>
        </p:nvSpPr>
        <p:spPr bwMode="auto">
          <a:noFill/>
          <a:ln>
            <a:miter lim="800000"/>
            <a:headEnd/>
            <a:tailEnd/>
          </a:ln>
        </p:spPr>
        <p:txBody>
          <a:bodyPr/>
          <a:lstStyle/>
          <a:p>
            <a:fld id="{AF15A30B-D81E-476D-AC75-231C5F31BC68}" type="slidenum">
              <a:rPr lang="en-US" smtClean="0">
                <a:latin typeface="Arial" pitchFamily="34" charset="0"/>
                <a:ea typeface="ＭＳ Ｐゴシック" pitchFamily="34" charset="-128"/>
              </a:rPr>
              <a:pPr/>
              <a:t>51</a:t>
            </a:fld>
            <a:endParaRPr lang="en-US" smtClean="0">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98308" name="Slide Number Placeholder 3"/>
          <p:cNvSpPr>
            <a:spLocks noGrp="1"/>
          </p:cNvSpPr>
          <p:nvPr>
            <p:ph type="sldNum" sz="quarter" idx="5"/>
          </p:nvPr>
        </p:nvSpPr>
        <p:spPr bwMode="auto">
          <a:noFill/>
          <a:ln>
            <a:miter lim="800000"/>
            <a:headEnd/>
            <a:tailEnd/>
          </a:ln>
        </p:spPr>
        <p:txBody>
          <a:bodyPr/>
          <a:lstStyle/>
          <a:p>
            <a:fld id="{F799339B-7FAA-4A7C-975E-DAC95C1ABFA6}" type="slidenum">
              <a:rPr lang="en-US" smtClean="0">
                <a:latin typeface="Arial" pitchFamily="34" charset="0"/>
                <a:ea typeface="ＭＳ Ｐゴシック" pitchFamily="34" charset="-128"/>
              </a:rPr>
              <a:pPr/>
              <a:t>52</a:t>
            </a:fld>
            <a:endParaRPr lang="en-US" smtClean="0">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99332" name="Slide Number Placeholder 3"/>
          <p:cNvSpPr>
            <a:spLocks noGrp="1"/>
          </p:cNvSpPr>
          <p:nvPr>
            <p:ph type="sldNum" sz="quarter" idx="5"/>
          </p:nvPr>
        </p:nvSpPr>
        <p:spPr bwMode="auto">
          <a:noFill/>
          <a:ln>
            <a:miter lim="800000"/>
            <a:headEnd/>
            <a:tailEnd/>
          </a:ln>
        </p:spPr>
        <p:txBody>
          <a:bodyPr/>
          <a:lstStyle/>
          <a:p>
            <a:fld id="{FDAD5F6D-0B25-4CC9-BB67-32540E5CE4A4}" type="slidenum">
              <a:rPr lang="en-US" smtClean="0">
                <a:latin typeface="Arial" pitchFamily="34" charset="0"/>
                <a:ea typeface="ＭＳ Ｐゴシック" pitchFamily="34" charset="-128"/>
              </a:rPr>
              <a:pPr/>
              <a:t>53</a:t>
            </a:fld>
            <a:endParaRPr lang="en-US" smtClean="0">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A9BB0B80-6F3A-48AF-A4F2-1BA23914BF9E}" type="slidenum">
              <a:rPr lang="en-US" smtClean="0">
                <a:latin typeface="Arial" pitchFamily="34" charset="0"/>
                <a:ea typeface="ＭＳ Ｐゴシック" pitchFamily="34" charset="-128"/>
              </a:rPr>
              <a:pPr/>
              <a:t>54</a:t>
            </a:fld>
            <a:endParaRPr lang="en-US" smtClean="0">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100356" name="Slide Number Placeholder 3"/>
          <p:cNvSpPr>
            <a:spLocks noGrp="1"/>
          </p:cNvSpPr>
          <p:nvPr>
            <p:ph type="sldNum" sz="quarter" idx="5"/>
          </p:nvPr>
        </p:nvSpPr>
        <p:spPr bwMode="auto">
          <a:noFill/>
          <a:ln>
            <a:miter lim="800000"/>
            <a:headEnd/>
            <a:tailEnd/>
          </a:ln>
        </p:spPr>
        <p:txBody>
          <a:bodyPr/>
          <a:lstStyle/>
          <a:p>
            <a:fld id="{F70CAFDA-5DD9-4320-8C36-EDC091956C87}" type="slidenum">
              <a:rPr lang="en-US" smtClean="0">
                <a:latin typeface="Arial" pitchFamily="34" charset="0"/>
                <a:ea typeface="ＭＳ Ｐゴシック" pitchFamily="34" charset="-128"/>
              </a:rPr>
              <a:pPr/>
              <a:t>55</a:t>
            </a:fld>
            <a:endParaRPr lang="en-US" smtClean="0">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101380" name="Slide Number Placeholder 3"/>
          <p:cNvSpPr>
            <a:spLocks noGrp="1"/>
          </p:cNvSpPr>
          <p:nvPr>
            <p:ph type="sldNum" sz="quarter" idx="5"/>
          </p:nvPr>
        </p:nvSpPr>
        <p:spPr bwMode="auto">
          <a:noFill/>
          <a:ln>
            <a:miter lim="800000"/>
            <a:headEnd/>
            <a:tailEnd/>
          </a:ln>
        </p:spPr>
        <p:txBody>
          <a:bodyPr/>
          <a:lstStyle/>
          <a:p>
            <a:fld id="{36CBBEFF-9202-4DB0-BC58-16CD843DE8C1}" type="slidenum">
              <a:rPr lang="en-US" smtClean="0">
                <a:latin typeface="Arial" pitchFamily="34" charset="0"/>
                <a:ea typeface="ＭＳ Ｐゴシック" pitchFamily="34" charset="-128"/>
              </a:rPr>
              <a:pPr/>
              <a:t>56</a:t>
            </a:fld>
            <a:endParaRPr lang="en-US" smtClean="0">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102404" name="Slide Number Placeholder 3"/>
          <p:cNvSpPr>
            <a:spLocks noGrp="1"/>
          </p:cNvSpPr>
          <p:nvPr>
            <p:ph type="sldNum" sz="quarter" idx="5"/>
          </p:nvPr>
        </p:nvSpPr>
        <p:spPr bwMode="auto">
          <a:noFill/>
          <a:ln>
            <a:miter lim="800000"/>
            <a:headEnd/>
            <a:tailEnd/>
          </a:ln>
        </p:spPr>
        <p:txBody>
          <a:bodyPr/>
          <a:lstStyle/>
          <a:p>
            <a:fld id="{B084D6BE-764B-4E5D-9D90-E7AF01C5DC71}" type="slidenum">
              <a:rPr lang="en-US" smtClean="0">
                <a:latin typeface="Arial" pitchFamily="34" charset="0"/>
                <a:ea typeface="ＭＳ Ｐゴシック" pitchFamily="34" charset="-128"/>
              </a:rPr>
              <a:pPr/>
              <a:t>57</a:t>
            </a:fld>
            <a:endParaRPr 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E23DB63D-DAB2-4269-B76D-98307A97E67B}" type="slidenum">
              <a:rPr lang="en-US" smtClean="0">
                <a:latin typeface="Arial" pitchFamily="34" charset="0"/>
                <a:ea typeface="ＭＳ Ｐゴシック" pitchFamily="34" charset="-128"/>
              </a:rPr>
              <a:pPr/>
              <a:t>9</a:t>
            </a:fld>
            <a:endParaRPr lang="en-US" smtClean="0">
              <a:latin typeface="Arial" pitchFamily="34"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103428" name="Slide Number Placeholder 3"/>
          <p:cNvSpPr>
            <a:spLocks noGrp="1"/>
          </p:cNvSpPr>
          <p:nvPr>
            <p:ph type="sldNum" sz="quarter" idx="5"/>
          </p:nvPr>
        </p:nvSpPr>
        <p:spPr bwMode="auto">
          <a:noFill/>
          <a:ln>
            <a:miter lim="800000"/>
            <a:headEnd/>
            <a:tailEnd/>
          </a:ln>
        </p:spPr>
        <p:txBody>
          <a:bodyPr/>
          <a:lstStyle/>
          <a:p>
            <a:fld id="{FFAB8B43-BEB2-4E4F-AD7E-A0B579F0D2CE}" type="slidenum">
              <a:rPr lang="en-US" smtClean="0">
                <a:latin typeface="Arial" pitchFamily="34" charset="0"/>
                <a:ea typeface="ＭＳ Ｐゴシック" pitchFamily="34" charset="-128"/>
              </a:rPr>
              <a:pPr/>
              <a:t>58</a:t>
            </a:fld>
            <a:endParaRPr lang="en-US" smtClean="0">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105476" name="Slide Number Placeholder 3"/>
          <p:cNvSpPr>
            <a:spLocks noGrp="1"/>
          </p:cNvSpPr>
          <p:nvPr>
            <p:ph type="sldNum" sz="quarter" idx="5"/>
          </p:nvPr>
        </p:nvSpPr>
        <p:spPr bwMode="auto">
          <a:noFill/>
          <a:ln>
            <a:miter lim="800000"/>
            <a:headEnd/>
            <a:tailEnd/>
          </a:ln>
        </p:spPr>
        <p:txBody>
          <a:bodyPr/>
          <a:lstStyle/>
          <a:p>
            <a:fld id="{30EDD8CD-7075-4D5C-8CD3-FAC3E5F6AC8E}" type="slidenum">
              <a:rPr lang="en-US" smtClean="0">
                <a:latin typeface="Arial" pitchFamily="34" charset="0"/>
                <a:ea typeface="ＭＳ Ｐゴシック" pitchFamily="34" charset="-128"/>
              </a:rPr>
              <a:pPr/>
              <a:t>59</a:t>
            </a:fld>
            <a:endParaRPr lang="en-US" smtClean="0">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106500" name="Slide Number Placeholder 3"/>
          <p:cNvSpPr>
            <a:spLocks noGrp="1"/>
          </p:cNvSpPr>
          <p:nvPr>
            <p:ph type="sldNum" sz="quarter" idx="5"/>
          </p:nvPr>
        </p:nvSpPr>
        <p:spPr bwMode="auto">
          <a:noFill/>
          <a:ln>
            <a:miter lim="800000"/>
            <a:headEnd/>
            <a:tailEnd/>
          </a:ln>
        </p:spPr>
        <p:txBody>
          <a:bodyPr/>
          <a:lstStyle/>
          <a:p>
            <a:fld id="{E9B1C983-43DC-4D4B-8CF6-6EF14D691932}" type="slidenum">
              <a:rPr lang="en-US" smtClean="0">
                <a:latin typeface="Arial" pitchFamily="34" charset="0"/>
                <a:ea typeface="ＭＳ Ｐゴシック" pitchFamily="34" charset="-128"/>
              </a:rPr>
              <a:pPr/>
              <a:t>60</a:t>
            </a:fld>
            <a:endParaRPr lang="en-US" smtClean="0">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AT" b="1" dirty="0" smtClean="0">
              <a:solidFill>
                <a:srgbClr val="FF0000"/>
              </a:solidFill>
              <a:ea typeface="ＭＳ Ｐゴシック" pitchFamily="34" charset="-128"/>
            </a:endParaRPr>
          </a:p>
        </p:txBody>
      </p:sp>
      <p:sp>
        <p:nvSpPr>
          <p:cNvPr id="108548" name="Slide Number Placeholder 3"/>
          <p:cNvSpPr>
            <a:spLocks noGrp="1"/>
          </p:cNvSpPr>
          <p:nvPr>
            <p:ph type="sldNum" sz="quarter" idx="5"/>
          </p:nvPr>
        </p:nvSpPr>
        <p:spPr bwMode="auto">
          <a:noFill/>
          <a:ln>
            <a:miter lim="800000"/>
            <a:headEnd/>
            <a:tailEnd/>
          </a:ln>
        </p:spPr>
        <p:txBody>
          <a:bodyPr/>
          <a:lstStyle/>
          <a:p>
            <a:fld id="{5714F780-F39E-4D2D-B52A-6A4AB96A2892}" type="slidenum">
              <a:rPr lang="en-US" smtClean="0">
                <a:latin typeface="Arial" pitchFamily="34" charset="0"/>
                <a:ea typeface="ＭＳ Ｐゴシック" pitchFamily="34" charset="-128"/>
              </a:rPr>
              <a:pPr/>
              <a:t>62</a:t>
            </a:fld>
            <a:endParaRPr lang="en-US" smtClean="0">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AT" b="1" dirty="0" smtClean="0">
              <a:solidFill>
                <a:srgbClr val="FF0000"/>
              </a:solidFill>
              <a:ea typeface="ＭＳ Ｐゴシック" pitchFamily="34" charset="-128"/>
            </a:endParaRPr>
          </a:p>
        </p:txBody>
      </p:sp>
      <p:sp>
        <p:nvSpPr>
          <p:cNvPr id="108548" name="Slide Number Placeholder 3"/>
          <p:cNvSpPr>
            <a:spLocks noGrp="1"/>
          </p:cNvSpPr>
          <p:nvPr>
            <p:ph type="sldNum" sz="quarter" idx="5"/>
          </p:nvPr>
        </p:nvSpPr>
        <p:spPr bwMode="auto">
          <a:noFill/>
          <a:ln>
            <a:miter lim="800000"/>
            <a:headEnd/>
            <a:tailEnd/>
          </a:ln>
        </p:spPr>
        <p:txBody>
          <a:bodyPr/>
          <a:lstStyle/>
          <a:p>
            <a:fld id="{5714F780-F39E-4D2D-B52A-6A4AB96A2892}" type="slidenum">
              <a:rPr lang="en-US" smtClean="0">
                <a:latin typeface="Arial" pitchFamily="34" charset="0"/>
                <a:ea typeface="ＭＳ Ｐゴシック" pitchFamily="34" charset="-128"/>
              </a:rPr>
              <a:pPr/>
              <a:t>63</a:t>
            </a:fld>
            <a:endParaRPr lang="en-US" smtClean="0">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73AB1E7C-B319-479C-BB0D-944C2B189A3D}" type="slidenum">
              <a:rPr lang="en-US" smtClean="0">
                <a:latin typeface="Arial" pitchFamily="34" charset="0"/>
                <a:ea typeface="ＭＳ Ｐゴシック" pitchFamily="34" charset="-128"/>
              </a:rPr>
              <a:pPr/>
              <a:t>64</a:t>
            </a:fld>
            <a:endParaRPr 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E23DB63D-DAB2-4269-B76D-98307A97E67B}" type="slidenum">
              <a:rPr lang="en-US" smtClean="0">
                <a:latin typeface="Arial" pitchFamily="34" charset="0"/>
                <a:ea typeface="ＭＳ Ｐゴシック" pitchFamily="34" charset="-128"/>
              </a:rPr>
              <a:pPr/>
              <a:t>10</a:t>
            </a:fld>
            <a:endParaRPr 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E23DB63D-DAB2-4269-B76D-98307A97E67B}" type="slidenum">
              <a:rPr lang="en-US" smtClean="0">
                <a:latin typeface="Arial" pitchFamily="34" charset="0"/>
                <a:ea typeface="ＭＳ Ｐゴシック" pitchFamily="34" charset="-128"/>
              </a:rPr>
              <a:pPr/>
              <a:t>11</a:t>
            </a:fld>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smtClean="0">
              <a:ea typeface="ＭＳ Ｐゴシック" pitchFamily="34" charset="-128"/>
            </a:endParaRPr>
          </a:p>
        </p:txBody>
      </p:sp>
      <p:sp>
        <p:nvSpPr>
          <p:cNvPr id="65540" name="Slide Number Placeholder 3"/>
          <p:cNvSpPr>
            <a:spLocks noGrp="1"/>
          </p:cNvSpPr>
          <p:nvPr>
            <p:ph type="sldNum" sz="quarter" idx="5"/>
          </p:nvPr>
        </p:nvSpPr>
        <p:spPr bwMode="auto">
          <a:noFill/>
          <a:ln>
            <a:miter lim="800000"/>
            <a:headEnd/>
            <a:tailEnd/>
          </a:ln>
        </p:spPr>
        <p:txBody>
          <a:bodyPr/>
          <a:lstStyle/>
          <a:p>
            <a:fld id="{FD4EF1A8-9856-4BC6-84ED-5C32857ECD48}" type="slidenum">
              <a:rPr lang="en-US" smtClean="0">
                <a:latin typeface="Arial" pitchFamily="34" charset="0"/>
                <a:ea typeface="ＭＳ Ｐゴシック" pitchFamily="34" charset="-128"/>
              </a:rPr>
              <a:pPr/>
              <a:t>12</a:t>
            </a:fld>
            <a:endParaRPr 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z="2000" b="1" dirty="0" smtClean="0">
              <a:solidFill>
                <a:srgbClr val="FF0000"/>
              </a:solidFill>
              <a:ea typeface="ＭＳ Ｐゴシック" pitchFamily="34"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52C67083-B6FC-4D94-8F3B-8F898D7F47D6}" type="slidenum">
              <a:rPr lang="en-US" smtClean="0">
                <a:latin typeface="Arial" pitchFamily="34" charset="0"/>
                <a:ea typeface="ＭＳ Ｐゴシック" pitchFamily="34" charset="-128"/>
              </a:rPr>
              <a:pPr/>
              <a:t>13</a:t>
            </a:fld>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1DDCE8A-E2C7-4D3D-A81D-D1662187098E}" type="datetime1">
              <a:rPr lang="en-US"/>
              <a:pPr>
                <a:defRPr/>
              </a:pPr>
              <a:t>6/12/2014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6F5EA1-217B-41DC-99FA-CB2336F7EC0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8F1986E-1B55-4C72-9AE8-FF36E9EC1F4E}" type="datetime1">
              <a:rPr lang="en-US"/>
              <a:pPr>
                <a:defRPr/>
              </a:pPr>
              <a:t>6/12/2014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602CD0-0824-4DA5-92FC-259E6A4DC41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22F7065-4E1E-4BFC-85A7-66841E3F4143}" type="datetime1">
              <a:rPr lang="en-US"/>
              <a:pPr>
                <a:defRPr/>
              </a:pPr>
              <a:t>6/12/2014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312A52-B7C8-4441-8BBA-F92B9963DA4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7"/>
          <p:cNvPicPr>
            <a:picLocks noChangeAspect="1" noChangeArrowheads="1"/>
          </p:cNvPicPr>
          <p:nvPr userDrawn="1"/>
        </p:nvPicPr>
        <p:blipFill>
          <a:blip r:embed="rId2" cstate="print"/>
          <a:srcRect/>
          <a:stretch>
            <a:fillRect/>
          </a:stretch>
        </p:blipFill>
        <p:spPr bwMode="auto">
          <a:xfrm>
            <a:off x="3352800" y="228600"/>
            <a:ext cx="2743200" cy="671513"/>
          </a:xfrm>
          <a:prstGeom prst="rect">
            <a:avLst/>
          </a:prstGeom>
          <a:noFill/>
          <a:ln w="9525">
            <a:noFill/>
            <a:miter lim="800000"/>
            <a:headEnd/>
            <a:tailEnd/>
          </a:ln>
        </p:spPr>
      </p:pic>
      <p:grpSp>
        <p:nvGrpSpPr>
          <p:cNvPr id="4" name="Group 8"/>
          <p:cNvGrpSpPr>
            <a:grpSpLocks noChangeAspect="1"/>
          </p:cNvGrpSpPr>
          <p:nvPr userDrawn="1"/>
        </p:nvGrpSpPr>
        <p:grpSpPr bwMode="auto">
          <a:xfrm>
            <a:off x="3429000" y="6344333"/>
            <a:ext cx="2378075" cy="437467"/>
            <a:chOff x="2362200" y="5486400"/>
            <a:chExt cx="4972050" cy="914400"/>
          </a:xfrm>
        </p:grpSpPr>
        <p:pic>
          <p:nvPicPr>
            <p:cNvPr id="5" name="Picture 2" descr="C:\Users\odhiamba\Documents\1.Templates\Logo\Short-GEF logo colored NOTAG transparent.png"/>
            <p:cNvPicPr>
              <a:picLocks noChangeAspect="1" noChangeArrowheads="1"/>
            </p:cNvPicPr>
            <p:nvPr/>
          </p:nvPicPr>
          <p:blipFill>
            <a:blip r:embed="rId3" cstate="print"/>
            <a:srcRect/>
            <a:stretch>
              <a:fillRect/>
            </a:stretch>
          </p:blipFill>
          <p:spPr bwMode="auto">
            <a:xfrm>
              <a:off x="2362200" y="5486400"/>
              <a:ext cx="782286" cy="914400"/>
            </a:xfrm>
            <a:prstGeom prst="rect">
              <a:avLst/>
            </a:prstGeom>
            <a:noFill/>
            <a:ln w="9525">
              <a:noFill/>
              <a:miter lim="800000"/>
              <a:headEnd/>
              <a:tailEnd/>
            </a:ln>
          </p:spPr>
        </p:pic>
        <p:pic>
          <p:nvPicPr>
            <p:cNvPr id="6" name="Picture 3" descr="C:\Users\odhiamba\Documents\1.Templates\Logo\UNEPBlue logo.jpg"/>
            <p:cNvPicPr>
              <a:picLocks noChangeAspect="1" noChangeArrowheads="1"/>
            </p:cNvPicPr>
            <p:nvPr/>
          </p:nvPicPr>
          <p:blipFill>
            <a:blip r:embed="rId4" cstate="print"/>
            <a:srcRect/>
            <a:stretch>
              <a:fillRect/>
            </a:stretch>
          </p:blipFill>
          <p:spPr bwMode="auto">
            <a:xfrm>
              <a:off x="3338444" y="5486400"/>
              <a:ext cx="852556" cy="914400"/>
            </a:xfrm>
            <a:prstGeom prst="rect">
              <a:avLst/>
            </a:prstGeom>
            <a:noFill/>
            <a:ln w="9525">
              <a:noFill/>
              <a:miter lim="800000"/>
              <a:headEnd/>
              <a:tailEnd/>
            </a:ln>
          </p:spPr>
        </p:pic>
        <p:pic>
          <p:nvPicPr>
            <p:cNvPr id="7" name="Picture 4" descr="C:\Users\odhiamba\Documents\1.Templates\Logo\Logo_UNIDO.svg.png"/>
            <p:cNvPicPr>
              <a:picLocks noChangeAspect="1" noChangeArrowheads="1"/>
            </p:cNvPicPr>
            <p:nvPr/>
          </p:nvPicPr>
          <p:blipFill>
            <a:blip r:embed="rId5" cstate="print"/>
            <a:srcRect/>
            <a:stretch>
              <a:fillRect/>
            </a:stretch>
          </p:blipFill>
          <p:spPr bwMode="auto">
            <a:xfrm>
              <a:off x="4495800" y="5486400"/>
              <a:ext cx="1034395" cy="914400"/>
            </a:xfrm>
            <a:prstGeom prst="rect">
              <a:avLst/>
            </a:prstGeom>
            <a:noFill/>
            <a:ln w="9525">
              <a:noFill/>
              <a:miter lim="800000"/>
              <a:headEnd/>
              <a:tailEnd/>
            </a:ln>
          </p:spPr>
        </p:pic>
        <p:pic>
          <p:nvPicPr>
            <p:cNvPr id="8" name="Picture 5" descr="C:\Users\odhiamba\Documents\1.Templates\Logo\UNWTO Logo.jpg"/>
            <p:cNvPicPr>
              <a:picLocks noChangeAspect="1" noChangeArrowheads="1"/>
            </p:cNvPicPr>
            <p:nvPr/>
          </p:nvPicPr>
          <p:blipFill>
            <a:blip r:embed="rId6" cstate="print"/>
            <a:srcRect/>
            <a:stretch>
              <a:fillRect/>
            </a:stretch>
          </p:blipFill>
          <p:spPr bwMode="auto">
            <a:xfrm>
              <a:off x="5638817" y="5486400"/>
              <a:ext cx="1695433" cy="914400"/>
            </a:xfrm>
            <a:prstGeom prst="rect">
              <a:avLst/>
            </a:prstGeom>
            <a:noFill/>
            <a:ln w="9525">
              <a:noFill/>
              <a:miter lim="800000"/>
              <a:headEnd/>
              <a:tailEnd/>
            </a:ln>
          </p:spPr>
        </p:pic>
      </p:grpSp>
      <p:sp>
        <p:nvSpPr>
          <p:cNvPr id="2" name="Title 1"/>
          <p:cNvSpPr>
            <a:spLocks noGrp="1"/>
          </p:cNvSpPr>
          <p:nvPr>
            <p:ph type="ctrTitle"/>
          </p:nvPr>
        </p:nvSpPr>
        <p:spPr>
          <a:xfrm>
            <a:off x="762000" y="1828800"/>
            <a:ext cx="7772400" cy="2133600"/>
          </a:xfrm>
        </p:spPr>
        <p:txBody>
          <a:bodyPr/>
          <a:lstStyle>
            <a:lvl1pPr>
              <a:defRPr sz="4400" baseline="0"/>
            </a:lvl1p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CE542DE-C744-471C-8F6B-565CC570CCFF}" type="datetime1">
              <a:rPr lang="en-US"/>
              <a:pPr>
                <a:defRPr/>
              </a:pPr>
              <a:t>6/12/2014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75C2DA-775A-45AF-A6C7-149A59565AC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306B3E9-8609-46A5-B86A-8CE46D48F185}" type="datetime1">
              <a:rPr lang="en-US"/>
              <a:pPr>
                <a:defRPr/>
              </a:pPr>
              <a:t>6/12/2014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CC705B-6947-45F7-857D-A78700BB790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06F61DFF-ABA7-40F3-AC22-FE18F3FFF8ED}" type="datetime1">
              <a:rPr lang="en-US"/>
              <a:pPr>
                <a:defRPr/>
              </a:pPr>
              <a:t>6/12/2014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C6096E-8FCC-458C-8FE9-D2020A5E19D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5E22D419-5C2F-4A25-9FA8-EBE9D55542B4}" type="datetime1">
              <a:rPr lang="en-US"/>
              <a:pPr>
                <a:defRPr/>
              </a:pPr>
              <a:t>6/12/2014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56D95A-9E81-4F3F-B67E-BE5E65EF6C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26D491EE-AF81-45BF-BAE2-F13B57E04361}" type="datetime1">
              <a:rPr lang="en-US"/>
              <a:pPr>
                <a:defRPr/>
              </a:pPr>
              <a:t>6/12/2014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FA0B93-B2B9-44A6-8904-D1000A76BA1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145B3D-3CDF-4B93-9212-02813B9254AD}" type="datetime1">
              <a:rPr lang="en-US"/>
              <a:pPr>
                <a:defRPr/>
              </a:pPr>
              <a:t>6/12/2014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CFC23B-F6F4-4723-945A-EBF7078D90A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FBA6A-ED93-4FCD-B788-2EF71C94E747}" type="datetime1">
              <a:rPr lang="en-US"/>
              <a:pPr>
                <a:defRPr/>
              </a:pPr>
              <a:t>6/12/2014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C1998D-B273-4109-97C7-034B17B9512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9CEE9F-96A2-4890-806B-8B20E614E8ED}" type="datetime1">
              <a:rPr lang="en-US"/>
              <a:pPr>
                <a:defRPr/>
              </a:pPr>
              <a:t>6/12/2014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891925-9A95-417E-8F5C-B917E3B51D7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charset="0"/>
                <a:ea typeface="ＭＳ Ｐゴシック" pitchFamily="1" charset="-128"/>
              </a:defRPr>
            </a:lvl1pPr>
          </a:lstStyle>
          <a:p>
            <a:pPr>
              <a:defRPr/>
            </a:pPr>
            <a:fld id="{77210495-EAF1-465A-A102-621528CAB1FD}" type="datetime1">
              <a:rPr lang="en-US"/>
              <a:pPr>
                <a:defRPr/>
              </a:pPr>
              <a:t>6/12/2014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charset="0"/>
                <a:ea typeface="ＭＳ Ｐゴシック" pitchFamily="1" charset="-128"/>
              </a:defRPr>
            </a:lvl1pPr>
          </a:lstStyle>
          <a:p>
            <a:pPr>
              <a:defRPr/>
            </a:pPr>
            <a:fld id="{17F9D101-441E-4071-8FE8-BC11E4AE55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Lst>
  <p:transition spd="slow" advClick="0" advTm="10000">
    <p:pull dir="u"/>
  </p:transition>
  <p:txStyles>
    <p:titleStyle>
      <a:lvl1pPr algn="ctr" rtl="0" eaLnBrk="0" fontAlgn="base" hangingPunct="0">
        <a:spcBef>
          <a:spcPct val="0"/>
        </a:spcBef>
        <a:spcAft>
          <a:spcPct val="0"/>
        </a:spcAft>
        <a:defRPr sz="4400" kern="1200">
          <a:solidFill>
            <a:schemeClr val="tx1"/>
          </a:solidFill>
          <a:latin typeface="+mj-lt"/>
          <a:ea typeface="ＭＳ Ｐゴシック" pitchFamily="1"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mailto:M.Pinto-Rodrigues@unido.org" TargetMode="External"/><Relationship Id="rId2" Type="http://schemas.openxmlformats.org/officeDocument/2006/relationships/hyperlink" Target="mailto:L.Bernaudat@unido.org" TargetMode="External"/><Relationship Id="rId1" Type="http://schemas.openxmlformats.org/officeDocument/2006/relationships/slideLayout" Target="../slideLayouts/slideLayout12.xml"/><Relationship Id="rId5" Type="http://schemas.openxmlformats.org/officeDocument/2006/relationships/hyperlink" Target="mailto:Y.Cachu@unido.org" TargetMode="External"/><Relationship Id="rId4" Type="http://schemas.openxmlformats.org/officeDocument/2006/relationships/hyperlink" Target="mailto:H.Garcia@unido.org"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cpkenya.org/"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hyperlink" Target="http://www.mncpc.co.mz/" TargetMode="External"/><Relationship Id="rId4" Type="http://schemas.openxmlformats.org/officeDocument/2006/relationships/hyperlink" Target="mailto:mncpc@tvcabo.co.mz"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0" y="1066800"/>
            <a:ext cx="9144000" cy="4724400"/>
          </a:xfrm>
        </p:spPr>
        <p:txBody>
          <a:bodyPr/>
          <a:lstStyle/>
          <a:p>
            <a:r>
              <a:rPr lang="en-GB" sz="1800" b="1" dirty="0" smtClean="0">
                <a:solidFill>
                  <a:srgbClr val="008000"/>
                </a:solidFill>
                <a:latin typeface="Arial" pitchFamily="34" charset="0"/>
                <a:ea typeface="ＭＳ Ｐゴシック" pitchFamily="34" charset="-128"/>
                <a:cs typeface="Arial" pitchFamily="34" charset="0"/>
              </a:rPr>
              <a:t> </a:t>
            </a:r>
            <a:br>
              <a:rPr lang="en-GB" sz="1800" b="1" dirty="0" smtClean="0">
                <a:solidFill>
                  <a:srgbClr val="008000"/>
                </a:solidFill>
                <a:latin typeface="Arial" pitchFamily="34" charset="0"/>
                <a:ea typeface="ＭＳ Ｐゴシック" pitchFamily="34" charset="-128"/>
                <a:cs typeface="Arial" pitchFamily="34" charset="0"/>
              </a:rPr>
            </a:br>
            <a:r>
              <a:rPr lang="en-GB" sz="1800" b="1" dirty="0" smtClean="0">
                <a:solidFill>
                  <a:srgbClr val="008000"/>
                </a:solidFill>
                <a:latin typeface="Arial" pitchFamily="34" charset="0"/>
                <a:ea typeface="ＭＳ Ｐゴシック" pitchFamily="34" charset="-128"/>
                <a:cs typeface="Arial" pitchFamily="34" charset="0"/>
              </a:rPr>
              <a:t/>
            </a:r>
            <a:br>
              <a:rPr lang="en-GB" sz="1800" b="1" dirty="0" smtClean="0">
                <a:solidFill>
                  <a:srgbClr val="008000"/>
                </a:solidFill>
                <a:latin typeface="Arial" pitchFamily="34" charset="0"/>
                <a:ea typeface="ＭＳ Ｐゴシック" pitchFamily="34" charset="-128"/>
                <a:cs typeface="Arial" pitchFamily="34" charset="0"/>
              </a:rPr>
            </a:br>
            <a:r>
              <a:rPr lang="en-GB" sz="1800" b="1" dirty="0" smtClean="0">
                <a:solidFill>
                  <a:srgbClr val="008000"/>
                </a:solidFill>
                <a:latin typeface="Arial" pitchFamily="34" charset="0"/>
                <a:ea typeface="ＭＳ Ｐゴシック" pitchFamily="34" charset="-128"/>
                <a:cs typeface="Arial" pitchFamily="34" charset="0"/>
              </a:rPr>
              <a:t/>
            </a:r>
            <a:br>
              <a:rPr lang="en-GB" sz="1800" b="1" dirty="0" smtClean="0">
                <a:solidFill>
                  <a:srgbClr val="008000"/>
                </a:solidFill>
                <a:latin typeface="Arial" pitchFamily="34" charset="0"/>
                <a:ea typeface="ＭＳ Ｐゴシック" pitchFamily="34" charset="-128"/>
                <a:cs typeface="Arial" pitchFamily="34" charset="0"/>
              </a:rPr>
            </a:br>
            <a:r>
              <a:rPr lang="en-GB" sz="1800" b="1" dirty="0" smtClean="0">
                <a:solidFill>
                  <a:srgbClr val="FF0000"/>
                </a:solidFill>
                <a:latin typeface="Arial" pitchFamily="34" charset="0"/>
                <a:ea typeface="ＭＳ Ｐゴシック" pitchFamily="34" charset="-128"/>
                <a:cs typeface="Arial" pitchFamily="34" charset="0"/>
              </a:rPr>
              <a:t>6</a:t>
            </a:r>
            <a:r>
              <a:rPr lang="en-GB" sz="1800" b="1" baseline="30000" dirty="0" smtClean="0">
                <a:solidFill>
                  <a:srgbClr val="FF0000"/>
                </a:solidFill>
                <a:latin typeface="Arial" pitchFamily="34" charset="0"/>
                <a:ea typeface="ＭＳ Ｐゴシック" pitchFamily="34" charset="-128"/>
                <a:cs typeface="Arial" pitchFamily="34" charset="0"/>
              </a:rPr>
              <a:t>th</a:t>
            </a:r>
            <a:r>
              <a:rPr lang="en-GB" sz="1800" b="1" dirty="0" smtClean="0">
                <a:solidFill>
                  <a:srgbClr val="FF0000"/>
                </a:solidFill>
                <a:latin typeface="Arial" pitchFamily="34" charset="0"/>
                <a:ea typeface="ＭＳ Ｐゴシック" pitchFamily="34" charset="-128"/>
                <a:cs typeface="Arial" pitchFamily="34" charset="0"/>
              </a:rPr>
              <a:t> </a:t>
            </a:r>
            <a:r>
              <a:rPr lang="en-US" sz="2000" b="1" dirty="0" smtClean="0">
                <a:solidFill>
                  <a:srgbClr val="FF0000"/>
                </a:solidFill>
                <a:latin typeface="Arial" pitchFamily="34" charset="0"/>
                <a:ea typeface="ＭＳ Ｐゴシック" pitchFamily="34" charset="-128"/>
                <a:cs typeface="Arial" pitchFamily="34" charset="0"/>
              </a:rPr>
              <a:t>STEERING COMMITTEE MEETING</a:t>
            </a:r>
            <a:r>
              <a:rPr lang="de-AT" sz="2400" b="1" dirty="0" smtClean="0">
                <a:solidFill>
                  <a:srgbClr val="008000"/>
                </a:solidFill>
                <a:latin typeface="Arial" pitchFamily="34" charset="0"/>
                <a:ea typeface="ＭＳ Ｐゴシック" pitchFamily="34" charset="-128"/>
                <a:cs typeface="Arial" pitchFamily="34" charset="0"/>
              </a:rPr>
              <a:t/>
            </a:r>
            <a:br>
              <a:rPr lang="de-AT" sz="2400" b="1" dirty="0" smtClean="0">
                <a:solidFill>
                  <a:srgbClr val="008000"/>
                </a:solidFill>
                <a:latin typeface="Arial" pitchFamily="34" charset="0"/>
                <a:ea typeface="ＭＳ Ｐゴシック" pitchFamily="34" charset="-128"/>
                <a:cs typeface="Arial" pitchFamily="34" charset="0"/>
              </a:rPr>
            </a:br>
            <a:r>
              <a:rPr lang="de-AT" sz="1800" b="1" dirty="0" err="1" smtClean="0">
                <a:solidFill>
                  <a:srgbClr val="009900"/>
                </a:solidFill>
                <a:latin typeface="Arial" pitchFamily="34" charset="0"/>
                <a:ea typeface="ＭＳ Ｐゴシック" pitchFamily="34" charset="-128"/>
                <a:cs typeface="Arial" pitchFamily="34" charset="0"/>
              </a:rPr>
              <a:t>Mahe</a:t>
            </a:r>
            <a:r>
              <a:rPr lang="de-AT" sz="1800" b="1" dirty="0" smtClean="0">
                <a:solidFill>
                  <a:srgbClr val="009900"/>
                </a:solidFill>
                <a:latin typeface="Arial" pitchFamily="34" charset="0"/>
                <a:ea typeface="ＭＳ Ｐゴシック" pitchFamily="34" charset="-128"/>
                <a:cs typeface="Arial" pitchFamily="34" charset="0"/>
              </a:rPr>
              <a:t>, </a:t>
            </a:r>
            <a:r>
              <a:rPr lang="de-AT" sz="1800" b="1" dirty="0" err="1" smtClean="0">
                <a:solidFill>
                  <a:srgbClr val="009900"/>
                </a:solidFill>
                <a:latin typeface="Arial" pitchFamily="34" charset="0"/>
                <a:ea typeface="ＭＳ Ｐゴシック" pitchFamily="34" charset="-128"/>
                <a:cs typeface="Arial" pitchFamily="34" charset="0"/>
              </a:rPr>
              <a:t>Seychelles</a:t>
            </a:r>
            <a:r>
              <a:rPr lang="de-AT" sz="1800" b="1" dirty="0" smtClean="0">
                <a:solidFill>
                  <a:srgbClr val="009900"/>
                </a:solidFill>
                <a:latin typeface="Arial" pitchFamily="34" charset="0"/>
                <a:ea typeface="ＭＳ Ｐゴシック" pitchFamily="34" charset="-128"/>
                <a:cs typeface="Arial" pitchFamily="34" charset="0"/>
              </a:rPr>
              <a:t/>
            </a:r>
            <a:br>
              <a:rPr lang="de-AT" sz="1800" b="1" dirty="0" smtClean="0">
                <a:solidFill>
                  <a:srgbClr val="009900"/>
                </a:solidFill>
                <a:latin typeface="Arial" pitchFamily="34" charset="0"/>
                <a:ea typeface="ＭＳ Ｐゴシック" pitchFamily="34" charset="-128"/>
                <a:cs typeface="Arial" pitchFamily="34" charset="0"/>
              </a:rPr>
            </a:br>
            <a:r>
              <a:rPr lang="de-AT" sz="1800" b="1" dirty="0" smtClean="0">
                <a:solidFill>
                  <a:srgbClr val="009900"/>
                </a:solidFill>
                <a:latin typeface="Arial" pitchFamily="34" charset="0"/>
                <a:ea typeface="ＭＳ Ｐゴシック" pitchFamily="34" charset="-128"/>
                <a:cs typeface="Arial" pitchFamily="34" charset="0"/>
              </a:rPr>
              <a:t>11-14 June</a:t>
            </a:r>
            <a:r>
              <a:rPr lang="en-GB" sz="1800" b="1" dirty="0" smtClean="0">
                <a:solidFill>
                  <a:srgbClr val="009900"/>
                </a:solidFill>
                <a:latin typeface="Arial" pitchFamily="34" charset="0"/>
                <a:ea typeface="ＭＳ Ｐゴシック" pitchFamily="34" charset="-128"/>
                <a:cs typeface="Arial" pitchFamily="34" charset="0"/>
              </a:rPr>
              <a:t>, 2014</a:t>
            </a:r>
            <a:r>
              <a:rPr lang="en-GB" sz="2400" dirty="0" smtClean="0">
                <a:latin typeface="Arial" pitchFamily="34" charset="0"/>
                <a:ea typeface="ＭＳ Ｐゴシック" pitchFamily="34" charset="-128"/>
                <a:cs typeface="Arial" pitchFamily="34" charset="0"/>
              </a:rPr>
              <a:t/>
            </a:r>
            <a:br>
              <a:rPr lang="en-GB" sz="2400" dirty="0" smtClean="0">
                <a:latin typeface="Arial" pitchFamily="34" charset="0"/>
                <a:ea typeface="ＭＳ Ｐゴシック" pitchFamily="34" charset="-128"/>
                <a:cs typeface="Arial" pitchFamily="34" charset="0"/>
              </a:rPr>
            </a:br>
            <a:r>
              <a:rPr lang="en-GB" sz="2400" dirty="0" smtClean="0">
                <a:latin typeface="Arial" pitchFamily="34" charset="0"/>
                <a:ea typeface="ＭＳ Ｐゴシック" pitchFamily="34" charset="-128"/>
                <a:cs typeface="Arial" pitchFamily="34" charset="0"/>
              </a:rPr>
              <a:t/>
            </a:r>
            <a:br>
              <a:rPr lang="en-GB" sz="2400" dirty="0" smtClean="0">
                <a:latin typeface="Arial" pitchFamily="34" charset="0"/>
                <a:ea typeface="ＭＳ Ｐゴシック" pitchFamily="34" charset="-128"/>
                <a:cs typeface="Arial" pitchFamily="34" charset="0"/>
              </a:rPr>
            </a:br>
            <a:r>
              <a:rPr lang="en-GB" sz="2800" b="1" dirty="0" smtClean="0">
                <a:solidFill>
                  <a:srgbClr val="0033CC"/>
                </a:solidFill>
                <a:latin typeface="Arial" pitchFamily="34" charset="0"/>
                <a:ea typeface="ＭＳ Ｐゴシック" pitchFamily="34" charset="-128"/>
                <a:cs typeface="Arial" pitchFamily="34" charset="0"/>
              </a:rPr>
              <a:t>EMS Thematic Component </a:t>
            </a:r>
            <a:br>
              <a:rPr lang="en-GB" sz="2800" b="1" dirty="0" smtClean="0">
                <a:solidFill>
                  <a:srgbClr val="0033CC"/>
                </a:solidFill>
                <a:latin typeface="Arial" pitchFamily="34" charset="0"/>
                <a:ea typeface="ＭＳ Ｐゴシック" pitchFamily="34" charset="-128"/>
                <a:cs typeface="Arial" pitchFamily="34" charset="0"/>
              </a:rPr>
            </a:br>
            <a:r>
              <a:rPr lang="en-GB" sz="2800" b="1" dirty="0" smtClean="0">
                <a:solidFill>
                  <a:srgbClr val="009900"/>
                </a:solidFill>
                <a:latin typeface="Arial" pitchFamily="34" charset="0"/>
                <a:ea typeface="ＭＳ Ｐゴシック" pitchFamily="34" charset="-128"/>
                <a:cs typeface="Arial" pitchFamily="34" charset="0"/>
              </a:rPr>
              <a:t>UNIDO TEST Methodology Implementation</a:t>
            </a:r>
            <a:r>
              <a:rPr lang="en-GB" sz="2800" b="1" dirty="0" smtClean="0">
                <a:solidFill>
                  <a:srgbClr val="008000"/>
                </a:solidFill>
                <a:latin typeface="Arial" pitchFamily="34" charset="0"/>
                <a:ea typeface="ＭＳ Ｐゴシック" pitchFamily="34" charset="-128"/>
                <a:cs typeface="Arial" pitchFamily="34" charset="0"/>
              </a:rPr>
              <a:t/>
            </a:r>
            <a:br>
              <a:rPr lang="en-GB" sz="2800" b="1" dirty="0" smtClean="0">
                <a:solidFill>
                  <a:srgbClr val="008000"/>
                </a:solidFill>
                <a:latin typeface="Arial" pitchFamily="34" charset="0"/>
                <a:ea typeface="ＭＳ Ｐゴシック" pitchFamily="34" charset="-128"/>
                <a:cs typeface="Arial" pitchFamily="34" charset="0"/>
              </a:rPr>
            </a:br>
            <a:r>
              <a:rPr lang="en-GB" sz="2800" b="1" dirty="0" smtClean="0">
                <a:solidFill>
                  <a:srgbClr val="0033CC"/>
                </a:solidFill>
                <a:latin typeface="Arial" pitchFamily="34" charset="0"/>
                <a:ea typeface="ＭＳ Ｐゴシック" pitchFamily="34" charset="-128"/>
                <a:cs typeface="Arial" pitchFamily="34" charset="0"/>
              </a:rPr>
              <a:t>RESULTS</a:t>
            </a:r>
            <a:br>
              <a:rPr lang="en-GB" sz="2800" b="1" dirty="0" smtClean="0">
                <a:solidFill>
                  <a:srgbClr val="0033CC"/>
                </a:solidFill>
                <a:latin typeface="Arial" pitchFamily="34" charset="0"/>
                <a:ea typeface="ＭＳ Ｐゴシック" pitchFamily="34" charset="-128"/>
                <a:cs typeface="Arial" pitchFamily="34" charset="0"/>
              </a:rPr>
            </a:br>
            <a:r>
              <a:rPr lang="en-GB" sz="2800" b="1" dirty="0" smtClean="0">
                <a:solidFill>
                  <a:srgbClr val="0033CC"/>
                </a:solidFill>
                <a:latin typeface="Arial" pitchFamily="34" charset="0"/>
                <a:ea typeface="ＭＳ Ｐゴシック" pitchFamily="34" charset="-128"/>
                <a:cs typeface="Arial" pitchFamily="34" charset="0"/>
              </a:rPr>
              <a:t/>
            </a:r>
            <a:br>
              <a:rPr lang="en-GB" sz="2800" b="1" dirty="0" smtClean="0">
                <a:solidFill>
                  <a:srgbClr val="0033CC"/>
                </a:solidFill>
                <a:latin typeface="Arial" pitchFamily="34" charset="0"/>
                <a:ea typeface="ＭＳ Ｐゴシック" pitchFamily="34" charset="-128"/>
                <a:cs typeface="Arial" pitchFamily="34" charset="0"/>
              </a:rPr>
            </a:br>
            <a:r>
              <a:rPr lang="en-GB" sz="2800" b="1" dirty="0" smtClean="0">
                <a:solidFill>
                  <a:srgbClr val="0033CC"/>
                </a:solidFill>
                <a:latin typeface="Arial" pitchFamily="34" charset="0"/>
                <a:ea typeface="ＭＳ Ｐゴシック" pitchFamily="34" charset="-128"/>
                <a:cs typeface="Arial" pitchFamily="34" charset="0"/>
              </a:rPr>
              <a:t>FOR</a:t>
            </a:r>
            <a:br>
              <a:rPr lang="en-GB" sz="2800" b="1" dirty="0" smtClean="0">
                <a:solidFill>
                  <a:srgbClr val="0033CC"/>
                </a:solidFill>
                <a:latin typeface="Arial" pitchFamily="34" charset="0"/>
                <a:ea typeface="ＭＳ Ｐゴシック" pitchFamily="34" charset="-128"/>
                <a:cs typeface="Arial" pitchFamily="34" charset="0"/>
              </a:rPr>
            </a:br>
            <a:r>
              <a:rPr lang="en-GB" sz="2800" b="1" dirty="0" smtClean="0">
                <a:solidFill>
                  <a:srgbClr val="FF0000"/>
                </a:solidFill>
                <a:latin typeface="Arial" pitchFamily="34" charset="0"/>
                <a:ea typeface="ＭＳ Ｐゴシック" pitchFamily="34" charset="-128"/>
                <a:cs typeface="Arial" pitchFamily="34" charset="0"/>
              </a:rPr>
              <a:t>Kenya, Mozambique, Senegal, Tanzania</a:t>
            </a:r>
            <a:r>
              <a:rPr lang="en-GB" sz="1600" b="1" dirty="0" smtClean="0">
                <a:solidFill>
                  <a:srgbClr val="0033CC"/>
                </a:solidFill>
                <a:latin typeface="Arial" pitchFamily="34" charset="0"/>
                <a:ea typeface="ＭＳ Ｐゴシック" pitchFamily="34" charset="-128"/>
                <a:cs typeface="Arial" pitchFamily="34" charset="0"/>
              </a:rPr>
              <a:t/>
            </a:r>
            <a:br>
              <a:rPr lang="en-GB" sz="1600" b="1" dirty="0" smtClean="0">
                <a:solidFill>
                  <a:srgbClr val="0033CC"/>
                </a:solidFill>
                <a:latin typeface="Arial" pitchFamily="34" charset="0"/>
                <a:ea typeface="ＭＳ Ｐゴシック" pitchFamily="34" charset="-128"/>
                <a:cs typeface="Arial" pitchFamily="34" charset="0"/>
              </a:rPr>
            </a:br>
            <a:r>
              <a:rPr lang="en-GB" sz="2400" b="1" dirty="0" smtClean="0">
                <a:solidFill>
                  <a:srgbClr val="0033CC"/>
                </a:solidFill>
                <a:latin typeface="Arial" pitchFamily="34" charset="0"/>
                <a:ea typeface="ＭＳ Ｐゴシック" pitchFamily="34" charset="-128"/>
                <a:cs typeface="Arial" pitchFamily="34" charset="0"/>
              </a:rPr>
              <a:t/>
            </a:r>
            <a:br>
              <a:rPr lang="en-GB" sz="2400" b="1" dirty="0" smtClean="0">
                <a:solidFill>
                  <a:srgbClr val="0033CC"/>
                </a:solidFill>
                <a:latin typeface="Arial" pitchFamily="34" charset="0"/>
                <a:ea typeface="ＭＳ Ｐゴシック" pitchFamily="34" charset="-128"/>
                <a:cs typeface="Arial" pitchFamily="34" charset="0"/>
              </a:rPr>
            </a:br>
            <a:r>
              <a:rPr lang="en-US" sz="2000" b="1" dirty="0" smtClean="0">
                <a:latin typeface="Arial" pitchFamily="34" charset="0"/>
                <a:ea typeface="ＭＳ Ｐゴシック" pitchFamily="34" charset="-128"/>
                <a:cs typeface="Arial" pitchFamily="34" charset="0"/>
              </a:rPr>
              <a:t> (SCM Day 2:  12 June 2014)</a:t>
            </a:r>
            <a:r>
              <a:rPr lang="en-GB" sz="2400" b="1" dirty="0" smtClean="0">
                <a:latin typeface="Arial" pitchFamily="34" charset="0"/>
                <a:ea typeface="ＭＳ Ｐゴシック" pitchFamily="34" charset="-128"/>
                <a:cs typeface="Arial" pitchFamily="34" charset="0"/>
              </a:rPr>
              <a:t/>
            </a:r>
            <a:br>
              <a:rPr lang="en-GB" sz="2400" b="1" dirty="0" smtClean="0">
                <a:latin typeface="Arial" pitchFamily="34" charset="0"/>
                <a:ea typeface="ＭＳ Ｐゴシック" pitchFamily="34" charset="-128"/>
                <a:cs typeface="Arial" pitchFamily="34" charset="0"/>
              </a:rPr>
            </a:br>
            <a:r>
              <a:rPr lang="en-GB" sz="2400" b="1" dirty="0" smtClean="0">
                <a:latin typeface="Arial" pitchFamily="34" charset="0"/>
                <a:ea typeface="ＭＳ Ｐゴシック" pitchFamily="34" charset="-128"/>
                <a:cs typeface="Arial" pitchFamily="34" charset="0"/>
              </a:rPr>
              <a:t/>
            </a:r>
            <a:br>
              <a:rPr lang="en-GB" sz="2400" b="1" dirty="0" smtClean="0">
                <a:latin typeface="Arial" pitchFamily="34" charset="0"/>
                <a:ea typeface="ＭＳ Ｐゴシック" pitchFamily="34" charset="-128"/>
                <a:cs typeface="Arial" pitchFamily="34" charset="0"/>
              </a:rPr>
            </a:br>
            <a:r>
              <a:rPr lang="en-GB" sz="2400" b="1" dirty="0" smtClean="0">
                <a:latin typeface="Arial" pitchFamily="34" charset="0"/>
                <a:ea typeface="ＭＳ Ｐゴシック" pitchFamily="34" charset="-128"/>
                <a:cs typeface="Arial" pitchFamily="34" charset="0"/>
              </a:rPr>
              <a:t/>
            </a:r>
            <a:br>
              <a:rPr lang="en-GB" sz="2400" b="1" dirty="0" smtClean="0">
                <a:latin typeface="Arial" pitchFamily="34" charset="0"/>
                <a:ea typeface="ＭＳ Ｐゴシック" pitchFamily="34" charset="-128"/>
                <a:cs typeface="Arial" pitchFamily="34" charset="0"/>
              </a:rPr>
            </a:br>
            <a:endParaRPr lang="en-GB" sz="1600" dirty="0" smtClean="0">
              <a:latin typeface="Arial" pitchFamily="34" charset="0"/>
              <a:ea typeface="ＭＳ Ｐゴシック" pitchFamily="34" charset="-128"/>
              <a:cs typeface="Arial" pitchFamily="34" charset="0"/>
            </a:endParaRPr>
          </a:p>
        </p:txBody>
      </p:sp>
    </p:spTree>
  </p:cSld>
  <p:clrMapOvr>
    <a:masterClrMapping/>
  </p:clrMapOvr>
  <p:transition spd="slow" advClick="0" advTm="10000">
    <p:pull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ctrTitle"/>
          </p:nvPr>
        </p:nvSpPr>
        <p:spPr>
          <a:xfrm>
            <a:off x="304800" y="228600"/>
            <a:ext cx="1981200" cy="457200"/>
          </a:xfrm>
        </p:spPr>
        <p:txBody>
          <a:bodyPr anchor="t"/>
          <a:lstStyle/>
          <a:p>
            <a:r>
              <a:rPr lang="en-US" sz="2800" b="1" dirty="0" smtClean="0">
                <a:solidFill>
                  <a:srgbClr val="FF3300"/>
                </a:solidFill>
                <a:latin typeface="Arial" pitchFamily="34" charset="0"/>
                <a:ea typeface="ＭＳ Ｐゴシック" pitchFamily="34" charset="-128"/>
                <a:cs typeface="Arial" pitchFamily="34" charset="0"/>
              </a:rPr>
              <a:t>KENYA</a:t>
            </a:r>
            <a:r>
              <a:rPr lang="en-US" sz="2800" b="1" dirty="0" smtClean="0">
                <a:solidFill>
                  <a:srgbClr val="009900"/>
                </a:solidFill>
                <a:latin typeface="Arial" pitchFamily="34" charset="0"/>
                <a:ea typeface="ＭＳ Ｐゴシック" pitchFamily="34" charset="-128"/>
                <a:cs typeface="Arial" pitchFamily="34" charset="0"/>
              </a:rPr>
              <a:t> </a:t>
            </a:r>
            <a:br>
              <a:rPr lang="en-US" sz="2800" b="1" dirty="0" smtClean="0">
                <a:solidFill>
                  <a:srgbClr val="00990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pic>
        <p:nvPicPr>
          <p:cNvPr id="3080" name="Picture 8" descr="H:\Photos\Marla2\SAM_1020.JPG"/>
          <p:cNvPicPr>
            <a:picLocks noChangeAspect="1" noChangeArrowheads="1"/>
          </p:cNvPicPr>
          <p:nvPr/>
        </p:nvPicPr>
        <p:blipFill>
          <a:blip r:embed="rId3" cstate="print"/>
          <a:srcRect/>
          <a:stretch>
            <a:fillRect/>
          </a:stretch>
        </p:blipFill>
        <p:spPr bwMode="auto">
          <a:xfrm>
            <a:off x="0" y="2980196"/>
            <a:ext cx="5170406" cy="3877804"/>
          </a:xfrm>
          <a:prstGeom prst="rect">
            <a:avLst/>
          </a:prstGeom>
          <a:noFill/>
        </p:spPr>
      </p:pic>
      <p:pic>
        <p:nvPicPr>
          <p:cNvPr id="29698" name="Picture 2" descr="Displaying DSC05049.JPG"/>
          <p:cNvPicPr>
            <a:picLocks noChangeAspect="1" noChangeArrowheads="1"/>
          </p:cNvPicPr>
          <p:nvPr/>
        </p:nvPicPr>
        <p:blipFill>
          <a:blip r:embed="rId4" cstate="print"/>
          <a:srcRect/>
          <a:stretch>
            <a:fillRect/>
          </a:stretch>
        </p:blipFill>
        <p:spPr bwMode="auto">
          <a:xfrm>
            <a:off x="4311974" y="228600"/>
            <a:ext cx="4832026" cy="3624020"/>
          </a:xfrm>
          <a:prstGeom prst="rect">
            <a:avLst/>
          </a:prstGeom>
          <a:noFill/>
        </p:spPr>
      </p:pic>
      <p:pic>
        <p:nvPicPr>
          <p:cNvPr id="9" name="Picture 8" descr="C:\Users\MARLA\Desktop\PPT photos\SAM_1195.JPG"/>
          <p:cNvPicPr/>
          <p:nvPr/>
        </p:nvPicPr>
        <p:blipFill>
          <a:blip r:embed="rId5" cstate="print"/>
          <a:srcRect/>
          <a:stretch>
            <a:fillRect/>
          </a:stretch>
        </p:blipFill>
        <p:spPr bwMode="auto">
          <a:xfrm>
            <a:off x="78706" y="806824"/>
            <a:ext cx="3404082" cy="2009972"/>
          </a:xfrm>
          <a:prstGeom prst="rect">
            <a:avLst/>
          </a:prstGeom>
          <a:noFill/>
          <a:ln w="9525">
            <a:noFill/>
            <a:miter lim="800000"/>
            <a:headEnd/>
            <a:tailEnd/>
          </a:ln>
        </p:spPr>
      </p:pic>
      <p:pic>
        <p:nvPicPr>
          <p:cNvPr id="8" name="Picture 7" descr="H:\Photos\Marla1\SAM_0853.JPG"/>
          <p:cNvPicPr>
            <a:picLocks noChangeAspect="1" noChangeArrowheads="1"/>
          </p:cNvPicPr>
          <p:nvPr/>
        </p:nvPicPr>
        <p:blipFill>
          <a:blip r:embed="rId6" cstate="print"/>
          <a:srcRect/>
          <a:stretch>
            <a:fillRect/>
          </a:stretch>
        </p:blipFill>
        <p:spPr bwMode="auto">
          <a:xfrm>
            <a:off x="2971800" y="1905000"/>
            <a:ext cx="2362200" cy="1696791"/>
          </a:xfrm>
          <a:prstGeom prst="rect">
            <a:avLst/>
          </a:prstGeom>
          <a:noFill/>
        </p:spPr>
      </p:pic>
      <p:pic>
        <p:nvPicPr>
          <p:cNvPr id="11" name="Picture 10" descr="C:\Users\MARLA\Desktop\PPT photos\SAM_1185.JPG"/>
          <p:cNvPicPr/>
          <p:nvPr/>
        </p:nvPicPr>
        <p:blipFill>
          <a:blip r:embed="rId7" cstate="print"/>
          <a:srcRect/>
          <a:stretch>
            <a:fillRect/>
          </a:stretch>
        </p:blipFill>
        <p:spPr bwMode="auto">
          <a:xfrm>
            <a:off x="5019011" y="3569991"/>
            <a:ext cx="4124989" cy="3288009"/>
          </a:xfrm>
          <a:prstGeom prst="rect">
            <a:avLst/>
          </a:prstGeom>
          <a:noFill/>
          <a:ln w="9525">
            <a:noFill/>
            <a:miter lim="800000"/>
            <a:headEnd/>
            <a:tailEnd/>
          </a:ln>
        </p:spPr>
      </p:pic>
    </p:spTree>
    <p:extLst>
      <p:ext uri="{BB962C8B-B14F-4D97-AF65-F5344CB8AC3E}">
        <p14:creationId xmlns="" xmlns:p14="http://schemas.microsoft.com/office/powerpoint/2010/main" val="3890694741"/>
      </p:ext>
    </p:extLst>
  </p:cSld>
  <p:clrMapOvr>
    <a:masterClrMapping/>
  </p:clrMapOvr>
  <p:transition spd="slow">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ctrTitle"/>
          </p:nvPr>
        </p:nvSpPr>
        <p:spPr>
          <a:xfrm>
            <a:off x="304800" y="228600"/>
            <a:ext cx="1981200" cy="457200"/>
          </a:xfrm>
        </p:spPr>
        <p:txBody>
          <a:bodyPr anchor="t"/>
          <a:lstStyle/>
          <a:p>
            <a:r>
              <a:rPr lang="en-US" sz="2800" b="1" dirty="0" smtClean="0">
                <a:solidFill>
                  <a:srgbClr val="FF3300"/>
                </a:solidFill>
                <a:latin typeface="Arial" pitchFamily="34" charset="0"/>
                <a:ea typeface="ＭＳ Ｐゴシック" pitchFamily="34" charset="-128"/>
                <a:cs typeface="Arial" pitchFamily="34" charset="0"/>
              </a:rPr>
              <a:t>KENYA</a:t>
            </a:r>
            <a:r>
              <a:rPr lang="en-US" sz="2800" b="1" dirty="0" smtClean="0">
                <a:solidFill>
                  <a:srgbClr val="009900"/>
                </a:solidFill>
                <a:latin typeface="Arial" pitchFamily="34" charset="0"/>
                <a:ea typeface="ＭＳ Ｐゴシック" pitchFamily="34" charset="-128"/>
                <a:cs typeface="Arial" pitchFamily="34" charset="0"/>
              </a:rPr>
              <a:t> </a:t>
            </a:r>
            <a:br>
              <a:rPr lang="en-US" sz="2800" b="1" dirty="0" smtClean="0">
                <a:solidFill>
                  <a:srgbClr val="00990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pic>
        <p:nvPicPr>
          <p:cNvPr id="2052" name="Picture 4" descr="https://scontent-b-vie.xx.fbcdn.net/hphotos-xpf1/t1.0-9/10427272_10152452179659643_7499564644535160772_n.jpg"/>
          <p:cNvPicPr>
            <a:picLocks noChangeAspect="1" noChangeArrowheads="1"/>
          </p:cNvPicPr>
          <p:nvPr/>
        </p:nvPicPr>
        <p:blipFill>
          <a:blip r:embed="rId3" cstate="print"/>
          <a:srcRect/>
          <a:stretch>
            <a:fillRect/>
          </a:stretch>
        </p:blipFill>
        <p:spPr bwMode="auto">
          <a:xfrm>
            <a:off x="0" y="838200"/>
            <a:ext cx="3450810" cy="2588110"/>
          </a:xfrm>
          <a:prstGeom prst="rect">
            <a:avLst/>
          </a:prstGeom>
          <a:noFill/>
        </p:spPr>
      </p:pic>
      <p:pic>
        <p:nvPicPr>
          <p:cNvPr id="2054" name="Picture 6" descr="https://fbcdn-sphotos-h-a.akamaihd.net/hphotos-ak-xpf1/t1.0-9/10364122_10152452179834643_1852398951148131697_n.jpg"/>
          <p:cNvPicPr>
            <a:picLocks noChangeAspect="1" noChangeArrowheads="1"/>
          </p:cNvPicPr>
          <p:nvPr/>
        </p:nvPicPr>
        <p:blipFill>
          <a:blip r:embed="rId4" cstate="print"/>
          <a:srcRect/>
          <a:stretch>
            <a:fillRect/>
          </a:stretch>
        </p:blipFill>
        <p:spPr bwMode="auto">
          <a:xfrm>
            <a:off x="3276600" y="0"/>
            <a:ext cx="2627226" cy="3502968"/>
          </a:xfrm>
          <a:prstGeom prst="rect">
            <a:avLst/>
          </a:prstGeom>
          <a:noFill/>
        </p:spPr>
      </p:pic>
      <p:pic>
        <p:nvPicPr>
          <p:cNvPr id="2" name="Picture 2" descr="C:\Users\MARLA\Desktop\PPT photos\SAM_1165.JPG"/>
          <p:cNvPicPr>
            <a:picLocks noChangeAspect="1" noChangeArrowheads="1"/>
          </p:cNvPicPr>
          <p:nvPr/>
        </p:nvPicPr>
        <p:blipFill>
          <a:blip r:embed="rId5" cstate="print"/>
          <a:srcRect/>
          <a:stretch>
            <a:fillRect/>
          </a:stretch>
        </p:blipFill>
        <p:spPr bwMode="auto">
          <a:xfrm>
            <a:off x="5307106" y="0"/>
            <a:ext cx="3836894" cy="2877670"/>
          </a:xfrm>
          <a:prstGeom prst="rect">
            <a:avLst/>
          </a:prstGeom>
          <a:noFill/>
        </p:spPr>
      </p:pic>
      <p:pic>
        <p:nvPicPr>
          <p:cNvPr id="11" name="Picture 10" descr="C:\Users\MARLA\Desktop\PPT photos\SAM_1172.JPG"/>
          <p:cNvPicPr/>
          <p:nvPr/>
        </p:nvPicPr>
        <p:blipFill>
          <a:blip r:embed="rId6" cstate="print"/>
          <a:srcRect/>
          <a:stretch>
            <a:fillRect/>
          </a:stretch>
        </p:blipFill>
        <p:spPr bwMode="auto">
          <a:xfrm>
            <a:off x="0" y="3429000"/>
            <a:ext cx="3010004" cy="2132960"/>
          </a:xfrm>
          <a:prstGeom prst="rect">
            <a:avLst/>
          </a:prstGeom>
          <a:noFill/>
          <a:ln w="9525">
            <a:noFill/>
            <a:miter lim="800000"/>
            <a:headEnd/>
            <a:tailEnd/>
          </a:ln>
        </p:spPr>
      </p:pic>
      <p:pic>
        <p:nvPicPr>
          <p:cNvPr id="13" name="Picture 12" descr="C:\Users\MARLA\Desktop\PPT photos\SAM_1175.JPG"/>
          <p:cNvPicPr/>
          <p:nvPr/>
        </p:nvPicPr>
        <p:blipFill>
          <a:blip r:embed="rId7" cstate="print"/>
          <a:srcRect/>
          <a:stretch>
            <a:fillRect/>
          </a:stretch>
        </p:blipFill>
        <p:spPr bwMode="auto">
          <a:xfrm>
            <a:off x="5159188" y="2819400"/>
            <a:ext cx="3984812" cy="2600390"/>
          </a:xfrm>
          <a:prstGeom prst="rect">
            <a:avLst/>
          </a:prstGeom>
          <a:noFill/>
          <a:ln w="9525">
            <a:noFill/>
            <a:miter lim="800000"/>
            <a:headEnd/>
            <a:tailEnd/>
          </a:ln>
        </p:spPr>
      </p:pic>
      <p:pic>
        <p:nvPicPr>
          <p:cNvPr id="14" name="Picture 13" descr="C:\Users\MARLA\Desktop\PPT photos\SAM_1177.JPG"/>
          <p:cNvPicPr/>
          <p:nvPr/>
        </p:nvPicPr>
        <p:blipFill>
          <a:blip r:embed="rId8" cstate="print"/>
          <a:srcRect/>
          <a:stretch>
            <a:fillRect/>
          </a:stretch>
        </p:blipFill>
        <p:spPr bwMode="auto">
          <a:xfrm>
            <a:off x="6019800" y="5350322"/>
            <a:ext cx="2478088" cy="1507678"/>
          </a:xfrm>
          <a:prstGeom prst="rect">
            <a:avLst/>
          </a:prstGeom>
          <a:noFill/>
          <a:ln w="9525">
            <a:noFill/>
            <a:miter lim="800000"/>
            <a:headEnd/>
            <a:tailEnd/>
          </a:ln>
        </p:spPr>
      </p:pic>
      <p:pic>
        <p:nvPicPr>
          <p:cNvPr id="15" name="Picture 14" descr="C:\Users\MARLA\Desktop\PPT photos\SAM_1171.JPG"/>
          <p:cNvPicPr/>
          <p:nvPr/>
        </p:nvPicPr>
        <p:blipFill>
          <a:blip r:embed="rId9" cstate="print"/>
          <a:srcRect/>
          <a:stretch>
            <a:fillRect/>
          </a:stretch>
        </p:blipFill>
        <p:spPr bwMode="auto">
          <a:xfrm>
            <a:off x="2971800" y="3048000"/>
            <a:ext cx="2259106" cy="3146612"/>
          </a:xfrm>
          <a:prstGeom prst="rect">
            <a:avLst/>
          </a:prstGeom>
          <a:noFill/>
          <a:ln w="9525">
            <a:noFill/>
            <a:miter lim="800000"/>
            <a:headEnd/>
            <a:tailEnd/>
          </a:ln>
        </p:spPr>
      </p:pic>
      <p:pic>
        <p:nvPicPr>
          <p:cNvPr id="16" name="Picture 15" descr="C:\Users\MARLA\Desktop\PPT photos\SAM_1216.JPG"/>
          <p:cNvPicPr/>
          <p:nvPr/>
        </p:nvPicPr>
        <p:blipFill>
          <a:blip r:embed="rId10" cstate="print"/>
          <a:srcRect/>
          <a:stretch>
            <a:fillRect/>
          </a:stretch>
        </p:blipFill>
        <p:spPr bwMode="auto">
          <a:xfrm>
            <a:off x="457200" y="5215580"/>
            <a:ext cx="2189894" cy="1642420"/>
          </a:xfrm>
          <a:prstGeom prst="rect">
            <a:avLst/>
          </a:prstGeom>
          <a:noFill/>
          <a:ln w="9525">
            <a:noFill/>
            <a:miter lim="800000"/>
            <a:headEnd/>
            <a:tailEnd/>
          </a:ln>
        </p:spPr>
      </p:pic>
    </p:spTree>
    <p:extLst>
      <p:ext uri="{BB962C8B-B14F-4D97-AF65-F5344CB8AC3E}">
        <p14:creationId xmlns="" xmlns:p14="http://schemas.microsoft.com/office/powerpoint/2010/main" val="736266876"/>
      </p:ext>
    </p:extLst>
  </p:cSld>
  <p:clrMapOvr>
    <a:masterClrMapping/>
  </p:clrMapOvr>
  <p:transition spd="slow">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4600" y="6488668"/>
            <a:ext cx="3733800" cy="369332"/>
          </a:xfrm>
          <a:prstGeom prst="rect">
            <a:avLst/>
          </a:prstGeom>
          <a:solidFill>
            <a:schemeClr val="bg1"/>
          </a:solidFill>
        </p:spPr>
        <p:txBody>
          <a:bodyPr wrap="square" rtlCol="0">
            <a:spAutoFit/>
          </a:bodyPr>
          <a:lstStyle/>
          <a:p>
            <a:endParaRPr lang="es-MX" dirty="0"/>
          </a:p>
        </p:txBody>
      </p:sp>
      <p:sp>
        <p:nvSpPr>
          <p:cNvPr id="12290" name="Title 2"/>
          <p:cNvSpPr>
            <a:spLocks noGrp="1"/>
          </p:cNvSpPr>
          <p:nvPr>
            <p:ph type="ctrTitle"/>
          </p:nvPr>
        </p:nvSpPr>
        <p:spPr>
          <a:xfrm>
            <a:off x="304800" y="1143000"/>
            <a:ext cx="8458200" cy="914400"/>
          </a:xfrm>
        </p:spPr>
        <p:txBody>
          <a:bodyPr anchor="t"/>
          <a:lstStyle/>
          <a:p>
            <a:r>
              <a:rPr lang="en-US" sz="2800" b="1" smtClean="0">
                <a:solidFill>
                  <a:srgbClr val="009900"/>
                </a:solidFill>
                <a:latin typeface="Arial" pitchFamily="34" charset="0"/>
                <a:ea typeface="ＭＳ Ｐゴシック" pitchFamily="34" charset="-128"/>
                <a:cs typeface="Arial" pitchFamily="34" charset="0"/>
              </a:rPr>
              <a:t>KENYA: TEST IMPLEMENTATION </a:t>
            </a:r>
            <a:br>
              <a:rPr lang="en-US" sz="2800" b="1" smtClean="0">
                <a:solidFill>
                  <a:srgbClr val="009900"/>
                </a:solidFill>
                <a:latin typeface="Arial" pitchFamily="34" charset="0"/>
                <a:ea typeface="ＭＳ Ｐゴシック" pitchFamily="34" charset="-128"/>
                <a:cs typeface="Arial" pitchFamily="34" charset="0"/>
              </a:rPr>
            </a:br>
            <a:r>
              <a:rPr lang="en-US" sz="2800" b="1" smtClean="0">
                <a:solidFill>
                  <a:srgbClr val="0033CC"/>
                </a:solidFill>
                <a:latin typeface="Arial" pitchFamily="34" charset="0"/>
                <a:ea typeface="ＭＳ Ｐゴシック" pitchFamily="34" charset="-128"/>
                <a:cs typeface="Arial" pitchFamily="34" charset="0"/>
              </a:rPr>
              <a:t>PARTNERS</a:t>
            </a:r>
            <a:r>
              <a:rPr lang="en-US" sz="2800" b="1" smtClean="0">
                <a:solidFill>
                  <a:srgbClr val="002060"/>
                </a:solidFill>
                <a:latin typeface="Arial" pitchFamily="34" charset="0"/>
                <a:ea typeface="ＭＳ Ｐゴシック" pitchFamily="34" charset="-128"/>
                <a:cs typeface="Arial" pitchFamily="34" charset="0"/>
              </a:rPr>
              <a:t/>
            </a:r>
            <a:br>
              <a:rPr lang="en-US" sz="2800" b="1" smtClean="0">
                <a:solidFill>
                  <a:srgbClr val="002060"/>
                </a:solidFill>
                <a:latin typeface="Arial" pitchFamily="34" charset="0"/>
                <a:ea typeface="ＭＳ Ｐゴシック" pitchFamily="34" charset="-128"/>
                <a:cs typeface="Arial" pitchFamily="34" charset="0"/>
              </a:rPr>
            </a:br>
            <a:endParaRPr lang="en-US" b="1" smtClean="0">
              <a:solidFill>
                <a:srgbClr val="002060"/>
              </a:solidFill>
              <a:latin typeface="Arial" pitchFamily="34" charset="0"/>
              <a:ea typeface="ＭＳ Ｐゴシック" pitchFamily="34" charset="-128"/>
              <a:cs typeface="Arial" pitchFamily="34" charset="0"/>
            </a:endParaRPr>
          </a:p>
        </p:txBody>
      </p:sp>
      <p:sp>
        <p:nvSpPr>
          <p:cNvPr id="12291"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9" name="Table 8"/>
          <p:cNvGraphicFramePr>
            <a:graphicFrameLocks noGrp="1"/>
          </p:cNvGraphicFramePr>
          <p:nvPr>
            <p:extLst>
              <p:ext uri="{D42A27DB-BD31-4B8C-83A1-F6EECF244321}">
                <p14:modId xmlns="" xmlns:p14="http://schemas.microsoft.com/office/powerpoint/2010/main" val="2378344454"/>
              </p:ext>
            </p:extLst>
          </p:nvPr>
        </p:nvGraphicFramePr>
        <p:xfrm>
          <a:off x="304800" y="2133600"/>
          <a:ext cx="8534400" cy="4429759"/>
        </p:xfrm>
        <a:graphic>
          <a:graphicData uri="http://schemas.openxmlformats.org/drawingml/2006/table">
            <a:tbl>
              <a:tblPr firstRow="1" bandRow="1">
                <a:tableStyleId>{5C22544A-7EE6-4342-B048-85BDC9FD1C3A}</a:tableStyleId>
              </a:tblPr>
              <a:tblGrid>
                <a:gridCol w="5251938"/>
                <a:gridCol w="3282462"/>
              </a:tblGrid>
              <a:tr h="610519">
                <a:tc>
                  <a:txBody>
                    <a:bodyPr/>
                    <a:lstStyle/>
                    <a:p>
                      <a:r>
                        <a:rPr lang="en-US" sz="1800" b="1" dirty="0" smtClean="0">
                          <a:latin typeface="Arial" pitchFamily="34" charset="0"/>
                          <a:cs typeface="Arial" pitchFamily="34" charset="0"/>
                        </a:rPr>
                        <a:t>Partner</a:t>
                      </a:r>
                      <a:endParaRPr lang="en-US" sz="18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Type</a:t>
                      </a:r>
                      <a:r>
                        <a:rPr lang="en-US" sz="1800" b="1" baseline="0" dirty="0" smtClean="0">
                          <a:latin typeface="Arial" pitchFamily="34" charset="0"/>
                          <a:cs typeface="Arial" pitchFamily="34" charset="0"/>
                        </a:rPr>
                        <a:t> of institution</a:t>
                      </a:r>
                      <a:endParaRPr lang="en-US" sz="1800" b="1" dirty="0">
                        <a:latin typeface="Arial" pitchFamily="34" charset="0"/>
                        <a:cs typeface="Arial" pitchFamily="34" charset="0"/>
                      </a:endParaRPr>
                    </a:p>
                  </a:txBody>
                  <a:tcPr/>
                </a:tc>
              </a:tr>
              <a:tr h="381924">
                <a:tc>
                  <a:txBody>
                    <a:bodyPr/>
                    <a:lstStyle/>
                    <a:p>
                      <a:r>
                        <a:rPr lang="en-US" sz="1800" b="1" dirty="0" smtClean="0">
                          <a:latin typeface="Arial" pitchFamily="34" charset="0"/>
                          <a:cs typeface="Arial" pitchFamily="34" charset="0"/>
                        </a:rPr>
                        <a:t>National</a:t>
                      </a:r>
                      <a:r>
                        <a:rPr lang="en-US" sz="1800" b="1" baseline="0" dirty="0" smtClean="0">
                          <a:latin typeface="Arial" pitchFamily="34" charset="0"/>
                          <a:cs typeface="Arial" pitchFamily="34" charset="0"/>
                        </a:rPr>
                        <a:t> Environmental Management Agency</a:t>
                      </a:r>
                      <a:endParaRPr lang="en-US" sz="18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Government</a:t>
                      </a:r>
                      <a:endParaRPr lang="en-US" sz="1800" b="1" dirty="0">
                        <a:latin typeface="Arial" pitchFamily="34" charset="0"/>
                        <a:cs typeface="Arial" pitchFamily="34" charset="0"/>
                      </a:endParaRPr>
                    </a:p>
                  </a:txBody>
                  <a:tcPr/>
                </a:tc>
              </a:tr>
              <a:tr h="381924">
                <a:tc>
                  <a:txBody>
                    <a:bodyPr/>
                    <a:lstStyle/>
                    <a:p>
                      <a:r>
                        <a:rPr lang="en-US" sz="1800" b="1" kern="1200" dirty="0" smtClean="0">
                          <a:solidFill>
                            <a:schemeClr val="dk1"/>
                          </a:solidFill>
                          <a:latin typeface="Arial" pitchFamily="34" charset="0"/>
                          <a:ea typeface="+mn-ea"/>
                          <a:cs typeface="Arial" pitchFamily="34" charset="0"/>
                        </a:rPr>
                        <a:t>Ministry of Tourism</a:t>
                      </a:r>
                      <a:endParaRPr lang="en-US" sz="18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itchFamily="34" charset="0"/>
                          <a:cs typeface="Arial" pitchFamily="34" charset="0"/>
                        </a:rPr>
                        <a:t>Government</a:t>
                      </a:r>
                    </a:p>
                  </a:txBody>
                  <a:tcPr/>
                </a:tc>
              </a:tr>
              <a:tr h="381924">
                <a:tc>
                  <a:txBody>
                    <a:bodyPr/>
                    <a:lstStyle/>
                    <a:p>
                      <a:r>
                        <a:rPr lang="en-US" sz="1800" b="1" dirty="0" smtClean="0">
                          <a:latin typeface="Arial" pitchFamily="34" charset="0"/>
                          <a:cs typeface="Arial" pitchFamily="34" charset="0"/>
                        </a:rPr>
                        <a:t>Kenya</a:t>
                      </a:r>
                      <a:r>
                        <a:rPr lang="en-US" sz="1800" b="1" baseline="0" dirty="0" smtClean="0">
                          <a:latin typeface="Arial" pitchFamily="34" charset="0"/>
                          <a:cs typeface="Arial" pitchFamily="34" charset="0"/>
                        </a:rPr>
                        <a:t> National Cleaner Production Center</a:t>
                      </a:r>
                      <a:endParaRPr lang="en-US" sz="18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latin typeface="Arial" pitchFamily="34" charset="0"/>
                          <a:cs typeface="Arial" pitchFamily="34" charset="0"/>
                        </a:rPr>
                        <a:t>Trust</a:t>
                      </a:r>
                    </a:p>
                  </a:txBody>
                  <a:tcPr/>
                </a:tc>
              </a:tr>
              <a:tr h="381924">
                <a:tc>
                  <a:txBody>
                    <a:bodyPr/>
                    <a:lstStyle/>
                    <a:p>
                      <a:r>
                        <a:rPr lang="en-US" sz="1800" b="1" dirty="0" smtClean="0">
                          <a:latin typeface="Arial" pitchFamily="34" charset="0"/>
                          <a:cs typeface="Arial" pitchFamily="34" charset="0"/>
                        </a:rPr>
                        <a:t>Hemingways Resort</a:t>
                      </a:r>
                      <a:endParaRPr lang="en-US" sz="18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Hotel</a:t>
                      </a:r>
                      <a:endParaRPr lang="en-US" sz="1800" b="1" dirty="0">
                        <a:latin typeface="Arial" pitchFamily="34" charset="0"/>
                        <a:cs typeface="Arial" pitchFamily="34" charset="0"/>
                      </a:endParaRPr>
                    </a:p>
                  </a:txBody>
                  <a:tcPr/>
                </a:tc>
              </a:tr>
              <a:tr h="381924">
                <a:tc>
                  <a:txBody>
                    <a:bodyPr/>
                    <a:lstStyle/>
                    <a:p>
                      <a:r>
                        <a:rPr lang="en-US" sz="1800" b="1" dirty="0" smtClean="0">
                          <a:latin typeface="Arial" pitchFamily="34" charset="0"/>
                          <a:cs typeface="Arial" pitchFamily="34" charset="0"/>
                        </a:rPr>
                        <a:t>Turtle Bay</a:t>
                      </a:r>
                      <a:r>
                        <a:rPr lang="en-US" sz="1800" b="1" baseline="0" dirty="0" smtClean="0">
                          <a:latin typeface="Arial" pitchFamily="34" charset="0"/>
                          <a:cs typeface="Arial" pitchFamily="34" charset="0"/>
                        </a:rPr>
                        <a:t> Beach Club</a:t>
                      </a:r>
                      <a:endParaRPr lang="en-US" sz="18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itchFamily="34" charset="0"/>
                          <a:cs typeface="Arial" pitchFamily="34" charset="0"/>
                        </a:rPr>
                        <a:t>Hotel</a:t>
                      </a:r>
                    </a:p>
                  </a:txBody>
                  <a:tcPr/>
                </a:tc>
              </a:tr>
              <a:tr h="381924">
                <a:tc>
                  <a:txBody>
                    <a:bodyPr/>
                    <a:lstStyle/>
                    <a:p>
                      <a:r>
                        <a:rPr lang="en-US" sz="1800" b="1" dirty="0" smtClean="0">
                          <a:latin typeface="Arial" pitchFamily="34" charset="0"/>
                          <a:cs typeface="Arial" pitchFamily="34" charset="0"/>
                        </a:rPr>
                        <a:t>Local Ocean Trust</a:t>
                      </a:r>
                      <a:endParaRPr lang="en-US" sz="18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NGO</a:t>
                      </a:r>
                      <a:endParaRPr lang="en-US" sz="1800" b="1" dirty="0">
                        <a:latin typeface="Arial" pitchFamily="34" charset="0"/>
                        <a:cs typeface="Arial" pitchFamily="34" charset="0"/>
                      </a:endParaRPr>
                    </a:p>
                  </a:txBody>
                  <a:tcPr/>
                </a:tc>
              </a:tr>
              <a:tr h="381924">
                <a:tc>
                  <a:txBody>
                    <a:bodyPr/>
                    <a:lstStyle/>
                    <a:p>
                      <a:r>
                        <a:rPr lang="en-US" sz="1800" b="1" dirty="0" smtClean="0">
                          <a:latin typeface="Arial" pitchFamily="34" charset="0"/>
                          <a:cs typeface="Arial" pitchFamily="34" charset="0"/>
                        </a:rPr>
                        <a:t>Watamu Marine Association</a:t>
                      </a:r>
                      <a:endParaRPr lang="en-US" sz="18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NGO</a:t>
                      </a:r>
                      <a:endParaRPr lang="en-US" sz="1800" b="1" dirty="0">
                        <a:latin typeface="Arial" pitchFamily="34" charset="0"/>
                        <a:cs typeface="Arial" pitchFamily="34" charset="0"/>
                      </a:endParaRPr>
                    </a:p>
                  </a:txBody>
                  <a:tcPr/>
                </a:tc>
              </a:tr>
              <a:tr h="381924">
                <a:tc>
                  <a:txBody>
                    <a:bodyPr/>
                    <a:lstStyle/>
                    <a:p>
                      <a:r>
                        <a:rPr lang="en-US" sz="1800" b="1" dirty="0" smtClean="0">
                          <a:latin typeface="Arial" pitchFamily="34" charset="0"/>
                          <a:cs typeface="Arial" pitchFamily="34" charset="0"/>
                        </a:rPr>
                        <a:t>Hospitality Ltd./Tidy</a:t>
                      </a:r>
                      <a:r>
                        <a:rPr lang="en-US" sz="1800" b="1" baseline="0" dirty="0" smtClean="0">
                          <a:latin typeface="Arial" pitchFamily="34" charset="0"/>
                          <a:cs typeface="Arial" pitchFamily="34" charset="0"/>
                        </a:rPr>
                        <a:t> Planet (UK)</a:t>
                      </a:r>
                      <a:endParaRPr lang="en-US" sz="18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Private</a:t>
                      </a:r>
                      <a:r>
                        <a:rPr lang="en-US" sz="1800" b="1" baseline="0" dirty="0" smtClean="0">
                          <a:latin typeface="Arial" pitchFamily="34" charset="0"/>
                          <a:cs typeface="Arial" pitchFamily="34" charset="0"/>
                        </a:rPr>
                        <a:t> Sector/Supplier</a:t>
                      </a:r>
                      <a:endParaRPr lang="en-US" sz="1800" b="1" dirty="0">
                        <a:latin typeface="Arial" pitchFamily="34" charset="0"/>
                        <a:cs typeface="Arial" pitchFamily="34" charset="0"/>
                      </a:endParaRPr>
                    </a:p>
                  </a:txBody>
                  <a:tcPr/>
                </a:tc>
              </a:tr>
              <a:tr h="381924">
                <a:tc>
                  <a:txBody>
                    <a:bodyPr/>
                    <a:lstStyle/>
                    <a:p>
                      <a:r>
                        <a:rPr lang="en-US" sz="1800" b="1" dirty="0" smtClean="0">
                          <a:latin typeface="Arial" pitchFamily="34" charset="0"/>
                          <a:cs typeface="Arial" pitchFamily="34" charset="0"/>
                        </a:rPr>
                        <a:t>Biogas Ltd.</a:t>
                      </a:r>
                      <a:endParaRPr lang="en-US" sz="18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Private</a:t>
                      </a:r>
                      <a:r>
                        <a:rPr lang="en-US" sz="1800" b="1" baseline="0" dirty="0" smtClean="0">
                          <a:latin typeface="Arial" pitchFamily="34" charset="0"/>
                          <a:cs typeface="Arial" pitchFamily="34" charset="0"/>
                        </a:rPr>
                        <a:t> Sector/Supplier</a:t>
                      </a:r>
                      <a:endParaRPr lang="en-US" sz="1800" b="1" dirty="0">
                        <a:latin typeface="Arial" pitchFamily="34" charset="0"/>
                        <a:cs typeface="Arial" pitchFamily="34" charset="0"/>
                      </a:endParaRPr>
                    </a:p>
                  </a:txBody>
                  <a:tcPr/>
                </a:tc>
              </a:tr>
              <a:tr h="381924">
                <a:tc>
                  <a:txBody>
                    <a:bodyPr/>
                    <a:lstStyle/>
                    <a:p>
                      <a:r>
                        <a:rPr lang="en-US" sz="1800" b="1" dirty="0" smtClean="0">
                          <a:latin typeface="Arial" pitchFamily="34" charset="0"/>
                          <a:cs typeface="Arial" pitchFamily="34" charset="0"/>
                        </a:rPr>
                        <a:t>Kentainers</a:t>
                      </a:r>
                      <a:endParaRPr lang="en-US" sz="18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Private</a:t>
                      </a:r>
                      <a:r>
                        <a:rPr lang="en-US" sz="1800" b="1" baseline="0" dirty="0" smtClean="0">
                          <a:latin typeface="Arial" pitchFamily="34" charset="0"/>
                          <a:cs typeface="Arial" pitchFamily="34" charset="0"/>
                        </a:rPr>
                        <a:t> Sector/Supplier</a:t>
                      </a:r>
                      <a:endParaRPr lang="en-US" sz="1800" b="1" dirty="0">
                        <a:latin typeface="Arial" pitchFamily="34" charset="0"/>
                        <a:cs typeface="Arial" pitchFamily="34" charset="0"/>
                      </a:endParaRPr>
                    </a:p>
                  </a:txBody>
                  <a:tcPr/>
                </a:tc>
              </a:tr>
            </a:tbl>
          </a:graphicData>
        </a:graphic>
      </p:graphicFrame>
    </p:spTree>
  </p:cSld>
  <p:clrMapOvr>
    <a:masterClrMapping/>
  </p:clrMapOvr>
  <p:transition spd="slow">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ctrTitle"/>
          </p:nvPr>
        </p:nvSpPr>
        <p:spPr>
          <a:xfrm>
            <a:off x="228600" y="1066800"/>
            <a:ext cx="7772400" cy="9144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Kenya: TEST Tool 1 (CPA), 3 (EMS) and 5 (CSR) </a:t>
            </a: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graphicFrame>
        <p:nvGraphicFramePr>
          <p:cNvPr id="4" name="Chart 3"/>
          <p:cNvGraphicFramePr/>
          <p:nvPr/>
        </p:nvGraphicFramePr>
        <p:xfrm>
          <a:off x="381000" y="1905000"/>
          <a:ext cx="8077200" cy="2819400"/>
        </p:xfrm>
        <a:graphic>
          <a:graphicData uri="http://schemas.openxmlformats.org/drawingml/2006/chart">
            <c:chart xmlns:c="http://schemas.openxmlformats.org/drawingml/2006/chart" xmlns:r="http://schemas.openxmlformats.org/officeDocument/2006/relationships" r:id="rId3"/>
          </a:graphicData>
        </a:graphic>
      </p:graphicFrame>
      <p:sp>
        <p:nvSpPr>
          <p:cNvPr id="14340"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de-DE"/>
          </a:p>
        </p:txBody>
      </p:sp>
      <p:sp>
        <p:nvSpPr>
          <p:cNvPr id="14341" name="Rectangle 4"/>
          <p:cNvSpPr>
            <a:spLocks noChangeArrowheads="1"/>
          </p:cNvSpPr>
          <p:nvPr/>
        </p:nvSpPr>
        <p:spPr bwMode="auto">
          <a:xfrm>
            <a:off x="304800" y="4724400"/>
            <a:ext cx="8839200" cy="1292662"/>
          </a:xfrm>
          <a:prstGeom prst="rect">
            <a:avLst/>
          </a:prstGeom>
          <a:noFill/>
          <a:ln w="9525">
            <a:noFill/>
            <a:miter lim="800000"/>
            <a:headEnd/>
            <a:tailEnd/>
          </a:ln>
        </p:spPr>
        <p:txBody>
          <a:bodyPr anchor="ctr">
            <a:spAutoFit/>
          </a:bodyPr>
          <a:lstStyle/>
          <a:p>
            <a:pPr eaLnBrk="0" hangingPunct="0"/>
            <a:r>
              <a:rPr lang="en-GB" sz="2000" b="1" dirty="0">
                <a:cs typeface="Arial" pitchFamily="34" charset="0"/>
              </a:rPr>
              <a:t>Figure 1. </a:t>
            </a:r>
            <a:r>
              <a:rPr lang="en-GB" sz="2000" b="1" dirty="0">
                <a:solidFill>
                  <a:srgbClr val="FF0000"/>
                </a:solidFill>
                <a:cs typeface="Arial" pitchFamily="34" charset="0"/>
              </a:rPr>
              <a:t>Overview of cost category of CP Recommendations </a:t>
            </a:r>
            <a:r>
              <a:rPr lang="en-GB" sz="2000" b="1" dirty="0">
                <a:cs typeface="Arial" pitchFamily="34" charset="0"/>
              </a:rPr>
              <a:t>in Kenya generated from the Kenya NCPC CPA </a:t>
            </a:r>
            <a:r>
              <a:rPr lang="en-GB" sz="2000" b="1" dirty="0" smtClean="0">
                <a:cs typeface="Arial" pitchFamily="34" charset="0"/>
              </a:rPr>
              <a:t>work </a:t>
            </a:r>
            <a:r>
              <a:rPr lang="en-GB" sz="2000" b="1" dirty="0" smtClean="0">
                <a:solidFill>
                  <a:srgbClr val="0033CC"/>
                </a:solidFill>
                <a:cs typeface="Arial" pitchFamily="34" charset="0"/>
              </a:rPr>
              <a:t>(No Cost=51, Low Cost=22, High Cost=9)</a:t>
            </a:r>
            <a:endParaRPr lang="en-US" sz="2000" dirty="0">
              <a:solidFill>
                <a:srgbClr val="0033CC"/>
              </a:solidFill>
            </a:endParaRPr>
          </a:p>
          <a:p>
            <a:pPr eaLnBrk="0" hangingPunct="0"/>
            <a:endParaRPr lang="en-US" dirty="0"/>
          </a:p>
        </p:txBody>
      </p:sp>
      <p:sp>
        <p:nvSpPr>
          <p:cNvPr id="14342" name="TextBox 5"/>
          <p:cNvSpPr txBox="1">
            <a:spLocks noChangeArrowheads="1"/>
          </p:cNvSpPr>
          <p:nvPr/>
        </p:nvSpPr>
        <p:spPr bwMode="auto">
          <a:xfrm>
            <a:off x="0" y="6248400"/>
            <a:ext cx="3352800" cy="523220"/>
          </a:xfrm>
          <a:prstGeom prst="rect">
            <a:avLst/>
          </a:prstGeom>
          <a:noFill/>
          <a:ln w="9525">
            <a:noFill/>
            <a:miter lim="800000"/>
            <a:headEnd/>
            <a:tailEnd/>
          </a:ln>
        </p:spPr>
        <p:txBody>
          <a:bodyPr wrap="square">
            <a:spAutoFit/>
          </a:bodyPr>
          <a:lstStyle/>
          <a:p>
            <a:r>
              <a:rPr lang="de-AT" sz="1400" dirty="0"/>
              <a:t>ECP</a:t>
            </a:r>
            <a:r>
              <a:rPr lang="de-AT" sz="1400" dirty="0" smtClean="0"/>
              <a:t>= Environmental Conservation Program </a:t>
            </a:r>
            <a:endParaRPr lang="de-AT" sz="1400" dirty="0"/>
          </a:p>
        </p:txBody>
      </p:sp>
    </p:spTree>
  </p:cSld>
  <p:clrMapOvr>
    <a:masterClrMapping/>
  </p:clrMapOvr>
  <p:transition spd="slow">
    <p:pull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de-DE"/>
          </a:p>
        </p:txBody>
      </p:sp>
      <p:sp>
        <p:nvSpPr>
          <p:cNvPr id="1536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de-DE"/>
          </a:p>
        </p:txBody>
      </p:sp>
      <p:graphicFrame>
        <p:nvGraphicFramePr>
          <p:cNvPr id="7" name="Chart 6"/>
          <p:cNvGraphicFramePr>
            <a:graphicFrameLocks/>
          </p:cNvGraphicFramePr>
          <p:nvPr/>
        </p:nvGraphicFramePr>
        <p:xfrm>
          <a:off x="304800" y="2057400"/>
          <a:ext cx="83820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5365" name="Rectangle 3"/>
          <p:cNvSpPr>
            <a:spLocks noChangeArrowheads="1"/>
          </p:cNvSpPr>
          <p:nvPr/>
        </p:nvSpPr>
        <p:spPr bwMode="auto">
          <a:xfrm>
            <a:off x="304800" y="5562600"/>
            <a:ext cx="8610600" cy="400110"/>
          </a:xfrm>
          <a:prstGeom prst="rect">
            <a:avLst/>
          </a:prstGeom>
          <a:noFill/>
          <a:ln w="9525">
            <a:noFill/>
            <a:miter lim="800000"/>
            <a:headEnd/>
            <a:tailEnd/>
          </a:ln>
        </p:spPr>
        <p:txBody>
          <a:bodyPr anchor="ctr">
            <a:spAutoFit/>
          </a:bodyPr>
          <a:lstStyle/>
          <a:p>
            <a:pPr algn="just" eaLnBrk="0" hangingPunct="0"/>
            <a:r>
              <a:rPr lang="en-US" sz="2000" b="1" dirty="0">
                <a:cs typeface="Arial" pitchFamily="34" charset="0"/>
              </a:rPr>
              <a:t>Figure 2. </a:t>
            </a:r>
            <a:r>
              <a:rPr lang="en-US" sz="2000" b="1" dirty="0">
                <a:solidFill>
                  <a:srgbClr val="0033CC"/>
                </a:solidFill>
                <a:cs typeface="Arial" pitchFamily="34" charset="0"/>
              </a:rPr>
              <a:t>Overview of  the </a:t>
            </a:r>
            <a:r>
              <a:rPr lang="en-US" sz="2000" b="1" dirty="0" smtClean="0">
                <a:solidFill>
                  <a:srgbClr val="0033CC"/>
                </a:solidFill>
                <a:cs typeface="Arial" pitchFamily="34" charset="0"/>
              </a:rPr>
              <a:t>82 CP </a:t>
            </a:r>
            <a:r>
              <a:rPr lang="en-US" sz="2000" b="1" dirty="0">
                <a:solidFill>
                  <a:srgbClr val="0033CC"/>
                </a:solidFill>
                <a:cs typeface="Arial" pitchFamily="34" charset="0"/>
              </a:rPr>
              <a:t>Recommendations in Kenya</a:t>
            </a:r>
            <a:endParaRPr lang="en-US" sz="2000" dirty="0">
              <a:solidFill>
                <a:srgbClr val="0033CC"/>
              </a:solidFill>
            </a:endParaRPr>
          </a:p>
        </p:txBody>
      </p:sp>
      <p:sp>
        <p:nvSpPr>
          <p:cNvPr id="15366" name="Title 2"/>
          <p:cNvSpPr txBox="1">
            <a:spLocks/>
          </p:cNvSpPr>
          <p:nvPr/>
        </p:nvSpPr>
        <p:spPr bwMode="auto">
          <a:xfrm>
            <a:off x="228600" y="1066800"/>
            <a:ext cx="8534400" cy="914400"/>
          </a:xfrm>
          <a:prstGeom prst="rect">
            <a:avLst/>
          </a:prstGeom>
          <a:noFill/>
          <a:ln w="9525">
            <a:noFill/>
            <a:miter lim="800000"/>
            <a:headEnd/>
            <a:tailEnd/>
          </a:ln>
        </p:spPr>
        <p:txBody>
          <a:bodyPr/>
          <a:lstStyle/>
          <a:p>
            <a:pPr algn="ctr" eaLnBrk="0" hangingPunct="0"/>
            <a:r>
              <a:rPr lang="en-US" sz="2400" b="1">
                <a:solidFill>
                  <a:srgbClr val="009900"/>
                </a:solidFill>
                <a:cs typeface="Arial" pitchFamily="34" charset="0"/>
              </a:rPr>
              <a:t>Kenya: TEST Tool 1 (CPA), 3 (EMS) and 5 (CSR) - </a:t>
            </a:r>
            <a:r>
              <a:rPr lang="en-US" sz="2400" b="1" i="1">
                <a:solidFill>
                  <a:srgbClr val="009900"/>
                </a:solidFill>
                <a:cs typeface="Arial" pitchFamily="34" charset="0"/>
              </a:rPr>
              <a:t>continued </a:t>
            </a:r>
            <a:r>
              <a:rPr lang="en-US" sz="2800" b="1">
                <a:solidFill>
                  <a:srgbClr val="002060"/>
                </a:solidFill>
                <a:cs typeface="Arial" pitchFamily="34" charset="0"/>
              </a:rPr>
              <a:t/>
            </a:r>
            <a:br>
              <a:rPr lang="en-US" sz="2800" b="1">
                <a:solidFill>
                  <a:srgbClr val="002060"/>
                </a:solidFill>
                <a:cs typeface="Arial" pitchFamily="34" charset="0"/>
              </a:rPr>
            </a:br>
            <a:endParaRPr lang="en-US" sz="4400" b="1">
              <a:solidFill>
                <a:srgbClr val="002060"/>
              </a:solidFill>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ctrTitle"/>
          </p:nvPr>
        </p:nvSpPr>
        <p:spPr>
          <a:xfrm>
            <a:off x="228600" y="1066800"/>
            <a:ext cx="86868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Kenya: Highlights</a:t>
            </a:r>
            <a:endParaRPr lang="en-US" sz="2400" b="1" i="1" dirty="0" smtClean="0">
              <a:solidFill>
                <a:srgbClr val="009900"/>
              </a:solidFill>
              <a:latin typeface="Arial" pitchFamily="34" charset="0"/>
              <a:ea typeface="ＭＳ Ｐゴシック" pitchFamily="34" charset="-128"/>
              <a:cs typeface="Arial" pitchFamily="34" charset="0"/>
            </a:endParaRPr>
          </a:p>
        </p:txBody>
      </p:sp>
      <p:sp>
        <p:nvSpPr>
          <p:cNvPr id="16387"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9" name="Table 8"/>
          <p:cNvGraphicFramePr>
            <a:graphicFrameLocks noGrp="1"/>
          </p:cNvGraphicFramePr>
          <p:nvPr>
            <p:extLst>
              <p:ext uri="{D42A27DB-BD31-4B8C-83A1-F6EECF244321}">
                <p14:modId xmlns="" xmlns:p14="http://schemas.microsoft.com/office/powerpoint/2010/main" val="2964648790"/>
              </p:ext>
            </p:extLst>
          </p:nvPr>
        </p:nvGraphicFramePr>
        <p:xfrm>
          <a:off x="228600" y="1752600"/>
          <a:ext cx="8686801" cy="4323104"/>
        </p:xfrm>
        <a:graphic>
          <a:graphicData uri="http://schemas.openxmlformats.org/drawingml/2006/table">
            <a:tbl>
              <a:tblPr>
                <a:tableStyleId>{16D9F66E-5EB9-4882-86FB-DCBF35E3C3E4}</a:tableStyleId>
              </a:tblPr>
              <a:tblGrid>
                <a:gridCol w="1447800"/>
                <a:gridCol w="1864271"/>
                <a:gridCol w="1259929"/>
                <a:gridCol w="1676400"/>
                <a:gridCol w="1066800"/>
                <a:gridCol w="1371601"/>
              </a:tblGrid>
              <a:tr h="537488">
                <a:tc>
                  <a:txBody>
                    <a:bodyPr/>
                    <a:lstStyle/>
                    <a:p>
                      <a:pPr marL="0" marR="0">
                        <a:lnSpc>
                          <a:spcPct val="115000"/>
                        </a:lnSpc>
                        <a:spcBef>
                          <a:spcPts val="0"/>
                        </a:spcBef>
                        <a:spcAft>
                          <a:spcPts val="0"/>
                        </a:spcAft>
                      </a:pPr>
                      <a:r>
                        <a:rPr lang="en-US" sz="1400" b="1" dirty="0">
                          <a:solidFill>
                            <a:srgbClr val="0033CC"/>
                          </a:solidFill>
                          <a:uFill>
                            <a:solidFill>
                              <a:srgbClr val="99FF66"/>
                            </a:solidFill>
                          </a:uFill>
                          <a:latin typeface="Arial" pitchFamily="34" charset="0"/>
                          <a:cs typeface="Arial" pitchFamily="34" charset="0"/>
                        </a:rPr>
                        <a:t>Establishment</a:t>
                      </a:r>
                      <a:endParaRPr lang="en-US" sz="14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solidFill>
                            <a:srgbClr val="0033CC"/>
                          </a:solidFill>
                          <a:uFill>
                            <a:solidFill>
                              <a:srgbClr val="99FF66"/>
                            </a:solidFill>
                          </a:uFill>
                          <a:latin typeface="Arial" pitchFamily="34" charset="0"/>
                          <a:cs typeface="Arial" pitchFamily="34" charset="0"/>
                        </a:rPr>
                        <a:t>Grouping/ CP Option</a:t>
                      </a:r>
                      <a:endParaRPr lang="en-US" sz="14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solidFill>
                            <a:srgbClr val="0033CC"/>
                          </a:solidFill>
                          <a:uFill>
                            <a:solidFill>
                              <a:srgbClr val="99FF66"/>
                            </a:solidFill>
                          </a:uFill>
                          <a:latin typeface="Arial" pitchFamily="34" charset="0"/>
                          <a:cs typeface="Arial" pitchFamily="34" charset="0"/>
                        </a:rPr>
                        <a:t>Cost type /  </a:t>
                      </a:r>
                      <a:r>
                        <a:rPr lang="en-US" sz="1400" b="1" dirty="0" smtClean="0">
                          <a:solidFill>
                            <a:srgbClr val="0033CC"/>
                          </a:solidFill>
                          <a:uFill>
                            <a:solidFill>
                              <a:srgbClr val="99FF66"/>
                            </a:solidFill>
                          </a:uFill>
                          <a:latin typeface="Arial" pitchFamily="34" charset="0"/>
                          <a:cs typeface="Arial" pitchFamily="34" charset="0"/>
                        </a:rPr>
                        <a:t>Investment</a:t>
                      </a:r>
                      <a:endParaRPr lang="en-US" sz="14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solidFill>
                            <a:srgbClr val="0033CC"/>
                          </a:solidFill>
                          <a:uFill>
                            <a:solidFill>
                              <a:srgbClr val="99FF66"/>
                            </a:solidFill>
                          </a:uFill>
                          <a:latin typeface="Arial" pitchFamily="34" charset="0"/>
                          <a:cs typeface="Arial" pitchFamily="34" charset="0"/>
                        </a:rPr>
                        <a:t>Income / </a:t>
                      </a:r>
                      <a:r>
                        <a:rPr lang="en-US" sz="1400" b="1" dirty="0" smtClean="0">
                          <a:solidFill>
                            <a:srgbClr val="0033CC"/>
                          </a:solidFill>
                          <a:uFill>
                            <a:solidFill>
                              <a:srgbClr val="99FF66"/>
                            </a:solidFill>
                          </a:uFill>
                          <a:latin typeface="Arial" pitchFamily="34" charset="0"/>
                          <a:cs typeface="Arial" pitchFamily="34" charset="0"/>
                        </a:rPr>
                        <a:t>Savings</a:t>
                      </a:r>
                      <a:endParaRPr lang="en-US" sz="14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solidFill>
                            <a:srgbClr val="0033CC"/>
                          </a:solidFill>
                          <a:uFill>
                            <a:solidFill>
                              <a:srgbClr val="99FF66"/>
                            </a:solidFill>
                          </a:uFill>
                          <a:latin typeface="Arial" pitchFamily="34" charset="0"/>
                          <a:cs typeface="Arial" pitchFamily="34" charset="0"/>
                        </a:rPr>
                        <a:t>Pay Back Period</a:t>
                      </a:r>
                      <a:endParaRPr lang="en-US" sz="14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solidFill>
                            <a:srgbClr val="0033CC"/>
                          </a:solidFill>
                          <a:uFill>
                            <a:solidFill>
                              <a:srgbClr val="99FF66"/>
                            </a:solidFill>
                          </a:uFill>
                          <a:latin typeface="Arial" pitchFamily="34" charset="0"/>
                          <a:cs typeface="Arial" pitchFamily="34" charset="0"/>
                        </a:rPr>
                        <a:t>Environmental Benefits</a:t>
                      </a:r>
                      <a:endParaRPr lang="en-US" sz="14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r>
              <a:tr h="1577340">
                <a:tc>
                  <a:txBody>
                    <a:bodyPr/>
                    <a:lstStyle/>
                    <a:p>
                      <a:pPr marL="0" marR="0">
                        <a:lnSpc>
                          <a:spcPct val="115000"/>
                        </a:lnSpc>
                        <a:spcBef>
                          <a:spcPts val="0"/>
                        </a:spcBef>
                        <a:spcAft>
                          <a:spcPts val="0"/>
                        </a:spcAft>
                      </a:pPr>
                      <a:r>
                        <a:rPr lang="en-US" sz="1400" b="1">
                          <a:uFill>
                            <a:solidFill>
                              <a:srgbClr val="99FF66"/>
                            </a:solidFill>
                          </a:uFill>
                          <a:latin typeface="Arial" pitchFamily="34" charset="0"/>
                          <a:cs typeface="Arial" pitchFamily="34" charset="0"/>
                        </a:rPr>
                        <a:t>Turtle Bay Beach Club</a:t>
                      </a:r>
                      <a:endParaRPr lang="en-US" sz="1400" b="1">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Energy: Energy Management including</a:t>
                      </a:r>
                      <a:r>
                        <a:rPr lang="en-US" sz="1400" b="1" dirty="0" smtClean="0">
                          <a:latin typeface="Arial" pitchFamily="34" charset="0"/>
                          <a:cs typeface="Arial" pitchFamily="34" charset="0"/>
                        </a:rPr>
                        <a:t>: De-lamping </a:t>
                      </a:r>
                      <a:r>
                        <a:rPr lang="en-US" sz="1400" b="1" dirty="0">
                          <a:latin typeface="Arial" pitchFamily="34" charset="0"/>
                          <a:cs typeface="Arial" pitchFamily="34" charset="0"/>
                        </a:rPr>
                        <a:t>of excess lighting in the </a:t>
                      </a:r>
                      <a:r>
                        <a:rPr lang="en-US" sz="1400" b="1" dirty="0" smtClean="0">
                          <a:latin typeface="Arial" pitchFamily="34" charset="0"/>
                          <a:cs typeface="Arial" pitchFamily="34" charset="0"/>
                        </a:rPr>
                        <a:t>rooms</a:t>
                      </a:r>
                      <a:endParaRPr lang="en-US" sz="1400" b="1" dirty="0">
                        <a:latin typeface="Arial" pitchFamily="34" charset="0"/>
                        <a:ea typeface="Times New Roman"/>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uFill>
                            <a:solidFill>
                              <a:srgbClr val="99FF66"/>
                            </a:solidFill>
                          </a:uFill>
                          <a:latin typeface="Arial" pitchFamily="34" charset="0"/>
                          <a:cs typeface="Arial" pitchFamily="34" charset="0"/>
                        </a:rPr>
                        <a:t>Low Cost: </a:t>
                      </a:r>
                      <a:r>
                        <a:rPr lang="en-US" sz="1400" b="1" dirty="0" smtClean="0">
                          <a:uFill>
                            <a:solidFill>
                              <a:srgbClr val="99FF66"/>
                            </a:solidFill>
                          </a:uFill>
                          <a:latin typeface="Arial" pitchFamily="34" charset="0"/>
                          <a:cs typeface="Arial" pitchFamily="34" charset="0"/>
                        </a:rPr>
                        <a:t>USD 427</a:t>
                      </a:r>
                      <a:endParaRPr lang="en-US" sz="14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smtClean="0">
                          <a:uFill>
                            <a:solidFill>
                              <a:srgbClr val="99FF66"/>
                            </a:solidFill>
                          </a:uFill>
                          <a:latin typeface="Arial" pitchFamily="34" charset="0"/>
                          <a:cs typeface="Arial" pitchFamily="34" charset="0"/>
                        </a:rPr>
                        <a:t>29% reduction in energy use,</a:t>
                      </a:r>
                      <a:r>
                        <a:rPr lang="en-US" sz="1400" b="1" baseline="0" dirty="0" smtClean="0">
                          <a:uFill>
                            <a:solidFill>
                              <a:srgbClr val="99FF66"/>
                            </a:solidFill>
                          </a:uFill>
                          <a:latin typeface="Arial" pitchFamily="34" charset="0"/>
                          <a:cs typeface="Arial" pitchFamily="34" charset="0"/>
                        </a:rPr>
                        <a:t> </a:t>
                      </a:r>
                      <a:r>
                        <a:rPr lang="en-US" sz="1400" b="1" dirty="0" smtClean="0">
                          <a:uFill>
                            <a:solidFill>
                              <a:srgbClr val="99FF66"/>
                            </a:solidFill>
                          </a:uFill>
                          <a:latin typeface="Arial" pitchFamily="34" charset="0"/>
                          <a:cs typeface="Arial" pitchFamily="34" charset="0"/>
                        </a:rPr>
                        <a:t>566,970 kWh </a:t>
                      </a:r>
                      <a:r>
                        <a:rPr lang="en-US" sz="1400" b="1" dirty="0">
                          <a:uFill>
                            <a:solidFill>
                              <a:srgbClr val="99FF66"/>
                            </a:solidFill>
                          </a:uFill>
                          <a:latin typeface="Arial" pitchFamily="34" charset="0"/>
                          <a:cs typeface="Arial" pitchFamily="34" charset="0"/>
                        </a:rPr>
                        <a:t>annually</a:t>
                      </a:r>
                      <a:endParaRPr lang="en-US" sz="14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a:uFill>
                            <a:solidFill>
                              <a:srgbClr val="99FF66"/>
                            </a:solidFill>
                          </a:uFill>
                          <a:latin typeface="Arial" pitchFamily="34" charset="0"/>
                          <a:cs typeface="Arial" pitchFamily="34" charset="0"/>
                        </a:rPr>
                        <a:t>Immediate</a:t>
                      </a:r>
                      <a:endParaRPr lang="en-US" sz="1400" b="1">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uFill>
                            <a:solidFill>
                              <a:srgbClr val="99FF66"/>
                            </a:solidFill>
                          </a:uFill>
                          <a:latin typeface="Arial" pitchFamily="34" charset="0"/>
                          <a:cs typeface="Arial" pitchFamily="34" charset="0"/>
                        </a:rPr>
                        <a:t>Reduction in </a:t>
                      </a:r>
                      <a:r>
                        <a:rPr lang="en-US" sz="1400" b="1" dirty="0" smtClean="0">
                          <a:uFill>
                            <a:solidFill>
                              <a:srgbClr val="99FF66"/>
                            </a:solidFill>
                          </a:uFill>
                          <a:latin typeface="Arial" pitchFamily="34" charset="0"/>
                          <a:cs typeface="Arial" pitchFamily="34" charset="0"/>
                        </a:rPr>
                        <a:t>carbon emissions to the </a:t>
                      </a:r>
                      <a:r>
                        <a:rPr lang="en-US" sz="1400" b="1" dirty="0">
                          <a:uFill>
                            <a:solidFill>
                              <a:srgbClr val="99FF66"/>
                            </a:solidFill>
                          </a:uFill>
                          <a:latin typeface="Arial" pitchFamily="34" charset="0"/>
                          <a:cs typeface="Arial" pitchFamily="34" charset="0"/>
                        </a:rPr>
                        <a:t>atmosphere</a:t>
                      </a:r>
                      <a:endParaRPr lang="en-US" sz="1400" b="1" dirty="0">
                        <a:uFill>
                          <a:solidFill>
                            <a:srgbClr val="99FF66"/>
                          </a:solidFill>
                        </a:uFill>
                        <a:latin typeface="Arial" pitchFamily="34" charset="0"/>
                        <a:ea typeface="Calibri"/>
                        <a:cs typeface="Arial" pitchFamily="34" charset="0"/>
                      </a:endParaRPr>
                    </a:p>
                  </a:txBody>
                  <a:tcPr marL="68580" marR="68580" marT="0" marB="0"/>
                </a:tc>
              </a:tr>
              <a:tr h="2076172">
                <a:tc>
                  <a:txBody>
                    <a:bodyPr/>
                    <a:lstStyle/>
                    <a:p>
                      <a:pPr marL="0" marR="0">
                        <a:lnSpc>
                          <a:spcPct val="115000"/>
                        </a:lnSpc>
                        <a:spcBef>
                          <a:spcPts val="0"/>
                        </a:spcBef>
                        <a:spcAft>
                          <a:spcPts val="0"/>
                        </a:spcAft>
                      </a:pPr>
                      <a:r>
                        <a:rPr lang="en-US" sz="1400" b="1">
                          <a:uFill>
                            <a:solidFill>
                              <a:srgbClr val="99FF66"/>
                            </a:solidFill>
                          </a:uFill>
                          <a:latin typeface="Arial" pitchFamily="34" charset="0"/>
                          <a:cs typeface="Arial" pitchFamily="34" charset="0"/>
                        </a:rPr>
                        <a:t>Hemingways Resort</a:t>
                      </a:r>
                      <a:endParaRPr lang="en-US" sz="1400" b="1">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EMS:</a:t>
                      </a:r>
                      <a:r>
                        <a:rPr lang="en-GB" sz="1400" b="1" dirty="0">
                          <a:latin typeface="Arial" pitchFamily="34" charset="0"/>
                          <a:cs typeface="Arial" pitchFamily="34" charset="0"/>
                        </a:rPr>
                        <a:t> Creation/ improvement  of </a:t>
                      </a:r>
                      <a:r>
                        <a:rPr lang="en-GB" sz="1400" b="1" dirty="0" smtClean="0">
                          <a:latin typeface="Arial" pitchFamily="34" charset="0"/>
                          <a:cs typeface="Arial" pitchFamily="34" charset="0"/>
                        </a:rPr>
                        <a:t>Energy policy; </a:t>
                      </a:r>
                      <a:r>
                        <a:rPr lang="en-GB" sz="1400" b="1" dirty="0">
                          <a:latin typeface="Arial" pitchFamily="34" charset="0"/>
                          <a:cs typeface="Arial" pitchFamily="34" charset="0"/>
                        </a:rPr>
                        <a:t>Water Management policy; Purchasing  policy; Employee policy; Waste management policy</a:t>
                      </a:r>
                      <a:endParaRPr lang="en-US" sz="1400" b="1" dirty="0">
                        <a:latin typeface="Arial" pitchFamily="34" charset="0"/>
                        <a:ea typeface="Times New Roman"/>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uFill>
                            <a:solidFill>
                              <a:srgbClr val="99FF66"/>
                            </a:solidFill>
                          </a:uFill>
                          <a:latin typeface="Arial" pitchFamily="34" charset="0"/>
                          <a:cs typeface="Arial" pitchFamily="34" charset="0"/>
                        </a:rPr>
                        <a:t>No Cost/ Management and staff time</a:t>
                      </a:r>
                      <a:endParaRPr lang="en-US" sz="14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uFill>
                            <a:solidFill>
                              <a:srgbClr val="99FF66"/>
                            </a:solidFill>
                          </a:uFill>
                          <a:latin typeface="Arial" pitchFamily="34" charset="0"/>
                          <a:cs typeface="Arial" pitchFamily="34" charset="0"/>
                        </a:rPr>
                        <a:t>Contribute to the over-all CP Recommendation</a:t>
                      </a:r>
                      <a:r>
                        <a:rPr lang="en-US" sz="1300" b="1" dirty="0">
                          <a:uFill>
                            <a:solidFill>
                              <a:srgbClr val="99FF66"/>
                            </a:solidFill>
                          </a:uFill>
                          <a:latin typeface="Arial" pitchFamily="34" charset="0"/>
                          <a:cs typeface="Arial" pitchFamily="34" charset="0"/>
                        </a:rPr>
                        <a:t> </a:t>
                      </a:r>
                      <a:r>
                        <a:rPr lang="en-US" sz="1400" b="1" dirty="0">
                          <a:uFill>
                            <a:solidFill>
                              <a:srgbClr val="99FF66"/>
                            </a:solidFill>
                          </a:uFill>
                          <a:latin typeface="Arial" pitchFamily="34" charset="0"/>
                          <a:cs typeface="Arial" pitchFamily="34" charset="0"/>
                        </a:rPr>
                        <a:t>implementation</a:t>
                      </a:r>
                      <a:endParaRPr lang="en-US" sz="14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uFill>
                            <a:solidFill>
                              <a:srgbClr val="99FF66"/>
                            </a:solidFill>
                          </a:uFill>
                          <a:latin typeface="Arial" pitchFamily="34" charset="0"/>
                          <a:cs typeface="Arial" pitchFamily="34" charset="0"/>
                        </a:rPr>
                        <a:t>Immediate</a:t>
                      </a:r>
                      <a:endParaRPr lang="en-US" sz="14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b="1" dirty="0">
                          <a:uFill>
                            <a:solidFill>
                              <a:srgbClr val="99FF66"/>
                            </a:solidFill>
                          </a:uFill>
                          <a:latin typeface="Arial" pitchFamily="34" charset="0"/>
                          <a:cs typeface="Arial" pitchFamily="34" charset="0"/>
                        </a:rPr>
                        <a:t>Relates to overall coordinated environmental benefits from energy, waste and  water conservation</a:t>
                      </a:r>
                      <a:endParaRPr lang="en-US" sz="1400" b="1" dirty="0">
                        <a:uFill>
                          <a:solidFill>
                            <a:srgbClr val="99FF66"/>
                          </a:solidFill>
                        </a:uFill>
                        <a:latin typeface="Arial" pitchFamily="34" charset="0"/>
                        <a:ea typeface="Calibri"/>
                        <a:cs typeface="Arial" pitchFamily="34" charset="0"/>
                      </a:endParaRPr>
                    </a:p>
                  </a:txBody>
                  <a:tcPr marL="68580" marR="68580"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ctrTitle"/>
          </p:nvPr>
        </p:nvSpPr>
        <p:spPr>
          <a:xfrm>
            <a:off x="609600" y="1143000"/>
            <a:ext cx="7772400" cy="6858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Kenya: TEST Tool 2 (EMA)</a:t>
            </a:r>
          </a:p>
        </p:txBody>
      </p:sp>
      <p:sp>
        <p:nvSpPr>
          <p:cNvPr id="17411" name="Rectangle 4"/>
          <p:cNvSpPr>
            <a:spLocks noChangeArrowheads="1"/>
          </p:cNvSpPr>
          <p:nvPr/>
        </p:nvSpPr>
        <p:spPr bwMode="auto">
          <a:xfrm>
            <a:off x="381000" y="2132082"/>
            <a:ext cx="8399463" cy="3170099"/>
          </a:xfrm>
          <a:prstGeom prst="rect">
            <a:avLst/>
          </a:prstGeom>
          <a:noFill/>
          <a:ln w="9525">
            <a:noFill/>
            <a:miter lim="800000"/>
            <a:headEnd/>
            <a:tailEnd/>
          </a:ln>
        </p:spPr>
        <p:txBody>
          <a:bodyPr anchor="ctr">
            <a:spAutoFit/>
          </a:bodyPr>
          <a:lstStyle/>
          <a:p>
            <a:pPr algn="just" eaLnBrk="0" hangingPunct="0">
              <a:buFont typeface="Wingdings" pitchFamily="2" charset="2"/>
              <a:buChar char="§"/>
            </a:pPr>
            <a:r>
              <a:rPr lang="en-US" sz="2000" b="1" dirty="0">
                <a:solidFill>
                  <a:srgbClr val="0033CC"/>
                </a:solidFill>
                <a:cs typeface="Arial" pitchFamily="34" charset="0"/>
              </a:rPr>
              <a:t> The sensitization of the top management level in the initial TEST/EMA trainings provided the initial ground work for the Kenya National Cleaner Production Center to be able to liaise with the hotels operational level  </a:t>
            </a:r>
          </a:p>
          <a:p>
            <a:pPr algn="just" eaLnBrk="0" hangingPunct="0"/>
            <a:endParaRPr lang="en-US" sz="2000" b="1" dirty="0">
              <a:solidFill>
                <a:srgbClr val="0033CC"/>
              </a:solidFill>
              <a:cs typeface="Arial" pitchFamily="34" charset="0"/>
            </a:endParaRPr>
          </a:p>
          <a:p>
            <a:pPr algn="just" eaLnBrk="0" hangingPunct="0">
              <a:buFont typeface="Wingdings" pitchFamily="2" charset="2"/>
              <a:buChar char="§"/>
            </a:pPr>
            <a:r>
              <a:rPr lang="en-US" sz="2000" b="1" dirty="0">
                <a:solidFill>
                  <a:srgbClr val="0033CC"/>
                </a:solidFill>
                <a:cs typeface="Arial" pitchFamily="34" charset="0"/>
              </a:rPr>
              <a:t> The EMA work identified cost centers in order to establish a baseline scenario across both participating </a:t>
            </a:r>
            <a:r>
              <a:rPr lang="en-US" sz="2000" b="1" dirty="0" smtClean="0">
                <a:solidFill>
                  <a:srgbClr val="0033CC"/>
                </a:solidFill>
                <a:cs typeface="Arial" pitchFamily="34" charset="0"/>
              </a:rPr>
              <a:t>hotels</a:t>
            </a:r>
            <a:endParaRPr lang="en-US" sz="2000" b="1" i="1" dirty="0">
              <a:solidFill>
                <a:srgbClr val="0033CC"/>
              </a:solidFill>
              <a:cs typeface="Arial" pitchFamily="34" charset="0"/>
            </a:endParaRPr>
          </a:p>
          <a:p>
            <a:pPr algn="just" eaLnBrk="0" hangingPunct="0"/>
            <a:endParaRPr lang="en-US" sz="2000" b="1" dirty="0">
              <a:solidFill>
                <a:srgbClr val="0033CC"/>
              </a:solidFill>
              <a:cs typeface="Arial" pitchFamily="34" charset="0"/>
            </a:endParaRPr>
          </a:p>
          <a:p>
            <a:pPr algn="just" eaLnBrk="0" hangingPunct="0">
              <a:buFont typeface="Wingdings" pitchFamily="2" charset="2"/>
              <a:buChar char="§"/>
            </a:pPr>
            <a:r>
              <a:rPr lang="en-US" sz="2000" b="1" dirty="0">
                <a:solidFill>
                  <a:srgbClr val="0033CC"/>
                </a:solidFill>
                <a:cs typeface="Arial" pitchFamily="34" charset="0"/>
              </a:rPr>
              <a:t> These cost centers helped to prioritize the CPA work conducted by the KNCPC. </a:t>
            </a:r>
            <a:endParaRPr lang="en-US" sz="2000" b="1" dirty="0">
              <a:solidFill>
                <a:srgbClr val="0033CC"/>
              </a:solidFill>
            </a:endParaRPr>
          </a:p>
        </p:txBody>
      </p:sp>
      <p:sp>
        <p:nvSpPr>
          <p:cNvPr id="17412"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de-AT"/>
              <a:t/>
            </a:r>
            <a:br>
              <a:rPr lang="de-AT"/>
            </a:br>
            <a:endParaRPr lang="de-AT"/>
          </a:p>
        </p:txBody>
      </p:sp>
    </p:spTree>
  </p:cSld>
  <p:clrMapOvr>
    <a:masterClrMapping/>
  </p:clrMapOvr>
  <p:transition spd="slow">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ctrTitle"/>
          </p:nvPr>
        </p:nvSpPr>
        <p:spPr>
          <a:xfrm>
            <a:off x="533400" y="914400"/>
            <a:ext cx="7772400" cy="6858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Kenya: TEST Tool 2 (EMA) </a:t>
            </a:r>
            <a:r>
              <a:rPr lang="en-US" sz="2400" b="1" i="1" smtClean="0">
                <a:solidFill>
                  <a:srgbClr val="009900"/>
                </a:solidFill>
                <a:latin typeface="Arial" pitchFamily="34" charset="0"/>
                <a:ea typeface="ＭＳ Ｐゴシック" pitchFamily="34" charset="-128"/>
                <a:cs typeface="Arial" pitchFamily="34" charset="0"/>
              </a:rPr>
              <a:t>- continued</a:t>
            </a:r>
          </a:p>
        </p:txBody>
      </p:sp>
      <p:graphicFrame>
        <p:nvGraphicFramePr>
          <p:cNvPr id="5" name="Table 4"/>
          <p:cNvGraphicFramePr>
            <a:graphicFrameLocks noGrp="1"/>
          </p:cNvGraphicFramePr>
          <p:nvPr>
            <p:extLst>
              <p:ext uri="{D42A27DB-BD31-4B8C-83A1-F6EECF244321}">
                <p14:modId xmlns="" xmlns:p14="http://schemas.microsoft.com/office/powerpoint/2010/main" val="4237506595"/>
              </p:ext>
            </p:extLst>
          </p:nvPr>
        </p:nvGraphicFramePr>
        <p:xfrm>
          <a:off x="304800" y="2057400"/>
          <a:ext cx="8653220" cy="3084576"/>
        </p:xfrm>
        <a:graphic>
          <a:graphicData uri="http://schemas.openxmlformats.org/drawingml/2006/table">
            <a:tbl>
              <a:tblPr>
                <a:tableStyleId>{16D9F66E-5EB9-4882-86FB-DCBF35E3C3E4}</a:tableStyleId>
              </a:tblPr>
              <a:tblGrid>
                <a:gridCol w="1567962"/>
                <a:gridCol w="2808836"/>
                <a:gridCol w="4276422"/>
              </a:tblGrid>
              <a:tr h="534243">
                <a:tc>
                  <a:txBody>
                    <a:bodyPr/>
                    <a:lstStyle/>
                    <a:p>
                      <a:pPr>
                        <a:lnSpc>
                          <a:spcPct val="115000"/>
                        </a:lnSpc>
                        <a:spcAft>
                          <a:spcPts val="1000"/>
                        </a:spcAft>
                      </a:pPr>
                      <a:r>
                        <a:rPr lang="en-US" sz="1600" b="1" dirty="0">
                          <a:solidFill>
                            <a:srgbClr val="0033CC"/>
                          </a:solidFill>
                          <a:latin typeface="Arial" pitchFamily="34" charset="0"/>
                          <a:cs typeface="Arial" pitchFamily="34" charset="0"/>
                        </a:rPr>
                        <a:t>Establishment</a:t>
                      </a:r>
                      <a:endParaRPr lang="de-AT" sz="1600" b="1" dirty="0">
                        <a:solidFill>
                          <a:srgbClr val="0033CC"/>
                        </a:solidFill>
                        <a:latin typeface="Arial" pitchFamily="34" charset="0"/>
                        <a:ea typeface="Times New Roman"/>
                        <a:cs typeface="Arial" pitchFamily="34" charset="0"/>
                      </a:endParaRPr>
                    </a:p>
                  </a:txBody>
                  <a:tcPr marL="68580" marR="68580" marT="0" marB="0"/>
                </a:tc>
                <a:tc>
                  <a:txBody>
                    <a:bodyPr/>
                    <a:lstStyle/>
                    <a:p>
                      <a:pPr marL="85725">
                        <a:lnSpc>
                          <a:spcPct val="115000"/>
                        </a:lnSpc>
                        <a:spcAft>
                          <a:spcPts val="1000"/>
                        </a:spcAft>
                      </a:pPr>
                      <a:r>
                        <a:rPr lang="en-US" sz="1600" b="1" dirty="0">
                          <a:solidFill>
                            <a:srgbClr val="0033CC"/>
                          </a:solidFill>
                          <a:latin typeface="Arial" pitchFamily="34" charset="0"/>
                          <a:cs typeface="Arial" pitchFamily="34" charset="0"/>
                        </a:rPr>
                        <a:t>Management Level / Department Sensitized</a:t>
                      </a:r>
                      <a:endParaRPr lang="de-AT" sz="1600" b="1" dirty="0">
                        <a:solidFill>
                          <a:srgbClr val="0033CC"/>
                        </a:solidFill>
                        <a:latin typeface="Arial" pitchFamily="34" charset="0"/>
                        <a:ea typeface="Times New Roman"/>
                        <a:cs typeface="Arial" pitchFamily="34" charset="0"/>
                      </a:endParaRPr>
                    </a:p>
                  </a:txBody>
                  <a:tcPr marL="0" marR="0" marT="0" marB="0"/>
                </a:tc>
                <a:tc>
                  <a:txBody>
                    <a:bodyPr/>
                    <a:lstStyle/>
                    <a:p>
                      <a:pPr>
                        <a:lnSpc>
                          <a:spcPct val="115000"/>
                        </a:lnSpc>
                        <a:spcAft>
                          <a:spcPts val="1000"/>
                        </a:spcAft>
                      </a:pPr>
                      <a:r>
                        <a:rPr lang="en-US" sz="1600" b="1" dirty="0">
                          <a:solidFill>
                            <a:srgbClr val="0033CC"/>
                          </a:solidFill>
                          <a:latin typeface="Arial" pitchFamily="34" charset="0"/>
                          <a:cs typeface="Arial" pitchFamily="34" charset="0"/>
                        </a:rPr>
                        <a:t>Cost Center Identified</a:t>
                      </a:r>
                      <a:endParaRPr lang="de-AT" sz="1600" b="1" dirty="0">
                        <a:solidFill>
                          <a:srgbClr val="0033CC"/>
                        </a:solidFill>
                        <a:latin typeface="Arial" pitchFamily="34" charset="0"/>
                        <a:ea typeface="Times New Roman"/>
                        <a:cs typeface="Arial" pitchFamily="34" charset="0"/>
                      </a:endParaRPr>
                    </a:p>
                  </a:txBody>
                  <a:tcPr marL="68580" marR="68580" marT="0" marB="0"/>
                </a:tc>
              </a:tr>
              <a:tr h="2404093">
                <a:tc>
                  <a:txBody>
                    <a:bodyPr/>
                    <a:lstStyle/>
                    <a:p>
                      <a:pPr>
                        <a:lnSpc>
                          <a:spcPct val="115000"/>
                        </a:lnSpc>
                        <a:spcAft>
                          <a:spcPts val="0"/>
                        </a:spcAft>
                      </a:pPr>
                      <a:r>
                        <a:rPr lang="en-US" sz="1600" b="1" dirty="0">
                          <a:uFill>
                            <a:solidFill>
                              <a:srgbClr val="99FF66"/>
                            </a:solidFill>
                          </a:uFill>
                          <a:latin typeface="Arial" pitchFamily="34" charset="0"/>
                          <a:cs typeface="Arial" pitchFamily="34" charset="0"/>
                        </a:rPr>
                        <a:t>Turtle Bay Beach Club</a:t>
                      </a:r>
                      <a:endParaRPr lang="de-AT" sz="16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85725">
                        <a:lnSpc>
                          <a:spcPct val="115000"/>
                        </a:lnSpc>
                        <a:spcAft>
                          <a:spcPts val="0"/>
                        </a:spcAft>
                      </a:pPr>
                      <a:r>
                        <a:rPr lang="en-US" sz="1600" b="1" dirty="0">
                          <a:uFill>
                            <a:solidFill>
                              <a:srgbClr val="99FF66"/>
                            </a:solidFill>
                          </a:uFill>
                          <a:latin typeface="Arial" pitchFamily="34" charset="0"/>
                          <a:cs typeface="Arial" pitchFamily="34" charset="0"/>
                        </a:rPr>
                        <a:t>General Manager</a:t>
                      </a:r>
                      <a:endParaRPr lang="de-AT" sz="1600" b="1" dirty="0">
                        <a:uFill>
                          <a:solidFill>
                            <a:srgbClr val="99FF66"/>
                          </a:solidFill>
                        </a:uFill>
                        <a:latin typeface="Arial" pitchFamily="34" charset="0"/>
                        <a:cs typeface="Arial" pitchFamily="34" charset="0"/>
                      </a:endParaRPr>
                    </a:p>
                    <a:p>
                      <a:pPr marL="85725">
                        <a:lnSpc>
                          <a:spcPct val="115000"/>
                        </a:lnSpc>
                        <a:spcAft>
                          <a:spcPts val="0"/>
                        </a:spcAft>
                      </a:pPr>
                      <a:r>
                        <a:rPr lang="en-US" sz="1600" b="1" dirty="0">
                          <a:uFill>
                            <a:solidFill>
                              <a:srgbClr val="99FF66"/>
                            </a:solidFill>
                          </a:uFill>
                          <a:latin typeface="Arial" pitchFamily="34" charset="0"/>
                          <a:cs typeface="Arial" pitchFamily="34" charset="0"/>
                        </a:rPr>
                        <a:t>Chief Finance Officer</a:t>
                      </a:r>
                      <a:endParaRPr lang="de-AT" sz="1600" b="1" dirty="0">
                        <a:uFill>
                          <a:solidFill>
                            <a:srgbClr val="99FF66"/>
                          </a:solidFill>
                        </a:uFill>
                        <a:latin typeface="Arial" pitchFamily="34" charset="0"/>
                        <a:cs typeface="Arial" pitchFamily="34" charset="0"/>
                      </a:endParaRPr>
                    </a:p>
                    <a:p>
                      <a:pPr marL="85725">
                        <a:lnSpc>
                          <a:spcPct val="115000"/>
                        </a:lnSpc>
                        <a:spcAft>
                          <a:spcPts val="0"/>
                        </a:spcAft>
                      </a:pPr>
                      <a:r>
                        <a:rPr lang="en-US" sz="1600" b="1" dirty="0">
                          <a:uFill>
                            <a:solidFill>
                              <a:srgbClr val="99FF66"/>
                            </a:solidFill>
                          </a:uFill>
                          <a:latin typeface="Arial" pitchFamily="34" charset="0"/>
                          <a:cs typeface="Arial" pitchFamily="34" charset="0"/>
                        </a:rPr>
                        <a:t>Environmental Officer/Community and Conservation Coordinator</a:t>
                      </a:r>
                      <a:endParaRPr lang="de-AT" sz="1600" b="1" dirty="0">
                        <a:uFill>
                          <a:solidFill>
                            <a:srgbClr val="99FF66"/>
                          </a:solidFill>
                        </a:uFill>
                        <a:latin typeface="Arial" pitchFamily="34" charset="0"/>
                        <a:ea typeface="Calibri"/>
                        <a:cs typeface="Arial" pitchFamily="34" charset="0"/>
                      </a:endParaRPr>
                    </a:p>
                  </a:txBody>
                  <a:tcPr marL="0" marR="0" marT="0" marB="0"/>
                </a:tc>
                <a:tc>
                  <a:txBody>
                    <a:bodyPr/>
                    <a:lstStyle/>
                    <a:p>
                      <a:pPr marL="342900" lvl="0" indent="-342900">
                        <a:lnSpc>
                          <a:spcPct val="115000"/>
                        </a:lnSpc>
                        <a:spcAft>
                          <a:spcPts val="0"/>
                        </a:spcAft>
                        <a:buFont typeface="+mj-lt"/>
                        <a:buAutoNum type="arabicPeriod"/>
                      </a:pPr>
                      <a:r>
                        <a:rPr lang="en-US" sz="1600" b="1" dirty="0">
                          <a:uFill>
                            <a:solidFill>
                              <a:srgbClr val="99FF66"/>
                            </a:solidFill>
                          </a:uFill>
                          <a:latin typeface="Arial" pitchFamily="34" charset="0"/>
                          <a:cs typeface="Arial" pitchFamily="34" charset="0"/>
                        </a:rPr>
                        <a:t>Kitchen and restaurant</a:t>
                      </a:r>
                      <a:endParaRPr lang="de-AT" sz="1600" b="1" dirty="0">
                        <a:uFill>
                          <a:solidFill>
                            <a:srgbClr val="99FF66"/>
                          </a:solidFill>
                        </a:uFill>
                        <a:latin typeface="Arial" pitchFamily="34" charset="0"/>
                        <a:cs typeface="Arial" pitchFamily="34" charset="0"/>
                      </a:endParaRPr>
                    </a:p>
                    <a:p>
                      <a:pPr marL="342900" lvl="0" indent="-342900">
                        <a:lnSpc>
                          <a:spcPct val="115000"/>
                        </a:lnSpc>
                        <a:spcAft>
                          <a:spcPts val="0"/>
                        </a:spcAft>
                        <a:buFont typeface="+mj-lt"/>
                        <a:buAutoNum type="arabicPeriod"/>
                      </a:pPr>
                      <a:r>
                        <a:rPr lang="en-US" sz="1600" b="1" dirty="0">
                          <a:uFill>
                            <a:solidFill>
                              <a:srgbClr val="99FF66"/>
                            </a:solidFill>
                          </a:uFill>
                          <a:latin typeface="Arial" pitchFamily="34" charset="0"/>
                          <a:cs typeface="Arial" pitchFamily="34" charset="0"/>
                        </a:rPr>
                        <a:t>Rooms</a:t>
                      </a:r>
                      <a:endParaRPr lang="de-AT" sz="1600" b="1" dirty="0">
                        <a:uFill>
                          <a:solidFill>
                            <a:srgbClr val="99FF66"/>
                          </a:solidFill>
                        </a:uFill>
                        <a:latin typeface="Arial" pitchFamily="34" charset="0"/>
                        <a:cs typeface="Arial" pitchFamily="34" charset="0"/>
                      </a:endParaRPr>
                    </a:p>
                    <a:p>
                      <a:pPr marL="342900" lvl="0" indent="-342900">
                        <a:lnSpc>
                          <a:spcPct val="115000"/>
                        </a:lnSpc>
                        <a:spcAft>
                          <a:spcPts val="0"/>
                        </a:spcAft>
                        <a:buFont typeface="+mj-lt"/>
                        <a:buAutoNum type="arabicPeriod"/>
                      </a:pPr>
                      <a:r>
                        <a:rPr lang="en-US" sz="1600" b="1" dirty="0">
                          <a:uFill>
                            <a:solidFill>
                              <a:srgbClr val="99FF66"/>
                            </a:solidFill>
                          </a:uFill>
                          <a:latin typeface="Arial" pitchFamily="34" charset="0"/>
                          <a:cs typeface="Arial" pitchFamily="34" charset="0"/>
                        </a:rPr>
                        <a:t>Pool</a:t>
                      </a:r>
                      <a:endParaRPr lang="de-AT" sz="1600" b="1" dirty="0">
                        <a:uFill>
                          <a:solidFill>
                            <a:srgbClr val="99FF66"/>
                          </a:solidFill>
                        </a:uFill>
                        <a:latin typeface="Arial" pitchFamily="34" charset="0"/>
                        <a:cs typeface="Arial" pitchFamily="34" charset="0"/>
                      </a:endParaRPr>
                    </a:p>
                    <a:p>
                      <a:pPr marL="342900" lvl="0" indent="-342900">
                        <a:lnSpc>
                          <a:spcPct val="115000"/>
                        </a:lnSpc>
                        <a:spcAft>
                          <a:spcPts val="0"/>
                        </a:spcAft>
                        <a:buFont typeface="+mj-lt"/>
                        <a:buAutoNum type="arabicPeriod"/>
                      </a:pPr>
                      <a:r>
                        <a:rPr lang="en-US" sz="1600" b="1" dirty="0">
                          <a:uFill>
                            <a:solidFill>
                              <a:srgbClr val="99FF66"/>
                            </a:solidFill>
                          </a:uFill>
                          <a:latin typeface="Arial" pitchFamily="34" charset="0"/>
                          <a:cs typeface="Arial" pitchFamily="34" charset="0"/>
                        </a:rPr>
                        <a:t>Laundry</a:t>
                      </a:r>
                      <a:endParaRPr lang="de-AT" sz="1600" b="1" dirty="0">
                        <a:uFill>
                          <a:solidFill>
                            <a:srgbClr val="99FF66"/>
                          </a:solidFill>
                        </a:uFill>
                        <a:latin typeface="Arial" pitchFamily="34" charset="0"/>
                        <a:cs typeface="Arial" pitchFamily="34" charset="0"/>
                      </a:endParaRPr>
                    </a:p>
                    <a:p>
                      <a:pPr marL="342900" lvl="0" indent="-342900">
                        <a:lnSpc>
                          <a:spcPct val="115000"/>
                        </a:lnSpc>
                        <a:spcAft>
                          <a:spcPts val="0"/>
                        </a:spcAft>
                        <a:buFont typeface="+mj-lt"/>
                        <a:buAutoNum type="arabicPeriod"/>
                      </a:pPr>
                      <a:r>
                        <a:rPr lang="en-US" sz="1600" b="1" dirty="0">
                          <a:uFill>
                            <a:solidFill>
                              <a:srgbClr val="99FF66"/>
                            </a:solidFill>
                          </a:uFill>
                          <a:latin typeface="Arial" pitchFamily="34" charset="0"/>
                          <a:cs typeface="Arial" pitchFamily="34" charset="0"/>
                        </a:rPr>
                        <a:t>Water treatment plant</a:t>
                      </a:r>
                      <a:endParaRPr lang="de-AT" sz="1600" b="1" dirty="0">
                        <a:uFill>
                          <a:solidFill>
                            <a:srgbClr val="99FF66"/>
                          </a:solidFill>
                        </a:uFill>
                        <a:latin typeface="Arial" pitchFamily="34" charset="0"/>
                        <a:cs typeface="Arial" pitchFamily="34" charset="0"/>
                      </a:endParaRPr>
                    </a:p>
                    <a:p>
                      <a:pPr marL="342900" lvl="0" indent="-342900">
                        <a:lnSpc>
                          <a:spcPct val="115000"/>
                        </a:lnSpc>
                        <a:spcAft>
                          <a:spcPts val="0"/>
                        </a:spcAft>
                        <a:buFont typeface="+mj-lt"/>
                        <a:buAutoNum type="arabicPeriod"/>
                      </a:pPr>
                      <a:r>
                        <a:rPr lang="en-US" sz="1600" b="1" dirty="0">
                          <a:uFill>
                            <a:solidFill>
                              <a:srgbClr val="99FF66"/>
                            </a:solidFill>
                          </a:uFill>
                          <a:latin typeface="Arial" pitchFamily="34" charset="0"/>
                          <a:cs typeface="Arial" pitchFamily="34" charset="0"/>
                        </a:rPr>
                        <a:t>Logistics (van for transporting guests)</a:t>
                      </a:r>
                      <a:endParaRPr lang="de-AT" sz="1600" b="1" dirty="0">
                        <a:uFill>
                          <a:solidFill>
                            <a:srgbClr val="99FF66"/>
                          </a:solidFill>
                        </a:uFill>
                        <a:latin typeface="Arial" pitchFamily="34" charset="0"/>
                        <a:cs typeface="Arial" pitchFamily="34" charset="0"/>
                      </a:endParaRPr>
                    </a:p>
                    <a:p>
                      <a:pPr marL="342900" lvl="0" indent="-342900">
                        <a:lnSpc>
                          <a:spcPct val="115000"/>
                        </a:lnSpc>
                        <a:spcAft>
                          <a:spcPts val="0"/>
                        </a:spcAft>
                        <a:buFont typeface="+mj-lt"/>
                        <a:buAutoNum type="arabicPeriod"/>
                      </a:pPr>
                      <a:r>
                        <a:rPr lang="en-US" sz="1600" b="1" dirty="0">
                          <a:uFill>
                            <a:solidFill>
                              <a:srgbClr val="99FF66"/>
                            </a:solidFill>
                          </a:uFill>
                          <a:latin typeface="Arial" pitchFamily="34" charset="0"/>
                          <a:cs typeface="Arial" pitchFamily="34" charset="0"/>
                        </a:rPr>
                        <a:t>Common areas</a:t>
                      </a:r>
                      <a:endParaRPr lang="de-AT" sz="1600" b="1" dirty="0">
                        <a:uFill>
                          <a:solidFill>
                            <a:srgbClr val="99FF66"/>
                          </a:solidFill>
                        </a:uFill>
                        <a:latin typeface="Arial" pitchFamily="34" charset="0"/>
                        <a:cs typeface="Arial" pitchFamily="34" charset="0"/>
                      </a:endParaRPr>
                    </a:p>
                    <a:p>
                      <a:pPr marL="342900" lvl="0" indent="-342900">
                        <a:lnSpc>
                          <a:spcPct val="115000"/>
                        </a:lnSpc>
                        <a:spcAft>
                          <a:spcPts val="0"/>
                        </a:spcAft>
                        <a:buFont typeface="+mj-lt"/>
                        <a:buAutoNum type="arabicPeriod"/>
                      </a:pPr>
                      <a:r>
                        <a:rPr lang="en-US" sz="1600" b="1" dirty="0">
                          <a:uFill>
                            <a:solidFill>
                              <a:srgbClr val="99FF66"/>
                            </a:solidFill>
                          </a:uFill>
                          <a:latin typeface="Arial" pitchFamily="34" charset="0"/>
                          <a:cs typeface="Arial" pitchFamily="34" charset="0"/>
                        </a:rPr>
                        <a:t>Garden</a:t>
                      </a:r>
                      <a:endParaRPr lang="de-AT" sz="1600" b="1" dirty="0">
                        <a:uFill>
                          <a:solidFill>
                            <a:srgbClr val="99FF66"/>
                          </a:solidFill>
                        </a:uFill>
                        <a:latin typeface="Arial" pitchFamily="34" charset="0"/>
                        <a:cs typeface="Arial" pitchFamily="34" charset="0"/>
                      </a:endParaRPr>
                    </a:p>
                    <a:p>
                      <a:pPr marL="342900" lvl="0" indent="-342900">
                        <a:lnSpc>
                          <a:spcPct val="115000"/>
                        </a:lnSpc>
                        <a:spcAft>
                          <a:spcPts val="0"/>
                        </a:spcAft>
                        <a:buFont typeface="+mj-lt"/>
                        <a:buAutoNum type="arabicPeriod"/>
                      </a:pPr>
                      <a:r>
                        <a:rPr lang="en-US" sz="1600" b="1" dirty="0">
                          <a:uFill>
                            <a:solidFill>
                              <a:srgbClr val="99FF66"/>
                            </a:solidFill>
                          </a:uFill>
                          <a:latin typeface="Arial" pitchFamily="34" charset="0"/>
                          <a:cs typeface="Arial" pitchFamily="34" charset="0"/>
                        </a:rPr>
                        <a:t>Offices</a:t>
                      </a:r>
                      <a:endParaRPr lang="de-AT" sz="1600" b="1" dirty="0">
                        <a:uFill>
                          <a:solidFill>
                            <a:srgbClr val="99FF66"/>
                          </a:solidFill>
                        </a:uFill>
                        <a:latin typeface="Arial" pitchFamily="34" charset="0"/>
                        <a:ea typeface="Calibri"/>
                        <a:cs typeface="Arial" pitchFamily="34" charset="0"/>
                      </a:endParaRPr>
                    </a:p>
                  </a:txBody>
                  <a:tcPr marL="68580" marR="68580" marT="0" marB="0"/>
                </a:tc>
              </a:tr>
            </a:tbl>
          </a:graphicData>
        </a:graphic>
      </p:graphicFrame>
      <p:sp>
        <p:nvSpPr>
          <p:cNvPr id="18454"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de-AT"/>
              <a:t/>
            </a:r>
            <a:br>
              <a:rPr lang="de-AT"/>
            </a:br>
            <a:endParaRPr lang="de-AT"/>
          </a:p>
        </p:txBody>
      </p:sp>
    </p:spTree>
  </p:cSld>
  <p:clrMapOvr>
    <a:masterClrMapping/>
  </p:clrMapOvr>
  <p:transition spd="slow">
    <p:pull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ctrTitle"/>
          </p:nvPr>
        </p:nvSpPr>
        <p:spPr>
          <a:xfrm>
            <a:off x="304800" y="914400"/>
            <a:ext cx="83820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Kenya: TEST Tool 4 (EST)</a:t>
            </a:r>
          </a:p>
        </p:txBody>
      </p:sp>
      <p:sp>
        <p:nvSpPr>
          <p:cNvPr id="19459"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3" name="2 CuadroTexto"/>
          <p:cNvSpPr txBox="1"/>
          <p:nvPr/>
        </p:nvSpPr>
        <p:spPr>
          <a:xfrm>
            <a:off x="2971800" y="6477000"/>
            <a:ext cx="3810000" cy="381000"/>
          </a:xfrm>
          <a:prstGeom prst="rect">
            <a:avLst/>
          </a:prstGeom>
          <a:solidFill>
            <a:schemeClr val="bg1"/>
          </a:solidFill>
        </p:spPr>
        <p:txBody>
          <a:bodyPr wrap="square" rtlCol="0">
            <a:spAutoFit/>
          </a:bodyPr>
          <a:lstStyle/>
          <a:p>
            <a:endParaRPr lang="es-MX" dirty="0"/>
          </a:p>
        </p:txBody>
      </p:sp>
      <p:graphicFrame>
        <p:nvGraphicFramePr>
          <p:cNvPr id="5" name="Table 4"/>
          <p:cNvGraphicFramePr>
            <a:graphicFrameLocks noGrp="1"/>
          </p:cNvGraphicFramePr>
          <p:nvPr>
            <p:extLst>
              <p:ext uri="{D42A27DB-BD31-4B8C-83A1-F6EECF244321}">
                <p14:modId xmlns="" xmlns:p14="http://schemas.microsoft.com/office/powerpoint/2010/main" val="123485002"/>
              </p:ext>
            </p:extLst>
          </p:nvPr>
        </p:nvGraphicFramePr>
        <p:xfrm>
          <a:off x="304800" y="1447800"/>
          <a:ext cx="8686801" cy="5240274"/>
        </p:xfrm>
        <a:graphic>
          <a:graphicData uri="http://schemas.openxmlformats.org/drawingml/2006/table">
            <a:tbl>
              <a:tblPr>
                <a:tableStyleId>{16D9F66E-5EB9-4882-86FB-DCBF35E3C3E4}</a:tableStyleId>
              </a:tblPr>
              <a:tblGrid>
                <a:gridCol w="1066800"/>
                <a:gridCol w="1752600"/>
                <a:gridCol w="1905000"/>
                <a:gridCol w="1938293"/>
                <a:gridCol w="2024108"/>
              </a:tblGrid>
              <a:tr h="390362">
                <a:tc>
                  <a:txBody>
                    <a:bodyPr/>
                    <a:lstStyle/>
                    <a:p>
                      <a:pPr marL="0" marR="0">
                        <a:lnSpc>
                          <a:spcPct val="115000"/>
                        </a:lnSpc>
                        <a:spcBef>
                          <a:spcPts val="0"/>
                        </a:spcBef>
                        <a:spcAft>
                          <a:spcPts val="0"/>
                        </a:spcAft>
                      </a:pPr>
                      <a:r>
                        <a:rPr lang="en-US" sz="1300" b="1" dirty="0">
                          <a:solidFill>
                            <a:srgbClr val="0033CC"/>
                          </a:solidFill>
                          <a:latin typeface="Arial" pitchFamily="34" charset="0"/>
                          <a:cs typeface="Arial" pitchFamily="34" charset="0"/>
                        </a:rPr>
                        <a:t>EST</a:t>
                      </a:r>
                      <a:endParaRPr lang="en-US" sz="1300" b="1" dirty="0">
                        <a:solidFill>
                          <a:srgbClr val="0033CC"/>
                        </a:solidFill>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solidFill>
                            <a:srgbClr val="0033CC"/>
                          </a:solidFill>
                          <a:latin typeface="Arial" pitchFamily="34" charset="0"/>
                          <a:cs typeface="Arial" pitchFamily="34" charset="0"/>
                        </a:rPr>
                        <a:t>Environmental  Issue to be addressed</a:t>
                      </a:r>
                      <a:endParaRPr lang="en-US" sz="1300" b="1" dirty="0">
                        <a:solidFill>
                          <a:srgbClr val="0033CC"/>
                        </a:solidFill>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solidFill>
                            <a:srgbClr val="0033CC"/>
                          </a:solidFill>
                          <a:latin typeface="Arial" pitchFamily="34" charset="0"/>
                          <a:cs typeface="Arial" pitchFamily="34" charset="0"/>
                        </a:rPr>
                        <a:t>Partners</a:t>
                      </a:r>
                      <a:endParaRPr lang="en-US" sz="1300" b="1" dirty="0">
                        <a:solidFill>
                          <a:srgbClr val="0033CC"/>
                        </a:solidFill>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solidFill>
                            <a:srgbClr val="0033CC"/>
                          </a:solidFill>
                          <a:latin typeface="Arial" pitchFamily="34" charset="0"/>
                          <a:cs typeface="Arial" pitchFamily="34" charset="0"/>
                        </a:rPr>
                        <a:t>Role, Deliverables, Activity</a:t>
                      </a:r>
                      <a:endParaRPr lang="en-US" sz="1300" b="1" dirty="0">
                        <a:solidFill>
                          <a:srgbClr val="0033CC"/>
                        </a:solidFill>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solidFill>
                            <a:srgbClr val="0033CC"/>
                          </a:solidFill>
                          <a:latin typeface="Arial" pitchFamily="34" charset="0"/>
                          <a:cs typeface="Arial" pitchFamily="34" charset="0"/>
                        </a:rPr>
                        <a:t>COAST Project  and Partner </a:t>
                      </a:r>
                      <a:r>
                        <a:rPr lang="en-US" sz="1300" b="1" dirty="0" smtClean="0">
                          <a:solidFill>
                            <a:srgbClr val="0033CC"/>
                          </a:solidFill>
                          <a:latin typeface="Arial" pitchFamily="34" charset="0"/>
                          <a:cs typeface="Arial" pitchFamily="34" charset="0"/>
                        </a:rPr>
                        <a:t>Expenditure</a:t>
                      </a:r>
                      <a:endParaRPr lang="en-US" sz="1300" b="1" dirty="0">
                        <a:solidFill>
                          <a:srgbClr val="0033CC"/>
                        </a:solidFill>
                        <a:latin typeface="Arial" pitchFamily="34" charset="0"/>
                        <a:ea typeface="Times New Roman"/>
                        <a:cs typeface="Arial" pitchFamily="34" charset="0"/>
                      </a:endParaRPr>
                    </a:p>
                  </a:txBody>
                  <a:tcPr marL="16063" marR="16063" marT="0" marB="0"/>
                </a:tc>
              </a:tr>
              <a:tr h="975906">
                <a:tc rowSpan="3">
                  <a:txBody>
                    <a:bodyPr/>
                    <a:lstStyle/>
                    <a:p>
                      <a:pPr marL="0" marR="0">
                        <a:lnSpc>
                          <a:spcPct val="115000"/>
                        </a:lnSpc>
                        <a:spcBef>
                          <a:spcPts val="0"/>
                        </a:spcBef>
                        <a:spcAft>
                          <a:spcPts val="0"/>
                        </a:spcAft>
                      </a:pPr>
                      <a:r>
                        <a:rPr lang="en-US" sz="1300" b="1" dirty="0">
                          <a:latin typeface="Arial" pitchFamily="34" charset="0"/>
                          <a:cs typeface="Arial" pitchFamily="34" charset="0"/>
                        </a:rPr>
                        <a:t>Rocket Composter (1 unit): </a:t>
                      </a:r>
                      <a:endParaRPr lang="en-US" sz="1300" b="1" dirty="0">
                        <a:latin typeface="Arial" pitchFamily="34" charset="0"/>
                        <a:ea typeface="Times New Roman"/>
                        <a:cs typeface="Arial" pitchFamily="34" charset="0"/>
                      </a:endParaRPr>
                    </a:p>
                  </a:txBody>
                  <a:tcPr marL="16063" marR="16063" marT="0" marB="0"/>
                </a:tc>
                <a:tc rowSpan="3">
                  <a:txBody>
                    <a:bodyPr/>
                    <a:lstStyle/>
                    <a:p>
                      <a:pPr marL="0" marR="0">
                        <a:lnSpc>
                          <a:spcPct val="115000"/>
                        </a:lnSpc>
                        <a:spcBef>
                          <a:spcPts val="0"/>
                        </a:spcBef>
                        <a:spcAft>
                          <a:spcPts val="0"/>
                        </a:spcAft>
                      </a:pPr>
                      <a:r>
                        <a:rPr lang="en-US" sz="1300" b="1" dirty="0">
                          <a:latin typeface="Arial" pitchFamily="34" charset="0"/>
                          <a:cs typeface="Arial" pitchFamily="34" charset="0"/>
                        </a:rPr>
                        <a:t>The EST will tackle issues on solid waste management especially with organic waste.</a:t>
                      </a:r>
                    </a:p>
                    <a:p>
                      <a:pPr marL="0" marR="0">
                        <a:lnSpc>
                          <a:spcPct val="115000"/>
                        </a:lnSpc>
                        <a:spcBef>
                          <a:spcPts val="0"/>
                        </a:spcBef>
                        <a:spcAft>
                          <a:spcPts val="0"/>
                        </a:spcAft>
                      </a:pPr>
                      <a:r>
                        <a:rPr lang="en-US" sz="1300" b="1" dirty="0">
                          <a:latin typeface="Arial" pitchFamily="34" charset="0"/>
                          <a:cs typeface="Arial" pitchFamily="34" charset="0"/>
                        </a:rPr>
                        <a:t>The EST through CSR will provide surrounding communities with organic fertilizer and organic farming training. Thereby reducing synthetic fertilizer offloading to the coastal environment. </a:t>
                      </a:r>
                      <a:endParaRPr lang="en-US" sz="1300" b="1" dirty="0">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National Environmental Management Administration (NEMA) COAST project country contract funds); UNIDO/ COAST Project Office</a:t>
                      </a:r>
                      <a:endParaRPr lang="en-US" sz="1300" b="1" dirty="0">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Assist the procurement process; Provides funds and does the procurement; Purchase of the equipment</a:t>
                      </a:r>
                      <a:endParaRPr lang="en-US" sz="1300" b="1" dirty="0">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 </a:t>
                      </a:r>
                      <a:r>
                        <a:rPr lang="en-US" sz="1300" b="1" dirty="0" smtClean="0">
                          <a:latin typeface="Arial" pitchFamily="34" charset="0"/>
                          <a:cs typeface="Arial" pitchFamily="34" charset="0"/>
                        </a:rPr>
                        <a:t> USD 26,725 and </a:t>
                      </a:r>
                      <a:r>
                        <a:rPr lang="en-US" sz="1300" b="1" dirty="0">
                          <a:latin typeface="Arial" pitchFamily="34" charset="0"/>
                          <a:cs typeface="Arial" pitchFamily="34" charset="0"/>
                        </a:rPr>
                        <a:t>In Kind</a:t>
                      </a:r>
                      <a:endParaRPr lang="en-US" sz="1300" b="1" dirty="0">
                        <a:latin typeface="Arial" pitchFamily="34" charset="0"/>
                        <a:ea typeface="Times New Roman"/>
                        <a:cs typeface="Arial" pitchFamily="34" charset="0"/>
                      </a:endParaRPr>
                    </a:p>
                  </a:txBody>
                  <a:tcPr marL="16063" marR="16063" marT="0" marB="0"/>
                </a:tc>
              </a:tr>
              <a:tr h="1561450">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300" b="1" dirty="0">
                          <a:latin typeface="Arial" pitchFamily="34" charset="0"/>
                          <a:cs typeface="Arial" pitchFamily="34" charset="0"/>
                        </a:rPr>
                        <a:t>Turtlebay Beach  Club (TTBC)</a:t>
                      </a:r>
                      <a:endParaRPr lang="en-US" sz="1300" b="1" dirty="0">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Beneficiary of the EST; Training of the local farmers on the use of the compost (TBBC); Commencing the operation of the equipment; Maintenance </a:t>
                      </a:r>
                      <a:endParaRPr lang="en-US" sz="1300" b="1" dirty="0">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 </a:t>
                      </a:r>
                    </a:p>
                    <a:p>
                      <a:pPr marL="0" marR="0">
                        <a:lnSpc>
                          <a:spcPct val="115000"/>
                        </a:lnSpc>
                        <a:spcBef>
                          <a:spcPts val="0"/>
                        </a:spcBef>
                        <a:spcAft>
                          <a:spcPts val="0"/>
                        </a:spcAft>
                      </a:pPr>
                      <a:r>
                        <a:rPr lang="en-US" sz="1300" b="1" dirty="0" smtClean="0">
                          <a:latin typeface="Arial" pitchFamily="34" charset="0"/>
                          <a:cs typeface="Arial" pitchFamily="34" charset="0"/>
                        </a:rPr>
                        <a:t>USD 3,436</a:t>
                      </a:r>
                      <a:endParaRPr lang="en-US" sz="1300" b="1" dirty="0">
                        <a:latin typeface="Arial" pitchFamily="34" charset="0"/>
                        <a:ea typeface="Times New Roman"/>
                        <a:cs typeface="Arial" pitchFamily="34" charset="0"/>
                      </a:endParaRPr>
                    </a:p>
                  </a:txBody>
                  <a:tcPr marL="16063" marR="16063" marT="0" marB="0"/>
                </a:tc>
              </a:tr>
              <a:tr h="1171087">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300" b="1" dirty="0">
                          <a:latin typeface="Arial" pitchFamily="34" charset="0"/>
                          <a:cs typeface="Arial" pitchFamily="34" charset="0"/>
                        </a:rPr>
                        <a:t>Tidy planet (UK) via Hospitality Procurement Ltd. (Kenya)</a:t>
                      </a:r>
                      <a:endParaRPr lang="en-US" sz="1300" b="1" dirty="0">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Supplier; distributor and installation; Transportation from Port to Turtle Bay Beach Club Installation of the machine</a:t>
                      </a:r>
                      <a:endParaRPr lang="en-US" sz="1300" b="1" dirty="0">
                        <a:latin typeface="Arial" pitchFamily="34" charset="0"/>
                        <a:ea typeface="Times New Roman"/>
                        <a:cs typeface="Arial" pitchFamily="34" charset="0"/>
                      </a:endParaRPr>
                    </a:p>
                  </a:txBody>
                  <a:tcPr marL="16063" marR="16063"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Contribution to shipment</a:t>
                      </a:r>
                      <a:endParaRPr lang="en-US" sz="1300" b="1" dirty="0">
                        <a:latin typeface="Arial" pitchFamily="34" charset="0"/>
                        <a:ea typeface="Times New Roman"/>
                        <a:cs typeface="Arial" pitchFamily="34" charset="0"/>
                      </a:endParaRPr>
                    </a:p>
                  </a:txBody>
                  <a:tcPr marL="16063" marR="16063"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95600" y="6477000"/>
            <a:ext cx="3657600" cy="381000"/>
          </a:xfrm>
          <a:prstGeom prst="rect">
            <a:avLst/>
          </a:prstGeom>
          <a:solidFill>
            <a:schemeClr val="bg1"/>
          </a:solidFill>
        </p:spPr>
        <p:txBody>
          <a:bodyPr wrap="square" rtlCol="0">
            <a:spAutoFit/>
          </a:bodyPr>
          <a:lstStyle/>
          <a:p>
            <a:endParaRPr lang="es-MX" dirty="0"/>
          </a:p>
        </p:txBody>
      </p:sp>
      <p:sp>
        <p:nvSpPr>
          <p:cNvPr id="19458" name="Title 2"/>
          <p:cNvSpPr>
            <a:spLocks noGrp="1"/>
          </p:cNvSpPr>
          <p:nvPr>
            <p:ph type="ctrTitle"/>
          </p:nvPr>
        </p:nvSpPr>
        <p:spPr>
          <a:xfrm>
            <a:off x="381000" y="914400"/>
            <a:ext cx="83820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Kenya: TEST Tool 4 (EST) - </a:t>
            </a:r>
            <a:r>
              <a:rPr lang="en-US" sz="2400" b="1" i="1" dirty="0" smtClean="0">
                <a:solidFill>
                  <a:srgbClr val="009900"/>
                </a:solidFill>
                <a:latin typeface="Arial" pitchFamily="34" charset="0"/>
                <a:ea typeface="ＭＳ Ｐゴシック" pitchFamily="34" charset="-128"/>
                <a:cs typeface="Arial" pitchFamily="34" charset="0"/>
              </a:rPr>
              <a:t>continued</a:t>
            </a:r>
          </a:p>
        </p:txBody>
      </p:sp>
      <p:sp>
        <p:nvSpPr>
          <p:cNvPr id="19459"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6" name="Table 5"/>
          <p:cNvGraphicFramePr>
            <a:graphicFrameLocks noGrp="1"/>
          </p:cNvGraphicFramePr>
          <p:nvPr>
            <p:extLst>
              <p:ext uri="{D42A27DB-BD31-4B8C-83A1-F6EECF244321}">
                <p14:modId xmlns="" xmlns:p14="http://schemas.microsoft.com/office/powerpoint/2010/main" val="384145744"/>
              </p:ext>
            </p:extLst>
          </p:nvPr>
        </p:nvGraphicFramePr>
        <p:xfrm>
          <a:off x="228601" y="1447800"/>
          <a:ext cx="8534401" cy="5152644"/>
        </p:xfrm>
        <a:graphic>
          <a:graphicData uri="http://schemas.openxmlformats.org/drawingml/2006/table">
            <a:tbl>
              <a:tblPr>
                <a:tableStyleId>{16D9F66E-5EB9-4882-86FB-DCBF35E3C3E4}</a:tableStyleId>
              </a:tblPr>
              <a:tblGrid>
                <a:gridCol w="838201"/>
                <a:gridCol w="2057400"/>
                <a:gridCol w="1981200"/>
                <a:gridCol w="2133600"/>
                <a:gridCol w="1524000"/>
              </a:tblGrid>
              <a:tr h="457200">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EST</a:t>
                      </a:r>
                      <a:endParaRPr lang="en-US" sz="1400" b="1" dirty="0">
                        <a:solidFill>
                          <a:srgbClr val="0033CC"/>
                        </a:solidFill>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Environmental  Issue to be addressed</a:t>
                      </a:r>
                      <a:endParaRPr lang="en-US" sz="1400" b="1" dirty="0">
                        <a:solidFill>
                          <a:srgbClr val="0033CC"/>
                        </a:solidFill>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Partners</a:t>
                      </a:r>
                      <a:endParaRPr lang="en-US" sz="1400" b="1" dirty="0">
                        <a:solidFill>
                          <a:srgbClr val="0033CC"/>
                        </a:solidFill>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Role, Deliverables, Activity</a:t>
                      </a:r>
                      <a:endParaRPr lang="en-US" sz="1400" b="1" dirty="0">
                        <a:solidFill>
                          <a:srgbClr val="0033CC"/>
                        </a:solidFill>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COAST Project  and Partner </a:t>
                      </a:r>
                      <a:r>
                        <a:rPr lang="en-US" sz="1400" b="1" dirty="0" smtClean="0">
                          <a:solidFill>
                            <a:srgbClr val="0033CC"/>
                          </a:solidFill>
                          <a:latin typeface="Arial" pitchFamily="34" charset="0"/>
                          <a:cs typeface="Arial" pitchFamily="34" charset="0"/>
                        </a:rPr>
                        <a:t>Expenditure</a:t>
                      </a:r>
                      <a:endParaRPr lang="en-US" sz="1400" b="1" dirty="0">
                        <a:solidFill>
                          <a:srgbClr val="0033CC"/>
                        </a:solidFill>
                        <a:latin typeface="Arial" pitchFamily="34" charset="0"/>
                        <a:ea typeface="Times New Roman"/>
                        <a:cs typeface="Arial" pitchFamily="34" charset="0"/>
                      </a:endParaRPr>
                    </a:p>
                  </a:txBody>
                  <a:tcPr marL="20924" marR="20924" marT="0" marB="0"/>
                </a:tc>
              </a:tr>
              <a:tr h="1173079">
                <a:tc rowSpan="3">
                  <a:txBody>
                    <a:bodyPr/>
                    <a:lstStyle/>
                    <a:p>
                      <a:pPr marL="0" marR="0">
                        <a:lnSpc>
                          <a:spcPct val="115000"/>
                        </a:lnSpc>
                        <a:spcBef>
                          <a:spcPts val="0"/>
                        </a:spcBef>
                        <a:spcAft>
                          <a:spcPts val="0"/>
                        </a:spcAft>
                      </a:pPr>
                      <a:r>
                        <a:rPr lang="en-US" sz="1400" b="1">
                          <a:latin typeface="Arial" pitchFamily="34" charset="0"/>
                          <a:cs typeface="Arial" pitchFamily="34" charset="0"/>
                        </a:rPr>
                        <a:t>Flexi Biogas System (3 units):</a:t>
                      </a:r>
                      <a:endParaRPr lang="en-US" sz="1400" b="1">
                        <a:latin typeface="Arial" pitchFamily="34" charset="0"/>
                        <a:ea typeface="Times New Roman"/>
                        <a:cs typeface="Arial" pitchFamily="34" charset="0"/>
                      </a:endParaRPr>
                    </a:p>
                  </a:txBody>
                  <a:tcPr marL="20924" marR="20924" marT="0" marB="0"/>
                </a:tc>
                <a:tc rowSpan="3">
                  <a:txBody>
                    <a:bodyPr/>
                    <a:lstStyle/>
                    <a:p>
                      <a:pPr marL="0" marR="0">
                        <a:lnSpc>
                          <a:spcPct val="115000"/>
                        </a:lnSpc>
                        <a:spcBef>
                          <a:spcPts val="0"/>
                        </a:spcBef>
                        <a:spcAft>
                          <a:spcPts val="0"/>
                        </a:spcAft>
                      </a:pPr>
                      <a:r>
                        <a:rPr lang="en-US" sz="1400" b="1" dirty="0">
                          <a:latin typeface="Arial" pitchFamily="34" charset="0"/>
                          <a:cs typeface="Arial" pitchFamily="34" charset="0"/>
                        </a:rPr>
                        <a:t>The EST through a CSR model will demonstrate the use of organic waste in production of biogas to help economic and household activities, such as cooking.</a:t>
                      </a:r>
                    </a:p>
                    <a:p>
                      <a:pPr marL="0" marR="0">
                        <a:lnSpc>
                          <a:spcPct val="115000"/>
                        </a:lnSpc>
                        <a:spcBef>
                          <a:spcPts val="0"/>
                        </a:spcBef>
                        <a:spcAft>
                          <a:spcPts val="0"/>
                        </a:spcAft>
                      </a:pPr>
                      <a:r>
                        <a:rPr lang="en-US" sz="1400" b="1" dirty="0">
                          <a:latin typeface="Arial" pitchFamily="34" charset="0"/>
                          <a:cs typeface="Arial" pitchFamily="34" charset="0"/>
                        </a:rPr>
                        <a:t>The use of alternative energy for cooking alleviates pressure on mangroves trees which are cut to produce charcoal that is then used as fuel for cooking purposes.</a:t>
                      </a:r>
                      <a:endParaRPr lang="en-US" sz="1400" b="1" dirty="0">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National Environmental Management </a:t>
                      </a:r>
                      <a:r>
                        <a:rPr lang="en-US" sz="1400" b="1" dirty="0" smtClean="0">
                          <a:latin typeface="Arial" pitchFamily="34" charset="0"/>
                          <a:cs typeface="Arial" pitchFamily="34" charset="0"/>
                        </a:rPr>
                        <a:t>Administration (</a:t>
                      </a:r>
                      <a:r>
                        <a:rPr lang="en-US" sz="1400" b="1" dirty="0">
                          <a:latin typeface="Arial" pitchFamily="34" charset="0"/>
                          <a:cs typeface="Arial" pitchFamily="34" charset="0"/>
                        </a:rPr>
                        <a:t>NEMA COAST project country contract funds); UNIDO/ COAST Project Office</a:t>
                      </a:r>
                      <a:endParaRPr lang="en-US" sz="1400" b="1" dirty="0">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Assist the procurement process; Provides funds and does the procurement; Purchase of the equipment</a:t>
                      </a:r>
                      <a:endParaRPr lang="en-US" sz="1400" b="1" dirty="0">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 </a:t>
                      </a:r>
                      <a:r>
                        <a:rPr lang="en-US" sz="1400" b="1" dirty="0" smtClean="0">
                          <a:latin typeface="Arial" pitchFamily="34" charset="0"/>
                          <a:cs typeface="Arial" pitchFamily="34" charset="0"/>
                        </a:rPr>
                        <a:t>USD 3,267 and </a:t>
                      </a:r>
                      <a:r>
                        <a:rPr lang="en-US" sz="1400" b="1" dirty="0">
                          <a:latin typeface="Arial" pitchFamily="34" charset="0"/>
                          <a:cs typeface="Arial" pitchFamily="34" charset="0"/>
                        </a:rPr>
                        <a:t>In Kind</a:t>
                      </a:r>
                      <a:endParaRPr lang="en-US" sz="1400" b="1" dirty="0">
                        <a:latin typeface="Arial" pitchFamily="34" charset="0"/>
                        <a:ea typeface="Times New Roman"/>
                        <a:cs typeface="Arial" pitchFamily="34" charset="0"/>
                      </a:endParaRPr>
                    </a:p>
                  </a:txBody>
                  <a:tcPr marL="20924" marR="20924" marT="0" marB="0"/>
                </a:tc>
              </a:tr>
              <a:tr h="1042736">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400" b="1" dirty="0">
                          <a:latin typeface="Arial" pitchFamily="34" charset="0"/>
                          <a:cs typeface="Arial" pitchFamily="34" charset="0"/>
                        </a:rPr>
                        <a:t>Hemmingways/Local Ocean Trust (LOT) /Watamu Marine Association (WMA)</a:t>
                      </a:r>
                      <a:endParaRPr lang="en-US" sz="1400" b="1" dirty="0">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Beneficiary of the EST; Showcases the Flexi Biogas System to their stakeholders as an alternative energy use; Training of community members in biogas harvesting</a:t>
                      </a:r>
                      <a:endParaRPr lang="en-US" sz="1400" b="1" dirty="0">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 </a:t>
                      </a:r>
                      <a:r>
                        <a:rPr lang="en-US" sz="1400" b="1" dirty="0" smtClean="0">
                          <a:latin typeface="Arial" pitchFamily="34" charset="0"/>
                          <a:cs typeface="Arial" pitchFamily="34" charset="0"/>
                        </a:rPr>
                        <a:t>USD 1,500</a:t>
                      </a:r>
                      <a:endParaRPr lang="en-US" sz="1400" b="1" dirty="0">
                        <a:latin typeface="Arial" pitchFamily="34" charset="0"/>
                        <a:ea typeface="Times New Roman"/>
                        <a:cs typeface="Arial" pitchFamily="34" charset="0"/>
                      </a:endParaRPr>
                    </a:p>
                  </a:txBody>
                  <a:tcPr marL="20924" marR="20924" marT="0" marB="0"/>
                </a:tc>
              </a:tr>
              <a:tr h="260685">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400" b="1">
                          <a:latin typeface="Arial" pitchFamily="34" charset="0"/>
                          <a:cs typeface="Arial" pitchFamily="34" charset="0"/>
                        </a:rPr>
                        <a:t>Biogas Ltd (Kenya) </a:t>
                      </a:r>
                      <a:endParaRPr lang="en-US" sz="1400" b="1">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a:latin typeface="Arial" pitchFamily="34" charset="0"/>
                          <a:cs typeface="Arial" pitchFamily="34" charset="0"/>
                        </a:rPr>
                        <a:t>Supplier; distributor and installation</a:t>
                      </a:r>
                      <a:endParaRPr lang="en-US" sz="1400" b="1">
                        <a:latin typeface="Arial" pitchFamily="34" charset="0"/>
                        <a:ea typeface="Times New Roman"/>
                        <a:cs typeface="Arial" pitchFamily="34" charset="0"/>
                      </a:endParaRPr>
                    </a:p>
                  </a:txBody>
                  <a:tcPr marL="20924" marR="20924"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  NA</a:t>
                      </a:r>
                      <a:endParaRPr lang="en-US" sz="1400" b="1" dirty="0">
                        <a:latin typeface="Arial" pitchFamily="34" charset="0"/>
                        <a:ea typeface="Times New Roman"/>
                        <a:cs typeface="Arial" pitchFamily="34" charset="0"/>
                      </a:endParaRPr>
                    </a:p>
                  </a:txBody>
                  <a:tcPr marL="20924" marR="20924"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txBox="1">
            <a:spLocks noChangeArrowheads="1"/>
          </p:cNvSpPr>
          <p:nvPr/>
        </p:nvSpPr>
        <p:spPr bwMode="auto">
          <a:xfrm>
            <a:off x="457200" y="1828800"/>
            <a:ext cx="8229600" cy="4525963"/>
          </a:xfrm>
          <a:prstGeom prst="rect">
            <a:avLst/>
          </a:prstGeom>
          <a:noFill/>
          <a:ln w="9525">
            <a:noFill/>
            <a:miter lim="800000"/>
            <a:headEnd/>
            <a:tailEnd/>
          </a:ln>
        </p:spPr>
        <p:txBody>
          <a:bodyPr/>
          <a:lstStyle/>
          <a:p>
            <a:pPr marL="800100" lvl="1" indent="-342900">
              <a:spcBef>
                <a:spcPct val="20000"/>
              </a:spcBef>
              <a:buFont typeface="Wingdings" pitchFamily="2" charset="2"/>
              <a:buChar char="§"/>
            </a:pPr>
            <a:endParaRPr lang="en-GB" sz="2000" b="1">
              <a:solidFill>
                <a:schemeClr val="accent2"/>
              </a:solidFill>
              <a:latin typeface="Gill Sans MT" pitchFamily="34" charset="0"/>
              <a:ea typeface="SimSun" pitchFamily="2" charset="-122"/>
            </a:endParaRPr>
          </a:p>
          <a:p>
            <a:pPr marL="342900" indent="-342900">
              <a:spcBef>
                <a:spcPct val="20000"/>
              </a:spcBef>
              <a:buFont typeface="Wingdings" pitchFamily="2" charset="2"/>
              <a:buChar char="q"/>
            </a:pPr>
            <a:endParaRPr lang="en-US" sz="2800" b="1">
              <a:solidFill>
                <a:schemeClr val="accent2"/>
              </a:solidFill>
              <a:latin typeface="Gill Sans MT" pitchFamily="34" charset="0"/>
              <a:ea typeface="SimSun" pitchFamily="2" charset="-122"/>
            </a:endParaRPr>
          </a:p>
        </p:txBody>
      </p:sp>
      <p:pic>
        <p:nvPicPr>
          <p:cNvPr id="6" name="Content Placeholder 3" descr="COAST Logframe 2012.jpg"/>
          <p:cNvPicPr>
            <a:picLocks noChangeAspect="1"/>
          </p:cNvPicPr>
          <p:nvPr/>
        </p:nvPicPr>
        <p:blipFill>
          <a:blip r:embed="rId2" cstate="print"/>
          <a:srcRect/>
          <a:stretch>
            <a:fillRect/>
          </a:stretch>
        </p:blipFill>
        <p:spPr>
          <a:xfrm>
            <a:off x="914400" y="152400"/>
            <a:ext cx="6731000" cy="6629400"/>
          </a:xfrm>
          <a:prstGeom prst="rect">
            <a:avLst/>
          </a:prstGeom>
          <a:solidFill>
            <a:srgbClr val="FFFF00"/>
          </a:solidFill>
          <a:effectLst>
            <a:outerShdw blurRad="50800" dist="50800" dir="5400000" algn="ctr" rotWithShape="0">
              <a:schemeClr val="bg1"/>
            </a:outerShdw>
          </a:effectLst>
        </p:spPr>
      </p:pic>
      <p:sp>
        <p:nvSpPr>
          <p:cNvPr id="5" name="Oval 4"/>
          <p:cNvSpPr/>
          <p:nvPr/>
        </p:nvSpPr>
        <p:spPr>
          <a:xfrm>
            <a:off x="3048000" y="2667000"/>
            <a:ext cx="2438400" cy="2895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advClick="0" advTm="10000">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ctrTitle"/>
          </p:nvPr>
        </p:nvSpPr>
        <p:spPr>
          <a:xfrm>
            <a:off x="304800" y="914400"/>
            <a:ext cx="83820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Kenya: TEST Tool 4 (EST) - </a:t>
            </a:r>
            <a:r>
              <a:rPr lang="en-US" sz="2400" b="1" i="1" dirty="0" smtClean="0">
                <a:solidFill>
                  <a:srgbClr val="009900"/>
                </a:solidFill>
                <a:latin typeface="Arial" pitchFamily="34" charset="0"/>
                <a:ea typeface="ＭＳ Ｐゴシック" pitchFamily="34" charset="-128"/>
                <a:cs typeface="Arial" pitchFamily="34" charset="0"/>
              </a:rPr>
              <a:t>continued</a:t>
            </a:r>
          </a:p>
        </p:txBody>
      </p:sp>
      <p:sp>
        <p:nvSpPr>
          <p:cNvPr id="19459"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2" name="1 CuadroTexto"/>
          <p:cNvSpPr txBox="1"/>
          <p:nvPr/>
        </p:nvSpPr>
        <p:spPr>
          <a:xfrm>
            <a:off x="3048000" y="6477000"/>
            <a:ext cx="3352800" cy="369332"/>
          </a:xfrm>
          <a:prstGeom prst="rect">
            <a:avLst/>
          </a:prstGeom>
          <a:solidFill>
            <a:schemeClr val="bg1"/>
          </a:solidFill>
        </p:spPr>
        <p:txBody>
          <a:bodyPr wrap="square" rtlCol="0">
            <a:spAutoFit/>
          </a:bodyPr>
          <a:lstStyle/>
          <a:p>
            <a:endParaRPr lang="es-MX" dirty="0"/>
          </a:p>
        </p:txBody>
      </p:sp>
      <p:graphicFrame>
        <p:nvGraphicFramePr>
          <p:cNvPr id="5" name="Table 4"/>
          <p:cNvGraphicFramePr>
            <a:graphicFrameLocks noGrp="1"/>
          </p:cNvGraphicFramePr>
          <p:nvPr>
            <p:extLst>
              <p:ext uri="{D42A27DB-BD31-4B8C-83A1-F6EECF244321}">
                <p14:modId xmlns="" xmlns:p14="http://schemas.microsoft.com/office/powerpoint/2010/main" val="2300532118"/>
              </p:ext>
            </p:extLst>
          </p:nvPr>
        </p:nvGraphicFramePr>
        <p:xfrm>
          <a:off x="381000" y="1475740"/>
          <a:ext cx="8534401" cy="5243322"/>
        </p:xfrm>
        <a:graphic>
          <a:graphicData uri="http://schemas.openxmlformats.org/drawingml/2006/table">
            <a:tbl>
              <a:tblPr>
                <a:tableStyleId>{16D9F66E-5EB9-4882-86FB-DCBF35E3C3E4}</a:tableStyleId>
              </a:tblPr>
              <a:tblGrid>
                <a:gridCol w="1066800"/>
                <a:gridCol w="1752600"/>
                <a:gridCol w="1752600"/>
                <a:gridCol w="2057400"/>
                <a:gridCol w="1905001"/>
              </a:tblGrid>
              <a:tr h="765810">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EST</a:t>
                      </a:r>
                      <a:endParaRPr lang="en-US" sz="1400" b="1" dirty="0">
                        <a:solidFill>
                          <a:srgbClr val="0033CC"/>
                        </a:solidFill>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Environmental  Issue to be addressed</a:t>
                      </a:r>
                      <a:endParaRPr lang="en-US" sz="1400" b="1" dirty="0">
                        <a:solidFill>
                          <a:srgbClr val="0033CC"/>
                        </a:solidFill>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Partners</a:t>
                      </a:r>
                      <a:endParaRPr lang="en-US" sz="1400" b="1" dirty="0">
                        <a:solidFill>
                          <a:srgbClr val="0033CC"/>
                        </a:solidFill>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Role, Deliverables, Activity</a:t>
                      </a:r>
                      <a:endParaRPr lang="en-US" sz="1400" b="1" dirty="0">
                        <a:solidFill>
                          <a:srgbClr val="0033CC"/>
                        </a:solidFill>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a:solidFill>
                            <a:srgbClr val="0033CC"/>
                          </a:solidFill>
                          <a:latin typeface="Arial" pitchFamily="34" charset="0"/>
                          <a:cs typeface="Arial" pitchFamily="34" charset="0"/>
                        </a:rPr>
                        <a:t>COAST Project  and Partner Expenditure*</a:t>
                      </a:r>
                      <a:endParaRPr lang="en-US" sz="1400" b="1" dirty="0">
                        <a:solidFill>
                          <a:srgbClr val="0033CC"/>
                        </a:solidFill>
                        <a:latin typeface="Arial" pitchFamily="34" charset="0"/>
                        <a:ea typeface="Times New Roman"/>
                        <a:cs typeface="Arial" pitchFamily="34" charset="0"/>
                      </a:endParaRPr>
                    </a:p>
                  </a:txBody>
                  <a:tcPr marL="22867" marR="22867" marT="0" marB="0"/>
                </a:tc>
              </a:tr>
              <a:tr h="2297430">
                <a:tc rowSpan="3">
                  <a:txBody>
                    <a:bodyPr/>
                    <a:lstStyle/>
                    <a:p>
                      <a:pPr marL="0" marR="0">
                        <a:lnSpc>
                          <a:spcPct val="115000"/>
                        </a:lnSpc>
                        <a:spcBef>
                          <a:spcPts val="0"/>
                        </a:spcBef>
                        <a:spcAft>
                          <a:spcPts val="0"/>
                        </a:spcAft>
                      </a:pPr>
                      <a:r>
                        <a:rPr lang="en-US" sz="1400" b="1" dirty="0">
                          <a:latin typeface="Arial" pitchFamily="34" charset="0"/>
                          <a:cs typeface="Arial" pitchFamily="34" charset="0"/>
                        </a:rPr>
                        <a:t>Waste Bins </a:t>
                      </a:r>
                      <a:r>
                        <a:rPr lang="en-US" sz="1400" b="1" dirty="0" smtClean="0">
                          <a:latin typeface="Arial" pitchFamily="34" charset="0"/>
                          <a:cs typeface="Arial" pitchFamily="34" charset="0"/>
                        </a:rPr>
                        <a:t>(85 </a:t>
                      </a:r>
                      <a:r>
                        <a:rPr lang="en-US" sz="1400" b="1" dirty="0">
                          <a:latin typeface="Arial" pitchFamily="34" charset="0"/>
                          <a:cs typeface="Arial" pitchFamily="34" charset="0"/>
                        </a:rPr>
                        <a:t>units): </a:t>
                      </a:r>
                      <a:endParaRPr lang="en-US" sz="1400" b="1" dirty="0">
                        <a:latin typeface="Arial" pitchFamily="34" charset="0"/>
                        <a:ea typeface="Times New Roman"/>
                        <a:cs typeface="Arial" pitchFamily="34" charset="0"/>
                      </a:endParaRPr>
                    </a:p>
                  </a:txBody>
                  <a:tcPr marL="22867" marR="22867" marT="0" marB="0"/>
                </a:tc>
                <a:tc rowSpan="3">
                  <a:txBody>
                    <a:bodyPr/>
                    <a:lstStyle/>
                    <a:p>
                      <a:pPr marL="0" marR="0">
                        <a:lnSpc>
                          <a:spcPct val="115000"/>
                        </a:lnSpc>
                        <a:spcBef>
                          <a:spcPts val="0"/>
                        </a:spcBef>
                        <a:spcAft>
                          <a:spcPts val="0"/>
                        </a:spcAft>
                      </a:pPr>
                      <a:r>
                        <a:rPr lang="en-US" sz="1400" b="1" dirty="0">
                          <a:latin typeface="Arial" pitchFamily="34" charset="0"/>
                          <a:cs typeface="Arial" pitchFamily="34" charset="0"/>
                        </a:rPr>
                        <a:t>The EST through a CSR model will help alleviate land based pollution through solid waste management especially the process of waste segregation at point-source as a primary step in the recycling process.</a:t>
                      </a:r>
                      <a:endParaRPr lang="en-US" sz="1400" b="1" dirty="0">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National Environmental Management Administration (NEMA COAST project country contract funds);  UNIDO/ COAST Project Office</a:t>
                      </a:r>
                      <a:endParaRPr lang="en-US" sz="1400" b="1" dirty="0">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Provides funds and  assist in the procurement process </a:t>
                      </a:r>
                      <a:endParaRPr lang="en-US" sz="1400" b="1" dirty="0">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smtClean="0">
                          <a:latin typeface="Arial" pitchFamily="34" charset="0"/>
                          <a:cs typeface="Arial" pitchFamily="34" charset="0"/>
                        </a:rPr>
                        <a:t>USD 3,150 </a:t>
                      </a:r>
                      <a:r>
                        <a:rPr lang="en-US" sz="1400" b="1" dirty="0">
                          <a:latin typeface="Arial" pitchFamily="34" charset="0"/>
                          <a:cs typeface="Arial" pitchFamily="34" charset="0"/>
                        </a:rPr>
                        <a:t>and In kind</a:t>
                      </a:r>
                      <a:endParaRPr lang="en-US" sz="1400" b="1" dirty="0">
                        <a:latin typeface="Arial" pitchFamily="34" charset="0"/>
                        <a:ea typeface="Times New Roman"/>
                        <a:cs typeface="Arial" pitchFamily="34" charset="0"/>
                      </a:endParaRPr>
                    </a:p>
                  </a:txBody>
                  <a:tcPr marL="22867" marR="22867" marT="0" marB="0"/>
                </a:tc>
              </a:tr>
              <a:tr h="1531620">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400" b="1">
                          <a:latin typeface="Arial" pitchFamily="34" charset="0"/>
                          <a:cs typeface="Arial" pitchFamily="34" charset="0"/>
                        </a:rPr>
                        <a:t>Watamu Marine Association (WMA)</a:t>
                      </a:r>
                      <a:endParaRPr lang="en-US" sz="1400" b="1">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Beneficiary of the EST; Maintenance;  Provides  training of local communities and hotel in waste segregation</a:t>
                      </a:r>
                      <a:endParaRPr lang="en-US" sz="1400" b="1" dirty="0">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smtClean="0">
                          <a:latin typeface="Arial" pitchFamily="34" charset="0"/>
                          <a:cs typeface="Arial" pitchFamily="34" charset="0"/>
                        </a:rPr>
                        <a:t>USD 3,150</a:t>
                      </a:r>
                      <a:endParaRPr lang="en-US" sz="1400" b="1" dirty="0">
                        <a:latin typeface="Arial" pitchFamily="34" charset="0"/>
                        <a:ea typeface="Times New Roman"/>
                        <a:cs typeface="Arial" pitchFamily="34" charset="0"/>
                      </a:endParaRPr>
                    </a:p>
                  </a:txBody>
                  <a:tcPr marL="22867" marR="22867" marT="0" marB="0"/>
                </a:tc>
              </a:tr>
              <a:tr h="510540">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400" b="1" dirty="0">
                          <a:latin typeface="Arial" pitchFamily="34" charset="0"/>
                          <a:cs typeface="Arial" pitchFamily="34" charset="0"/>
                        </a:rPr>
                        <a:t>Kentainers, Mombasa, </a:t>
                      </a:r>
                      <a:r>
                        <a:rPr lang="en-US" sz="1400" b="1" dirty="0" smtClean="0">
                          <a:latin typeface="Arial" pitchFamily="34" charset="0"/>
                          <a:cs typeface="Arial" pitchFamily="34" charset="0"/>
                        </a:rPr>
                        <a:t>Kenya</a:t>
                      </a:r>
                    </a:p>
                    <a:p>
                      <a:pPr marL="0" marR="0">
                        <a:lnSpc>
                          <a:spcPct val="115000"/>
                        </a:lnSpc>
                        <a:spcBef>
                          <a:spcPts val="0"/>
                        </a:spcBef>
                        <a:spcAft>
                          <a:spcPts val="0"/>
                        </a:spcAft>
                      </a:pPr>
                      <a:endParaRPr lang="en-US" sz="900" b="1" dirty="0">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a:latin typeface="Arial" pitchFamily="34" charset="0"/>
                          <a:cs typeface="Arial" pitchFamily="34" charset="0"/>
                        </a:rPr>
                        <a:t>Supplier, distributor and transport</a:t>
                      </a:r>
                      <a:endParaRPr lang="en-US" sz="1400" b="1">
                        <a:latin typeface="Arial" pitchFamily="34" charset="0"/>
                        <a:ea typeface="Times New Roman"/>
                        <a:cs typeface="Arial" pitchFamily="34" charset="0"/>
                      </a:endParaRPr>
                    </a:p>
                  </a:txBody>
                  <a:tcPr marL="22867" marR="22867" marT="0" marB="0"/>
                </a:tc>
                <a:tc>
                  <a:txBody>
                    <a:bodyPr/>
                    <a:lstStyle/>
                    <a:p>
                      <a:pPr marL="0" marR="0">
                        <a:lnSpc>
                          <a:spcPct val="115000"/>
                        </a:lnSpc>
                        <a:spcBef>
                          <a:spcPts val="0"/>
                        </a:spcBef>
                        <a:spcAft>
                          <a:spcPts val="0"/>
                        </a:spcAft>
                      </a:pPr>
                      <a:r>
                        <a:rPr lang="en-US" sz="1400" b="1" dirty="0">
                          <a:latin typeface="Arial" pitchFamily="34" charset="0"/>
                          <a:cs typeface="Arial" pitchFamily="34" charset="0"/>
                        </a:rPr>
                        <a:t> NA</a:t>
                      </a:r>
                      <a:endParaRPr lang="en-US" sz="1400" b="1" dirty="0">
                        <a:latin typeface="Arial" pitchFamily="34" charset="0"/>
                        <a:ea typeface="Times New Roman"/>
                        <a:cs typeface="Arial" pitchFamily="34" charset="0"/>
                      </a:endParaRPr>
                    </a:p>
                  </a:txBody>
                  <a:tcPr marL="22867" marR="22867"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ctrTitle"/>
          </p:nvPr>
        </p:nvSpPr>
        <p:spPr>
          <a:xfrm>
            <a:off x="228600" y="1066800"/>
            <a:ext cx="8382000" cy="6858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Kenya: TEST Tool 4 (EST)</a:t>
            </a:r>
          </a:p>
        </p:txBody>
      </p:sp>
      <p:sp>
        <p:nvSpPr>
          <p:cNvPr id="20483"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20484" name="Rectangle 4"/>
          <p:cNvSpPr>
            <a:spLocks noChangeArrowheads="1"/>
          </p:cNvSpPr>
          <p:nvPr/>
        </p:nvSpPr>
        <p:spPr bwMode="auto">
          <a:xfrm>
            <a:off x="152400" y="1857584"/>
            <a:ext cx="3810000" cy="4585871"/>
          </a:xfrm>
          <a:prstGeom prst="rect">
            <a:avLst/>
          </a:prstGeom>
          <a:noFill/>
          <a:ln w="9525">
            <a:noFill/>
            <a:miter lim="800000"/>
            <a:headEnd/>
            <a:tailEnd/>
          </a:ln>
        </p:spPr>
        <p:txBody>
          <a:bodyPr anchor="ctr">
            <a:spAutoFit/>
          </a:bodyPr>
          <a:lstStyle/>
          <a:p>
            <a:pPr eaLnBrk="0" hangingPunct="0"/>
            <a:r>
              <a:rPr lang="en-US" sz="2000" b="1" dirty="0">
                <a:cs typeface="Arial" pitchFamily="34" charset="0"/>
              </a:rPr>
              <a:t>Rocket Composter  (1 unit</a:t>
            </a:r>
            <a:r>
              <a:rPr lang="en-US" sz="2000" b="1" dirty="0" smtClean="0">
                <a:cs typeface="Arial" pitchFamily="34" charset="0"/>
              </a:rPr>
              <a:t>)</a:t>
            </a:r>
          </a:p>
          <a:p>
            <a:pPr eaLnBrk="0" hangingPunct="0"/>
            <a:r>
              <a:rPr lang="en-US" sz="2000" b="1" dirty="0" smtClean="0">
                <a:cs typeface="Arial" pitchFamily="34" charset="0"/>
              </a:rPr>
              <a:t>USD 31,161</a:t>
            </a:r>
            <a:endParaRPr lang="en-US" sz="2000" b="1" dirty="0">
              <a:cs typeface="Arial" pitchFamily="34" charset="0"/>
            </a:endParaRPr>
          </a:p>
          <a:p>
            <a:pPr eaLnBrk="0" hangingPunct="0"/>
            <a:endParaRPr lang="en-US" b="1" dirty="0">
              <a:solidFill>
                <a:srgbClr val="0033CC"/>
              </a:solidFill>
            </a:endParaRPr>
          </a:p>
          <a:p>
            <a:pPr eaLnBrk="0" hangingPunct="0">
              <a:buFont typeface="Arial" pitchFamily="34" charset="0"/>
              <a:buChar char="•"/>
            </a:pPr>
            <a:r>
              <a:rPr lang="en-US" b="1" dirty="0">
                <a:solidFill>
                  <a:srgbClr val="0033CC"/>
                </a:solidFill>
              </a:rPr>
              <a:t>Speeds up the composting process through different shifts in </a:t>
            </a:r>
            <a:r>
              <a:rPr lang="en-US" b="1" i="1" dirty="0" err="1">
                <a:solidFill>
                  <a:srgbClr val="0033CC"/>
                </a:solidFill>
              </a:rPr>
              <a:t>mycofauna</a:t>
            </a:r>
            <a:r>
              <a:rPr lang="en-US" b="1" baseline="30000" dirty="0">
                <a:solidFill>
                  <a:srgbClr val="0033CC"/>
                </a:solidFill>
              </a:rPr>
              <a:t> </a:t>
            </a:r>
            <a:r>
              <a:rPr lang="en-US" b="1" dirty="0">
                <a:solidFill>
                  <a:srgbClr val="0033CC"/>
                </a:solidFill>
              </a:rPr>
              <a:t>growth through a temperature and moisture controlled environment.  </a:t>
            </a:r>
          </a:p>
          <a:p>
            <a:pPr eaLnBrk="0" hangingPunct="0"/>
            <a:endParaRPr lang="en-US" b="1" dirty="0">
              <a:solidFill>
                <a:srgbClr val="0033CC"/>
              </a:solidFill>
            </a:endParaRPr>
          </a:p>
          <a:p>
            <a:pPr eaLnBrk="0" hangingPunct="0">
              <a:buFont typeface="Arial" pitchFamily="34" charset="0"/>
              <a:buChar char="•"/>
            </a:pPr>
            <a:r>
              <a:rPr lang="en-US" b="1" dirty="0">
                <a:solidFill>
                  <a:srgbClr val="0033CC"/>
                </a:solidFill>
              </a:rPr>
              <a:t>This EST is tied to a CSR activity involving the provision of compost and know-how for organic farming to the local communities. </a:t>
            </a:r>
          </a:p>
          <a:p>
            <a:pPr eaLnBrk="0" hangingPunct="0"/>
            <a:r>
              <a:rPr lang="en-US" dirty="0"/>
              <a:t/>
            </a:r>
            <a:br>
              <a:rPr lang="en-US" dirty="0"/>
            </a:br>
            <a:endParaRPr lang="en-US" dirty="0"/>
          </a:p>
        </p:txBody>
      </p:sp>
      <p:pic>
        <p:nvPicPr>
          <p:cNvPr id="20485" name="Picture 7" descr="C:\Users\user\Google Drive\TEST\TEST.Kenya\EST.Rocket Composter\Pictures\IMG_0009.jpg"/>
          <p:cNvPicPr>
            <a:picLocks noChangeAspect="1" noChangeArrowheads="1"/>
          </p:cNvPicPr>
          <p:nvPr/>
        </p:nvPicPr>
        <p:blipFill>
          <a:blip r:embed="rId3" cstate="print"/>
          <a:srcRect/>
          <a:stretch>
            <a:fillRect/>
          </a:stretch>
        </p:blipFill>
        <p:spPr bwMode="auto">
          <a:xfrm>
            <a:off x="3733800" y="1905000"/>
            <a:ext cx="5029200" cy="3352800"/>
          </a:xfrm>
          <a:prstGeom prst="rect">
            <a:avLst/>
          </a:prstGeom>
          <a:noFill/>
          <a:ln w="9525">
            <a:noFill/>
            <a:miter lim="800000"/>
            <a:headEnd/>
            <a:tailEnd/>
          </a:ln>
        </p:spPr>
      </p:pic>
      <p:sp>
        <p:nvSpPr>
          <p:cNvPr id="20486" name="TextBox 13"/>
          <p:cNvSpPr txBox="1">
            <a:spLocks noChangeArrowheads="1"/>
          </p:cNvSpPr>
          <p:nvPr/>
        </p:nvSpPr>
        <p:spPr bwMode="auto">
          <a:xfrm>
            <a:off x="3886200" y="5257800"/>
            <a:ext cx="4724400" cy="646113"/>
          </a:xfrm>
          <a:prstGeom prst="rect">
            <a:avLst/>
          </a:prstGeom>
          <a:noFill/>
          <a:ln w="9525">
            <a:noFill/>
            <a:miter lim="800000"/>
            <a:headEnd/>
            <a:tailEnd/>
          </a:ln>
        </p:spPr>
        <p:txBody>
          <a:bodyPr>
            <a:spAutoFit/>
          </a:bodyPr>
          <a:lstStyle/>
          <a:p>
            <a:pPr algn="ctr"/>
            <a:r>
              <a:rPr lang="en-US" i="1" dirty="0"/>
              <a:t>In partnership with Turtle Bay Beach Club (145 Room Hotel)</a:t>
            </a:r>
          </a:p>
        </p:txBody>
      </p:sp>
    </p:spTree>
  </p:cSld>
  <p:clrMapOvr>
    <a:masterClrMapping/>
  </p:clrMapOvr>
  <p:transition spd="slow">
    <p:pull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ctrTitle"/>
          </p:nvPr>
        </p:nvSpPr>
        <p:spPr>
          <a:xfrm>
            <a:off x="228600" y="1066800"/>
            <a:ext cx="8534400" cy="6858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Kenya: TEST Tool 4 (EST) - </a:t>
            </a:r>
            <a:r>
              <a:rPr lang="en-US" sz="2400" b="1" i="1" smtClean="0">
                <a:solidFill>
                  <a:srgbClr val="009900"/>
                </a:solidFill>
                <a:latin typeface="Arial" pitchFamily="34" charset="0"/>
                <a:ea typeface="ＭＳ Ｐゴシック" pitchFamily="34" charset="-128"/>
                <a:cs typeface="Arial" pitchFamily="34" charset="0"/>
              </a:rPr>
              <a:t>continued</a:t>
            </a:r>
          </a:p>
        </p:txBody>
      </p:sp>
      <p:sp>
        <p:nvSpPr>
          <p:cNvPr id="21507"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21508" name="Rectangle 4"/>
          <p:cNvSpPr>
            <a:spLocks noChangeArrowheads="1"/>
          </p:cNvSpPr>
          <p:nvPr/>
        </p:nvSpPr>
        <p:spPr bwMode="auto">
          <a:xfrm>
            <a:off x="3657600" y="1461970"/>
            <a:ext cx="4648200" cy="4062651"/>
          </a:xfrm>
          <a:prstGeom prst="rect">
            <a:avLst/>
          </a:prstGeom>
          <a:noFill/>
          <a:ln w="9525">
            <a:noFill/>
            <a:miter lim="800000"/>
            <a:headEnd/>
            <a:tailEnd/>
          </a:ln>
        </p:spPr>
        <p:txBody>
          <a:bodyPr anchor="ctr">
            <a:spAutoFit/>
          </a:bodyPr>
          <a:lstStyle/>
          <a:p>
            <a:pPr eaLnBrk="0" hangingPunct="0"/>
            <a:r>
              <a:rPr lang="en-US" sz="2000" b="1" dirty="0">
                <a:cs typeface="Arial" pitchFamily="34" charset="0"/>
              </a:rPr>
              <a:t>Flexi  biogas system (3 units</a:t>
            </a:r>
            <a:r>
              <a:rPr lang="en-US" sz="2000" b="1" dirty="0" smtClean="0">
                <a:cs typeface="Arial" pitchFamily="34" charset="0"/>
              </a:rPr>
              <a:t>)</a:t>
            </a:r>
          </a:p>
          <a:p>
            <a:pPr eaLnBrk="0" hangingPunct="0"/>
            <a:r>
              <a:rPr lang="en-US" sz="2000" b="1" dirty="0" smtClean="0">
                <a:cs typeface="Arial" pitchFamily="34" charset="0"/>
              </a:rPr>
              <a:t>USD 4,767</a:t>
            </a:r>
            <a:endParaRPr lang="en-US" sz="2000" b="1" dirty="0">
              <a:cs typeface="Arial" pitchFamily="34" charset="0"/>
            </a:endParaRPr>
          </a:p>
          <a:p>
            <a:pPr eaLnBrk="0" hangingPunct="0"/>
            <a:endParaRPr lang="en-US" b="1" dirty="0">
              <a:solidFill>
                <a:srgbClr val="00B050"/>
              </a:solidFill>
            </a:endParaRPr>
          </a:p>
          <a:p>
            <a:pPr eaLnBrk="0" hangingPunct="0">
              <a:buFont typeface="Wingdings" pitchFamily="2" charset="2"/>
              <a:buChar char="ü"/>
            </a:pPr>
            <a:r>
              <a:rPr lang="en-US" b="1" dirty="0">
                <a:solidFill>
                  <a:srgbClr val="0033CC"/>
                </a:solidFill>
              </a:rPr>
              <a:t>Collects biogas from manure and other organic material to be used as an alternative to LPG, mainly for cooking. </a:t>
            </a:r>
          </a:p>
          <a:p>
            <a:pPr eaLnBrk="0" hangingPunct="0"/>
            <a:endParaRPr lang="en-US" b="1" dirty="0">
              <a:solidFill>
                <a:srgbClr val="0033CC"/>
              </a:solidFill>
            </a:endParaRPr>
          </a:p>
          <a:p>
            <a:pPr eaLnBrk="0" hangingPunct="0">
              <a:buFont typeface="Wingdings" pitchFamily="2" charset="2"/>
              <a:buChar char="ü"/>
            </a:pPr>
            <a:r>
              <a:rPr lang="en-US" b="1" dirty="0">
                <a:solidFill>
                  <a:srgbClr val="0033CC"/>
                </a:solidFill>
              </a:rPr>
              <a:t>This is tied to a CSR activity involving education and awareness </a:t>
            </a:r>
            <a:r>
              <a:rPr lang="en-US" b="1" dirty="0" smtClean="0">
                <a:solidFill>
                  <a:srgbClr val="0033CC"/>
                </a:solidFill>
              </a:rPr>
              <a:t>programs and provision of compost and plants to local communities</a:t>
            </a:r>
          </a:p>
          <a:p>
            <a:pPr eaLnBrk="0" hangingPunct="0"/>
            <a:endParaRPr lang="en-US" b="1" dirty="0" smtClean="0">
              <a:solidFill>
                <a:srgbClr val="0033CC"/>
              </a:solidFill>
            </a:endParaRPr>
          </a:p>
          <a:p>
            <a:pPr eaLnBrk="0" hangingPunct="0">
              <a:buFont typeface="Wingdings" pitchFamily="2" charset="2"/>
              <a:buChar char="ü"/>
            </a:pPr>
            <a:r>
              <a:rPr lang="en-US" b="1" dirty="0" smtClean="0">
                <a:solidFill>
                  <a:srgbClr val="0033CC"/>
                </a:solidFill>
              </a:rPr>
              <a:t>. </a:t>
            </a:r>
            <a:r>
              <a:rPr lang="en-US" b="1" dirty="0">
                <a:solidFill>
                  <a:srgbClr val="0033CC"/>
                </a:solidFill>
              </a:rPr>
              <a:t>This EST is an identified Best Available Practice by FAO and IFAD.</a:t>
            </a:r>
            <a:endParaRPr lang="en-US" dirty="0">
              <a:solidFill>
                <a:srgbClr val="0033CC"/>
              </a:solidFill>
            </a:endParaRPr>
          </a:p>
        </p:txBody>
      </p:sp>
      <p:sp>
        <p:nvSpPr>
          <p:cNvPr id="21509" name="TextBox 13"/>
          <p:cNvSpPr txBox="1">
            <a:spLocks noChangeArrowheads="1"/>
          </p:cNvSpPr>
          <p:nvPr/>
        </p:nvSpPr>
        <p:spPr bwMode="auto">
          <a:xfrm>
            <a:off x="381000" y="5562600"/>
            <a:ext cx="8534400" cy="646113"/>
          </a:xfrm>
          <a:prstGeom prst="rect">
            <a:avLst/>
          </a:prstGeom>
          <a:noFill/>
          <a:ln w="9525">
            <a:noFill/>
            <a:miter lim="800000"/>
            <a:headEnd/>
            <a:tailEnd/>
          </a:ln>
        </p:spPr>
        <p:txBody>
          <a:bodyPr>
            <a:spAutoFit/>
          </a:bodyPr>
          <a:lstStyle/>
          <a:p>
            <a:r>
              <a:rPr lang="en-US" i="1" dirty="0"/>
              <a:t>In partnership with </a:t>
            </a:r>
            <a:r>
              <a:rPr lang="en-US" i="1" dirty="0" err="1"/>
              <a:t>Hemingways</a:t>
            </a:r>
            <a:r>
              <a:rPr lang="en-US" i="1" dirty="0"/>
              <a:t> Resort (76 Rooms) and 2 NGO Local Ocean Trust and Watamu Marine Association</a:t>
            </a:r>
          </a:p>
        </p:txBody>
      </p:sp>
      <p:pic>
        <p:nvPicPr>
          <p:cNvPr id="7" name="Picture 6" descr="C:\Users\MARLA\Desktop\PPT photos\SAM_1343.JPG"/>
          <p:cNvPicPr/>
          <p:nvPr/>
        </p:nvPicPr>
        <p:blipFill>
          <a:blip r:embed="rId3" cstate="print"/>
          <a:srcRect/>
          <a:stretch>
            <a:fillRect/>
          </a:stretch>
        </p:blipFill>
        <p:spPr bwMode="auto">
          <a:xfrm>
            <a:off x="609600" y="2209800"/>
            <a:ext cx="2819400" cy="2664342"/>
          </a:xfrm>
          <a:prstGeom prst="rect">
            <a:avLst/>
          </a:prstGeom>
          <a:noFill/>
          <a:ln w="9525">
            <a:noFill/>
            <a:miter lim="800000"/>
            <a:headEnd/>
            <a:tailEnd/>
          </a:ln>
        </p:spPr>
      </p:pic>
    </p:spTree>
  </p:cSld>
  <p:clrMapOvr>
    <a:masterClrMapping/>
  </p:clrMapOvr>
  <p:transition spd="slow">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ctrTitle"/>
          </p:nvPr>
        </p:nvSpPr>
        <p:spPr>
          <a:xfrm>
            <a:off x="228600" y="1066800"/>
            <a:ext cx="83820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Kenya: TEST Tool 4 (EST) - </a:t>
            </a:r>
            <a:r>
              <a:rPr lang="en-US" sz="2400" b="1" i="1" dirty="0" smtClean="0">
                <a:solidFill>
                  <a:srgbClr val="009900"/>
                </a:solidFill>
                <a:latin typeface="Arial" pitchFamily="34" charset="0"/>
                <a:ea typeface="ＭＳ Ｐゴシック" pitchFamily="34" charset="-128"/>
                <a:cs typeface="Arial" pitchFamily="34" charset="0"/>
              </a:rPr>
              <a:t>continued</a:t>
            </a:r>
          </a:p>
        </p:txBody>
      </p:sp>
      <p:sp>
        <p:nvSpPr>
          <p:cNvPr id="22531"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22532" name="Rectangle 4"/>
          <p:cNvSpPr>
            <a:spLocks noChangeArrowheads="1"/>
          </p:cNvSpPr>
          <p:nvPr/>
        </p:nvSpPr>
        <p:spPr bwMode="auto">
          <a:xfrm>
            <a:off x="228600" y="1767562"/>
            <a:ext cx="4343400" cy="4062651"/>
          </a:xfrm>
          <a:prstGeom prst="rect">
            <a:avLst/>
          </a:prstGeom>
          <a:noFill/>
          <a:ln w="9525">
            <a:noFill/>
            <a:miter lim="800000"/>
            <a:headEnd/>
            <a:tailEnd/>
          </a:ln>
        </p:spPr>
        <p:txBody>
          <a:bodyPr anchor="ctr">
            <a:spAutoFit/>
          </a:bodyPr>
          <a:lstStyle/>
          <a:p>
            <a:r>
              <a:rPr lang="en-US" sz="2000" b="1" dirty="0"/>
              <a:t>Waste Bins (85 units</a:t>
            </a:r>
            <a:r>
              <a:rPr lang="en-US" sz="2000" b="1" dirty="0" smtClean="0"/>
              <a:t>)</a:t>
            </a:r>
          </a:p>
          <a:p>
            <a:r>
              <a:rPr lang="en-US" sz="2000" b="1" dirty="0" smtClean="0"/>
              <a:t>USD 3,450</a:t>
            </a:r>
            <a:endParaRPr lang="en-US" sz="2000" b="1" dirty="0"/>
          </a:p>
          <a:p>
            <a:r>
              <a:rPr lang="en-US" sz="2000" b="1" dirty="0">
                <a:solidFill>
                  <a:srgbClr val="00B050"/>
                </a:solidFill>
              </a:rPr>
              <a:t> </a:t>
            </a:r>
          </a:p>
          <a:p>
            <a:pPr>
              <a:buFont typeface="Wingdings" pitchFamily="2" charset="2"/>
              <a:buChar char="ü"/>
            </a:pPr>
            <a:r>
              <a:rPr lang="en-US" b="1" dirty="0">
                <a:solidFill>
                  <a:srgbClr val="0033CC"/>
                </a:solidFill>
              </a:rPr>
              <a:t>Strategically placed in communities and hotels to serve as collection points of recyclable materials such as glass, paper and plastic. </a:t>
            </a:r>
          </a:p>
          <a:p>
            <a:endParaRPr lang="en-US" b="1" dirty="0">
              <a:solidFill>
                <a:srgbClr val="0033CC"/>
              </a:solidFill>
            </a:endParaRPr>
          </a:p>
          <a:p>
            <a:pPr>
              <a:buFont typeface="Wingdings" pitchFamily="2" charset="2"/>
              <a:buChar char="ü"/>
            </a:pPr>
            <a:r>
              <a:rPr lang="en-US" b="1" dirty="0">
                <a:solidFill>
                  <a:srgbClr val="0033CC"/>
                </a:solidFill>
              </a:rPr>
              <a:t>This is tied to another COAST Project supported activity which is supporting a recycling facility initiated by WMA though the Ecotourism Theme and Annual Plan activities. </a:t>
            </a:r>
          </a:p>
        </p:txBody>
      </p:sp>
      <p:sp>
        <p:nvSpPr>
          <p:cNvPr id="22533" name="TextBox 13"/>
          <p:cNvSpPr txBox="1">
            <a:spLocks noChangeArrowheads="1"/>
          </p:cNvSpPr>
          <p:nvPr/>
        </p:nvSpPr>
        <p:spPr bwMode="auto">
          <a:xfrm>
            <a:off x="4572000" y="5181600"/>
            <a:ext cx="3810000" cy="646113"/>
          </a:xfrm>
          <a:prstGeom prst="rect">
            <a:avLst/>
          </a:prstGeom>
          <a:noFill/>
          <a:ln w="9525">
            <a:noFill/>
            <a:miter lim="800000"/>
            <a:headEnd/>
            <a:tailEnd/>
          </a:ln>
        </p:spPr>
        <p:txBody>
          <a:bodyPr>
            <a:spAutoFit/>
          </a:bodyPr>
          <a:lstStyle/>
          <a:p>
            <a:pPr algn="ctr"/>
            <a:r>
              <a:rPr lang="en-US" i="1"/>
              <a:t>In partnership with Watamu Marine Association</a:t>
            </a:r>
          </a:p>
        </p:txBody>
      </p:sp>
      <p:pic>
        <p:nvPicPr>
          <p:cNvPr id="22534" name="Picture 6" descr="Bins 1"/>
          <p:cNvPicPr>
            <a:picLocks noChangeAspect="1" noChangeArrowheads="1"/>
          </p:cNvPicPr>
          <p:nvPr/>
        </p:nvPicPr>
        <p:blipFill>
          <a:blip r:embed="rId3" cstate="print"/>
          <a:srcRect/>
          <a:stretch>
            <a:fillRect/>
          </a:stretch>
        </p:blipFill>
        <p:spPr bwMode="auto">
          <a:xfrm>
            <a:off x="4572000" y="1905000"/>
            <a:ext cx="4184650" cy="3276600"/>
          </a:xfrm>
          <a:prstGeom prst="rect">
            <a:avLst/>
          </a:prstGeom>
          <a:noFill/>
          <a:ln w="9525">
            <a:noFill/>
            <a:miter lim="800000"/>
            <a:headEnd/>
            <a:tailEnd/>
          </a:ln>
        </p:spPr>
      </p:pic>
    </p:spTree>
  </p:cSld>
  <p:clrMapOvr>
    <a:masterClrMapping/>
  </p:clrMapOvr>
  <p:transition spd="slow">
    <p:pull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ctrTitle"/>
          </p:nvPr>
        </p:nvSpPr>
        <p:spPr>
          <a:xfrm>
            <a:off x="228600" y="1066800"/>
            <a:ext cx="85344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Kenya: Highlights</a:t>
            </a:r>
            <a:endParaRPr lang="en-US" sz="2400" b="1" i="1" dirty="0" smtClean="0">
              <a:solidFill>
                <a:srgbClr val="009900"/>
              </a:solidFill>
              <a:latin typeface="Arial" pitchFamily="34" charset="0"/>
              <a:ea typeface="ＭＳ Ｐゴシック" pitchFamily="34" charset="-128"/>
              <a:cs typeface="Arial" pitchFamily="34" charset="0"/>
            </a:endParaRPr>
          </a:p>
        </p:txBody>
      </p:sp>
      <p:sp>
        <p:nvSpPr>
          <p:cNvPr id="23555"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23556" name="Rectangle 4"/>
          <p:cNvSpPr>
            <a:spLocks noChangeArrowheads="1"/>
          </p:cNvSpPr>
          <p:nvPr/>
        </p:nvSpPr>
        <p:spPr bwMode="auto">
          <a:xfrm>
            <a:off x="228600" y="1828800"/>
            <a:ext cx="8534400" cy="3785652"/>
          </a:xfrm>
          <a:prstGeom prst="rect">
            <a:avLst/>
          </a:prstGeom>
          <a:noFill/>
          <a:ln w="9525">
            <a:noFill/>
            <a:miter lim="800000"/>
            <a:headEnd/>
            <a:tailEnd/>
          </a:ln>
        </p:spPr>
        <p:txBody>
          <a:bodyPr anchor="ctr">
            <a:spAutoFit/>
          </a:bodyPr>
          <a:lstStyle/>
          <a:p>
            <a:pPr>
              <a:buFont typeface="Wingdings" pitchFamily="2" charset="2"/>
              <a:buChar char="ü"/>
            </a:pPr>
            <a:r>
              <a:rPr lang="en-GB" sz="2000" b="1" dirty="0" err="1"/>
              <a:t>Hemingways</a:t>
            </a:r>
            <a:r>
              <a:rPr lang="en-GB" sz="2000" b="1" dirty="0"/>
              <a:t> Resort:  </a:t>
            </a:r>
            <a:r>
              <a:rPr lang="en-GB" sz="2000" b="1" dirty="0" smtClean="0">
                <a:solidFill>
                  <a:srgbClr val="0033CC"/>
                </a:solidFill>
              </a:rPr>
              <a:t>34</a:t>
            </a:r>
            <a:r>
              <a:rPr lang="en-GB" sz="2000" b="1" dirty="0">
                <a:solidFill>
                  <a:srgbClr val="0033CC"/>
                </a:solidFill>
              </a:rPr>
              <a:t>% reduction </a:t>
            </a:r>
            <a:r>
              <a:rPr lang="en-GB" sz="2000" b="1" dirty="0" smtClean="0">
                <a:solidFill>
                  <a:srgbClr val="0033CC"/>
                </a:solidFill>
              </a:rPr>
              <a:t>in Electricity bill within a 2 month period</a:t>
            </a:r>
            <a:endParaRPr lang="en-GB" sz="2000" b="1" dirty="0">
              <a:solidFill>
                <a:srgbClr val="0033CC"/>
              </a:solidFill>
            </a:endParaRPr>
          </a:p>
          <a:p>
            <a:pPr>
              <a:buFont typeface="Wingdings" pitchFamily="2" charset="2"/>
              <a:buChar char="ü"/>
            </a:pPr>
            <a:endParaRPr lang="en-GB" sz="2000" b="1" dirty="0">
              <a:solidFill>
                <a:srgbClr val="0033CC"/>
              </a:solidFill>
            </a:endParaRPr>
          </a:p>
          <a:p>
            <a:pPr>
              <a:buFont typeface="Wingdings" pitchFamily="2" charset="2"/>
              <a:buChar char="ü"/>
            </a:pPr>
            <a:r>
              <a:rPr lang="en-US" sz="2000" b="1" dirty="0"/>
              <a:t>Turtle Bay Beach Club: </a:t>
            </a:r>
            <a:r>
              <a:rPr lang="en-US" sz="2000" b="1" dirty="0">
                <a:solidFill>
                  <a:srgbClr val="0033CC"/>
                </a:solidFill>
              </a:rPr>
              <a:t>29% decrease in Energy Use and 20% </a:t>
            </a:r>
            <a:r>
              <a:rPr lang="en-US" sz="2000" b="1" dirty="0" smtClean="0">
                <a:solidFill>
                  <a:srgbClr val="0033CC"/>
                </a:solidFill>
              </a:rPr>
              <a:t>decrease </a:t>
            </a:r>
            <a:r>
              <a:rPr lang="en-US" sz="2000" b="1" dirty="0">
                <a:solidFill>
                  <a:srgbClr val="0033CC"/>
                </a:solidFill>
              </a:rPr>
              <a:t>in materials use</a:t>
            </a:r>
          </a:p>
          <a:p>
            <a:pPr>
              <a:buFont typeface="Wingdings" pitchFamily="2" charset="2"/>
              <a:buChar char="ü"/>
            </a:pPr>
            <a:endParaRPr lang="en-US" sz="2000" b="1" dirty="0">
              <a:solidFill>
                <a:srgbClr val="0033CC"/>
              </a:solidFill>
            </a:endParaRPr>
          </a:p>
          <a:p>
            <a:pPr>
              <a:buFont typeface="Wingdings" pitchFamily="2" charset="2"/>
              <a:buChar char="ü"/>
            </a:pPr>
            <a:r>
              <a:rPr lang="en-US" sz="2000" b="1" dirty="0" smtClean="0">
                <a:solidFill>
                  <a:srgbClr val="0033CC"/>
                </a:solidFill>
              </a:rPr>
              <a:t>Demonstration sites in </a:t>
            </a:r>
            <a:r>
              <a:rPr lang="en-US" sz="2000" b="1" dirty="0" err="1" smtClean="0">
                <a:solidFill>
                  <a:srgbClr val="0033CC"/>
                </a:solidFill>
              </a:rPr>
              <a:t>Hemingways</a:t>
            </a:r>
            <a:r>
              <a:rPr lang="en-US" sz="2000" b="1" dirty="0" smtClean="0">
                <a:solidFill>
                  <a:srgbClr val="0033CC"/>
                </a:solidFill>
              </a:rPr>
              <a:t>, Local Ocean Trust and </a:t>
            </a:r>
            <a:r>
              <a:rPr lang="en-US" sz="2000" b="1" dirty="0" err="1" smtClean="0">
                <a:solidFill>
                  <a:srgbClr val="0033CC"/>
                </a:solidFill>
              </a:rPr>
              <a:t>Watamu</a:t>
            </a:r>
            <a:r>
              <a:rPr lang="en-US" sz="2000" b="1" dirty="0" smtClean="0">
                <a:solidFill>
                  <a:srgbClr val="0033CC"/>
                </a:solidFill>
              </a:rPr>
              <a:t> Marine Association produce alternative energy to decrease mangrove extraction for fuel, using best available technology such as Rocket Composter and Flexi biogas system</a:t>
            </a:r>
            <a:endParaRPr lang="en-GB" sz="2000" b="1" dirty="0" smtClean="0">
              <a:solidFill>
                <a:srgbClr val="0033CC"/>
              </a:solidFill>
            </a:endParaRPr>
          </a:p>
          <a:p>
            <a:endParaRPr lang="en-GB" sz="2000" dirty="0"/>
          </a:p>
          <a:p>
            <a:endParaRPr lang="en-GB" sz="2000" dirty="0"/>
          </a:p>
        </p:txBody>
      </p:sp>
    </p:spTree>
  </p:cSld>
  <p:clrMapOvr>
    <a:masterClrMapping/>
  </p:clrMapOvr>
  <p:transition spd="slow">
    <p:pull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ctrTitle"/>
          </p:nvPr>
        </p:nvSpPr>
        <p:spPr>
          <a:xfrm>
            <a:off x="5257800" y="1066800"/>
            <a:ext cx="3886200" cy="1447800"/>
          </a:xfrm>
        </p:spPr>
        <p:txBody>
          <a:bodyPr anchor="t"/>
          <a:lstStyle/>
          <a:p>
            <a:r>
              <a:rPr lang="en-US" sz="2800" b="1" dirty="0" smtClean="0">
                <a:solidFill>
                  <a:srgbClr val="FF3300"/>
                </a:solidFill>
                <a:latin typeface="Arial" pitchFamily="34" charset="0"/>
                <a:ea typeface="ＭＳ Ｐゴシック" pitchFamily="34" charset="-128"/>
                <a:cs typeface="Arial" pitchFamily="34" charset="0"/>
              </a:rPr>
              <a:t>MOZAMBIQUE</a:t>
            </a:r>
            <a:r>
              <a:rPr lang="en-US" sz="2800" b="1" dirty="0" smtClean="0">
                <a:solidFill>
                  <a:srgbClr val="009900"/>
                </a:solidFill>
                <a:latin typeface="Arial" pitchFamily="34" charset="0"/>
                <a:ea typeface="ＭＳ Ｐゴシック" pitchFamily="34" charset="-128"/>
                <a:cs typeface="Arial" pitchFamily="34" charset="0"/>
              </a:rPr>
              <a:t/>
            </a:r>
            <a:br>
              <a:rPr lang="en-US" sz="2800" b="1" dirty="0" smtClean="0">
                <a:solidFill>
                  <a:srgbClr val="009900"/>
                </a:solidFill>
                <a:latin typeface="Arial" pitchFamily="34" charset="0"/>
                <a:ea typeface="ＭＳ Ｐゴシック" pitchFamily="34" charset="-128"/>
                <a:cs typeface="Arial" pitchFamily="34" charset="0"/>
              </a:rPr>
            </a:br>
            <a:r>
              <a:rPr lang="en-US" sz="2800" b="1" dirty="0" smtClean="0">
                <a:solidFill>
                  <a:srgbClr val="009900"/>
                </a:solidFill>
                <a:latin typeface="Arial" pitchFamily="34" charset="0"/>
                <a:ea typeface="ＭＳ Ｐゴシック" pitchFamily="34" charset="-128"/>
                <a:cs typeface="Arial" pitchFamily="34" charset="0"/>
              </a:rPr>
              <a:t>TEST Implementation </a:t>
            </a: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pic>
        <p:nvPicPr>
          <p:cNvPr id="25603" name="Picture 3" descr="C:\Users\MARLA\COAST Project Home PC\TEST\FINALTEST2012Mission\Files and pic from Yolanda\Mozambique\P1020441.JPG"/>
          <p:cNvPicPr>
            <a:picLocks noChangeAspect="1" noChangeArrowheads="1"/>
          </p:cNvPicPr>
          <p:nvPr/>
        </p:nvPicPr>
        <p:blipFill>
          <a:blip r:embed="rId3" cstate="print"/>
          <a:srcRect/>
          <a:stretch>
            <a:fillRect/>
          </a:stretch>
        </p:blipFill>
        <p:spPr bwMode="auto">
          <a:xfrm>
            <a:off x="4194876" y="3146156"/>
            <a:ext cx="4949124" cy="3711844"/>
          </a:xfrm>
          <a:prstGeom prst="rect">
            <a:avLst/>
          </a:prstGeom>
          <a:noFill/>
        </p:spPr>
      </p:pic>
      <p:pic>
        <p:nvPicPr>
          <p:cNvPr id="25604" name="Picture 4" descr="C:\Users\MARLA\COAST Project Home PC\TEST\FINALTEST2012Mission\Files and pic from Yolanda\Mozambique\P1020444.JPG"/>
          <p:cNvPicPr>
            <a:picLocks noChangeAspect="1" noChangeArrowheads="1"/>
          </p:cNvPicPr>
          <p:nvPr/>
        </p:nvPicPr>
        <p:blipFill>
          <a:blip r:embed="rId4" cstate="print"/>
          <a:srcRect/>
          <a:stretch>
            <a:fillRect/>
          </a:stretch>
        </p:blipFill>
        <p:spPr bwMode="auto">
          <a:xfrm>
            <a:off x="0" y="3477432"/>
            <a:ext cx="4507424" cy="3380568"/>
          </a:xfrm>
          <a:prstGeom prst="rect">
            <a:avLst/>
          </a:prstGeom>
          <a:noFill/>
        </p:spPr>
      </p:pic>
      <p:pic>
        <p:nvPicPr>
          <p:cNvPr id="25601" name="Picture 1" descr="C:\Users\MARLA\COAST Project Home PC\TEST\FINALTEST2012Mission\Files and Pic from Harvey\1083.JPG"/>
          <p:cNvPicPr>
            <a:picLocks noChangeAspect="1" noChangeArrowheads="1"/>
          </p:cNvPicPr>
          <p:nvPr/>
        </p:nvPicPr>
        <p:blipFill>
          <a:blip r:embed="rId5" cstate="print"/>
          <a:srcRect/>
          <a:stretch>
            <a:fillRect/>
          </a:stretch>
        </p:blipFill>
        <p:spPr bwMode="auto">
          <a:xfrm>
            <a:off x="0" y="990600"/>
            <a:ext cx="5029200" cy="3376694"/>
          </a:xfrm>
          <a:prstGeom prst="rect">
            <a:avLst/>
          </a:prstGeom>
          <a:noFill/>
        </p:spPr>
      </p:pic>
    </p:spTree>
    <p:extLst>
      <p:ext uri="{BB962C8B-B14F-4D97-AF65-F5344CB8AC3E}">
        <p14:creationId xmlns="" xmlns:p14="http://schemas.microsoft.com/office/powerpoint/2010/main" val="3629069835"/>
      </p:ext>
    </p:extLst>
  </p:cSld>
  <p:clrMapOvr>
    <a:masterClrMapping/>
  </p:clrMapOvr>
  <p:transition spd="slow">
    <p:pull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isplaying IMG_0006.JPG"/>
          <p:cNvPicPr>
            <a:picLocks noChangeAspect="1" noChangeArrowheads="1"/>
          </p:cNvPicPr>
          <p:nvPr/>
        </p:nvPicPr>
        <p:blipFill>
          <a:blip r:embed="rId3" cstate="print"/>
          <a:srcRect/>
          <a:stretch>
            <a:fillRect/>
          </a:stretch>
        </p:blipFill>
        <p:spPr bwMode="auto">
          <a:xfrm>
            <a:off x="3886200" y="4606418"/>
            <a:ext cx="3000550" cy="2251582"/>
          </a:xfrm>
          <a:prstGeom prst="rect">
            <a:avLst/>
          </a:prstGeom>
          <a:noFill/>
        </p:spPr>
      </p:pic>
      <p:sp>
        <p:nvSpPr>
          <p:cNvPr id="24578" name="Title 2"/>
          <p:cNvSpPr>
            <a:spLocks noGrp="1"/>
          </p:cNvSpPr>
          <p:nvPr>
            <p:ph type="ctrTitle"/>
          </p:nvPr>
        </p:nvSpPr>
        <p:spPr>
          <a:xfrm>
            <a:off x="6019800" y="381000"/>
            <a:ext cx="3124200" cy="609600"/>
          </a:xfrm>
        </p:spPr>
        <p:txBody>
          <a:bodyPr anchor="t"/>
          <a:lstStyle/>
          <a:p>
            <a:r>
              <a:rPr lang="en-US" sz="2800" b="1" dirty="0" smtClean="0">
                <a:solidFill>
                  <a:srgbClr val="FF3300"/>
                </a:solidFill>
                <a:latin typeface="Arial" pitchFamily="34" charset="0"/>
                <a:ea typeface="ＭＳ Ｐゴシック" pitchFamily="34" charset="-128"/>
                <a:cs typeface="Arial" pitchFamily="34" charset="0"/>
              </a:rPr>
              <a:t>MOZAMBIQUE</a:t>
            </a:r>
            <a:r>
              <a:rPr lang="en-US" sz="2800" b="1" dirty="0" smtClean="0">
                <a:solidFill>
                  <a:srgbClr val="009900"/>
                </a:solidFill>
                <a:latin typeface="Arial" pitchFamily="34" charset="0"/>
                <a:ea typeface="ＭＳ Ｐゴシック" pitchFamily="34" charset="-128"/>
                <a:cs typeface="Arial" pitchFamily="34" charset="0"/>
              </a:rPr>
              <a:t/>
            </a:r>
            <a:br>
              <a:rPr lang="en-US" sz="2800" b="1" dirty="0" smtClean="0">
                <a:solidFill>
                  <a:srgbClr val="00990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pic>
        <p:nvPicPr>
          <p:cNvPr id="2" name="Picture 2" descr="C:\Users\MARLA\COAST Project Home PC\TEST\FINALTEST2012Mission\Files and Pic from Marla\1325.JPG"/>
          <p:cNvPicPr>
            <a:picLocks noChangeAspect="1" noChangeArrowheads="1"/>
          </p:cNvPicPr>
          <p:nvPr/>
        </p:nvPicPr>
        <p:blipFill>
          <a:blip r:embed="rId4" cstate="print"/>
          <a:srcRect/>
          <a:stretch>
            <a:fillRect/>
          </a:stretch>
        </p:blipFill>
        <p:spPr bwMode="auto">
          <a:xfrm>
            <a:off x="0" y="3533614"/>
            <a:ext cx="4432514" cy="3324386"/>
          </a:xfrm>
          <a:prstGeom prst="rect">
            <a:avLst/>
          </a:prstGeom>
          <a:noFill/>
        </p:spPr>
      </p:pic>
      <p:pic>
        <p:nvPicPr>
          <p:cNvPr id="3" name="Picture 3" descr="C:\Users\MARLA\COAST Project Home PC\TEST\FINALTEST2012Mission\Files and Pic from Marla\1326.JPG"/>
          <p:cNvPicPr>
            <a:picLocks noChangeAspect="1" noChangeArrowheads="1"/>
          </p:cNvPicPr>
          <p:nvPr/>
        </p:nvPicPr>
        <p:blipFill>
          <a:blip r:embed="rId5" cstate="print"/>
          <a:srcRect/>
          <a:stretch>
            <a:fillRect/>
          </a:stretch>
        </p:blipFill>
        <p:spPr bwMode="auto">
          <a:xfrm>
            <a:off x="108488" y="919566"/>
            <a:ext cx="3440624" cy="2580468"/>
          </a:xfrm>
          <a:prstGeom prst="rect">
            <a:avLst/>
          </a:prstGeom>
          <a:noFill/>
        </p:spPr>
      </p:pic>
      <p:pic>
        <p:nvPicPr>
          <p:cNvPr id="23555" name="Picture 3" descr="C:\Users\MARLA\COAST Project Home PC\TEST\FINALTEST2012Mission\Files and Pic from Harvey\1080.JPG"/>
          <p:cNvPicPr>
            <a:picLocks noChangeAspect="1" noChangeArrowheads="1"/>
          </p:cNvPicPr>
          <p:nvPr/>
        </p:nvPicPr>
        <p:blipFill>
          <a:blip r:embed="rId6" cstate="print"/>
          <a:srcRect/>
          <a:stretch>
            <a:fillRect/>
          </a:stretch>
        </p:blipFill>
        <p:spPr bwMode="auto">
          <a:xfrm>
            <a:off x="4495800" y="1371600"/>
            <a:ext cx="4210374" cy="3157782"/>
          </a:xfrm>
          <a:prstGeom prst="rect">
            <a:avLst/>
          </a:prstGeom>
          <a:noFill/>
        </p:spPr>
      </p:pic>
      <p:pic>
        <p:nvPicPr>
          <p:cNvPr id="7" name="Picture 6" descr="C:\Users\user\Google Drive\TEST\TEST.Mozambique\EST. Glass cutting\Pictures\IMG_0005.JPG"/>
          <p:cNvPicPr>
            <a:picLocks noChangeAspect="1" noChangeArrowheads="1"/>
          </p:cNvPicPr>
          <p:nvPr/>
        </p:nvPicPr>
        <p:blipFill>
          <a:blip r:embed="rId7" cstate="print"/>
          <a:srcRect/>
          <a:stretch>
            <a:fillRect/>
          </a:stretch>
        </p:blipFill>
        <p:spPr bwMode="auto">
          <a:xfrm>
            <a:off x="6172200" y="4572000"/>
            <a:ext cx="2971800" cy="2286000"/>
          </a:xfrm>
          <a:prstGeom prst="rect">
            <a:avLst/>
          </a:prstGeom>
          <a:noFill/>
        </p:spPr>
      </p:pic>
    </p:spTree>
    <p:extLst>
      <p:ext uri="{BB962C8B-B14F-4D97-AF65-F5344CB8AC3E}">
        <p14:creationId xmlns="" xmlns:p14="http://schemas.microsoft.com/office/powerpoint/2010/main" val="1455668303"/>
      </p:ext>
    </p:extLst>
  </p:cSld>
  <p:clrMapOvr>
    <a:masterClrMapping/>
  </p:clrMapOvr>
  <p:transition spd="slow">
    <p:pull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ctrTitle"/>
          </p:nvPr>
        </p:nvSpPr>
        <p:spPr>
          <a:xfrm>
            <a:off x="228600" y="1066800"/>
            <a:ext cx="8534400" cy="609600"/>
          </a:xfrm>
        </p:spPr>
        <p:txBody>
          <a:bodyPr anchor="t"/>
          <a:lstStyle/>
          <a:p>
            <a:r>
              <a:rPr lang="en-US" sz="2800" b="1" smtClean="0">
                <a:solidFill>
                  <a:srgbClr val="009900"/>
                </a:solidFill>
                <a:latin typeface="Arial" pitchFamily="34" charset="0"/>
                <a:ea typeface="ＭＳ Ｐゴシック" pitchFamily="34" charset="-128"/>
                <a:cs typeface="Arial" pitchFamily="34" charset="0"/>
              </a:rPr>
              <a:t>Partners</a:t>
            </a:r>
            <a:r>
              <a:rPr lang="en-US" sz="2800" b="1" smtClean="0">
                <a:solidFill>
                  <a:srgbClr val="002060"/>
                </a:solidFill>
                <a:latin typeface="Arial" pitchFamily="34" charset="0"/>
                <a:ea typeface="ＭＳ Ｐゴシック" pitchFamily="34" charset="-128"/>
                <a:cs typeface="Arial" pitchFamily="34" charset="0"/>
              </a:rPr>
              <a:t/>
            </a:r>
            <a:br>
              <a:rPr lang="en-US" sz="2800" b="1" smtClean="0">
                <a:solidFill>
                  <a:srgbClr val="002060"/>
                </a:solidFill>
                <a:latin typeface="Arial" pitchFamily="34" charset="0"/>
                <a:ea typeface="ＭＳ Ｐゴシック" pitchFamily="34" charset="-128"/>
                <a:cs typeface="Arial" pitchFamily="34" charset="0"/>
              </a:rPr>
            </a:br>
            <a:endParaRPr lang="en-US" b="1" smtClean="0">
              <a:solidFill>
                <a:srgbClr val="002060"/>
              </a:solidFill>
              <a:latin typeface="Arial" pitchFamily="34" charset="0"/>
              <a:ea typeface="ＭＳ Ｐゴシック" pitchFamily="34" charset="-128"/>
              <a:cs typeface="Arial" pitchFamily="34" charset="0"/>
            </a:endParaRPr>
          </a:p>
        </p:txBody>
      </p:sp>
      <p:sp>
        <p:nvSpPr>
          <p:cNvPr id="25603"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9" name="Table 8"/>
          <p:cNvGraphicFramePr>
            <a:graphicFrameLocks noGrp="1"/>
          </p:cNvGraphicFramePr>
          <p:nvPr/>
        </p:nvGraphicFramePr>
        <p:xfrm>
          <a:off x="304800" y="1981200"/>
          <a:ext cx="8534400" cy="3840480"/>
        </p:xfrm>
        <a:graphic>
          <a:graphicData uri="http://schemas.openxmlformats.org/drawingml/2006/table">
            <a:tbl>
              <a:tblPr firstRow="1" bandRow="1">
                <a:tableStyleId>{5C22544A-7EE6-4342-B048-85BDC9FD1C3A}</a:tableStyleId>
              </a:tblPr>
              <a:tblGrid>
                <a:gridCol w="5251938"/>
                <a:gridCol w="3282462"/>
              </a:tblGrid>
              <a:tr h="406400">
                <a:tc>
                  <a:txBody>
                    <a:bodyPr/>
                    <a:lstStyle/>
                    <a:p>
                      <a:r>
                        <a:rPr lang="en-US" sz="2000" b="1" dirty="0" smtClean="0">
                          <a:latin typeface="Arial" pitchFamily="34" charset="0"/>
                          <a:cs typeface="Arial" pitchFamily="34" charset="0"/>
                        </a:rPr>
                        <a:t>Partner</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Type</a:t>
                      </a:r>
                      <a:r>
                        <a:rPr lang="en-US" sz="2000" b="1" baseline="0" dirty="0" smtClean="0">
                          <a:latin typeface="Arial" pitchFamily="34" charset="0"/>
                          <a:cs typeface="Arial" pitchFamily="34" charset="0"/>
                        </a:rPr>
                        <a:t> of institution</a:t>
                      </a:r>
                      <a:endParaRPr lang="en-US" sz="2000" b="1" dirty="0">
                        <a:latin typeface="Arial" pitchFamily="34" charset="0"/>
                        <a:cs typeface="Arial" pitchFamily="34" charset="0"/>
                      </a:endParaRPr>
                    </a:p>
                  </a:txBody>
                  <a:tcPr/>
                </a:tc>
              </a:tr>
              <a:tr h="406400">
                <a:tc>
                  <a:txBody>
                    <a:bodyPr/>
                    <a:lstStyle/>
                    <a:p>
                      <a:r>
                        <a:rPr lang="en-US" sz="2000" b="1" kern="1200" dirty="0" smtClean="0">
                          <a:solidFill>
                            <a:schemeClr val="dk1"/>
                          </a:solidFill>
                          <a:latin typeface="Arial" pitchFamily="34" charset="0"/>
                          <a:ea typeface="+mn-ea"/>
                          <a:cs typeface="Arial" pitchFamily="34" charset="0"/>
                        </a:rPr>
                        <a:t>Ministry for the Coordination of Environmental Affairs</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Government</a:t>
                      </a:r>
                      <a:endParaRPr lang="en-US" sz="2000" b="1" dirty="0">
                        <a:latin typeface="Arial" pitchFamily="34" charset="0"/>
                        <a:cs typeface="Arial" pitchFamily="34" charset="0"/>
                      </a:endParaRPr>
                    </a:p>
                  </a:txBody>
                  <a:tcPr/>
                </a:tc>
              </a:tr>
              <a:tr h="406400">
                <a:tc>
                  <a:txBody>
                    <a:bodyPr/>
                    <a:lstStyle/>
                    <a:p>
                      <a:r>
                        <a:rPr lang="en-US" sz="2000" b="1" kern="1200" dirty="0" smtClean="0">
                          <a:solidFill>
                            <a:schemeClr val="dk1"/>
                          </a:solidFill>
                          <a:latin typeface="Arial" pitchFamily="34" charset="0"/>
                          <a:ea typeface="+mn-ea"/>
                          <a:cs typeface="Arial" pitchFamily="34" charset="0"/>
                        </a:rPr>
                        <a:t>Ministry of Tourism</a:t>
                      </a:r>
                      <a:endParaRPr lang="en-US" sz="20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Government</a:t>
                      </a:r>
                    </a:p>
                  </a:txBody>
                  <a:tcPr/>
                </a:tc>
              </a:tr>
              <a:tr h="406400">
                <a:tc>
                  <a:txBody>
                    <a:bodyPr/>
                    <a:lstStyle/>
                    <a:p>
                      <a:r>
                        <a:rPr lang="en-US" sz="2000" b="1" dirty="0" smtClean="0">
                          <a:latin typeface="Arial" pitchFamily="34" charset="0"/>
                          <a:cs typeface="Arial" pitchFamily="34" charset="0"/>
                        </a:rPr>
                        <a:t>Mozambique National Cleaner Production Center</a:t>
                      </a:r>
                      <a:endParaRPr lang="en-US" sz="20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Arial" pitchFamily="34" charset="0"/>
                          <a:cs typeface="Arial" pitchFamily="34" charset="0"/>
                        </a:rPr>
                        <a:t>Trust</a:t>
                      </a:r>
                    </a:p>
                  </a:txBody>
                  <a:tcPr/>
                </a:tc>
              </a:tr>
              <a:tr h="406400">
                <a:tc>
                  <a:txBody>
                    <a:bodyPr/>
                    <a:lstStyle/>
                    <a:p>
                      <a:r>
                        <a:rPr lang="en-US" sz="2000" b="1" dirty="0" smtClean="0">
                          <a:latin typeface="Arial" pitchFamily="34" charset="0"/>
                          <a:cs typeface="Arial" pitchFamily="34" charset="0"/>
                        </a:rPr>
                        <a:t>Bay View Lodge</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Hotel</a:t>
                      </a:r>
                      <a:endParaRPr lang="en-US" sz="2000" b="1" dirty="0">
                        <a:latin typeface="Arial" pitchFamily="34" charset="0"/>
                        <a:cs typeface="Arial" pitchFamily="34" charset="0"/>
                      </a:endParaRPr>
                    </a:p>
                  </a:txBody>
                  <a:tcPr/>
                </a:tc>
              </a:tr>
              <a:tr h="406400">
                <a:tc>
                  <a:txBody>
                    <a:bodyPr/>
                    <a:lstStyle/>
                    <a:p>
                      <a:r>
                        <a:rPr lang="en-US" sz="2000" b="1" dirty="0" smtClean="0">
                          <a:latin typeface="Arial" pitchFamily="34" charset="0"/>
                          <a:cs typeface="Arial" pitchFamily="34" charset="0"/>
                        </a:rPr>
                        <a:t>Farol</a:t>
                      </a:r>
                      <a:r>
                        <a:rPr lang="en-US" sz="2000" b="1" baseline="0" dirty="0" smtClean="0">
                          <a:latin typeface="Arial" pitchFamily="34" charset="0"/>
                          <a:cs typeface="Arial" pitchFamily="34" charset="0"/>
                        </a:rPr>
                        <a:t> do Barra</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Hotel</a:t>
                      </a:r>
                      <a:endParaRPr lang="en-US" sz="2000" b="1" dirty="0">
                        <a:latin typeface="Arial" pitchFamily="34" charset="0"/>
                        <a:cs typeface="Arial" pitchFamily="34" charset="0"/>
                      </a:endParaRPr>
                    </a:p>
                  </a:txBody>
                  <a:tcPr/>
                </a:tc>
              </a:tr>
              <a:tr h="406400">
                <a:tc>
                  <a:txBody>
                    <a:bodyPr/>
                    <a:lstStyle/>
                    <a:p>
                      <a:r>
                        <a:rPr lang="en-US" sz="2000" b="1" dirty="0" smtClean="0">
                          <a:latin typeface="Arial" pitchFamily="34" charset="0"/>
                          <a:cs typeface="Arial" pitchFamily="34" charset="0"/>
                        </a:rPr>
                        <a:t>Vista Do Mar</a:t>
                      </a:r>
                      <a:endParaRPr lang="en-US" sz="20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Hotel</a:t>
                      </a:r>
                    </a:p>
                  </a:txBody>
                  <a:tcPr/>
                </a:tc>
              </a:tr>
              <a:tr h="406400">
                <a:tc>
                  <a:txBody>
                    <a:bodyPr/>
                    <a:lstStyle/>
                    <a:p>
                      <a:r>
                        <a:rPr lang="en-US" sz="2000" b="1" dirty="0" smtClean="0">
                          <a:latin typeface="Arial" pitchFamily="34" charset="0"/>
                          <a:cs typeface="Arial" pitchFamily="34" charset="0"/>
                        </a:rPr>
                        <a:t>Dino’s Bar</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Restaurant</a:t>
                      </a:r>
                      <a:endParaRPr lang="en-US" sz="2000" b="1" dirty="0">
                        <a:latin typeface="Arial" pitchFamily="34" charset="0"/>
                        <a:cs typeface="Arial" pitchFamily="34" charset="0"/>
                      </a:endParaRPr>
                    </a:p>
                  </a:txBody>
                  <a:tcPr/>
                </a:tc>
              </a:tr>
            </a:tbl>
          </a:graphicData>
        </a:graphic>
      </p:graphicFrame>
    </p:spTree>
  </p:cSld>
  <p:clrMapOvr>
    <a:masterClrMapping/>
  </p:clrMapOvr>
  <p:transition spd="slow">
    <p:pull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ctrTitle"/>
          </p:nvPr>
        </p:nvSpPr>
        <p:spPr>
          <a:xfrm>
            <a:off x="228600" y="1066800"/>
            <a:ext cx="8534400" cy="7620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Mozambique: TEST Tool 1 (CPA), 3 (EMS) and 5 (CSR)</a:t>
            </a: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sp>
        <p:nvSpPr>
          <p:cNvPr id="2662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de-DE"/>
          </a:p>
        </p:txBody>
      </p:sp>
      <p:graphicFrame>
        <p:nvGraphicFramePr>
          <p:cNvPr id="4" name="Chart 3"/>
          <p:cNvGraphicFramePr>
            <a:graphicFrameLocks/>
          </p:cNvGraphicFramePr>
          <p:nvPr/>
        </p:nvGraphicFramePr>
        <p:xfrm>
          <a:off x="228600" y="2209800"/>
          <a:ext cx="8001000" cy="2895600"/>
        </p:xfrm>
        <a:graphic>
          <a:graphicData uri="http://schemas.openxmlformats.org/drawingml/2006/chart">
            <c:chart xmlns:c="http://schemas.openxmlformats.org/drawingml/2006/chart" xmlns:r="http://schemas.openxmlformats.org/officeDocument/2006/relationships" r:id="rId3"/>
          </a:graphicData>
        </a:graphic>
      </p:graphicFrame>
      <p:sp>
        <p:nvSpPr>
          <p:cNvPr id="26629" name="Rectangle 3"/>
          <p:cNvSpPr>
            <a:spLocks noChangeArrowheads="1"/>
          </p:cNvSpPr>
          <p:nvPr/>
        </p:nvSpPr>
        <p:spPr bwMode="auto">
          <a:xfrm>
            <a:off x="228600" y="5257800"/>
            <a:ext cx="8382000" cy="708025"/>
          </a:xfrm>
          <a:prstGeom prst="rect">
            <a:avLst/>
          </a:prstGeom>
          <a:noFill/>
          <a:ln w="9525">
            <a:noFill/>
            <a:miter lim="800000"/>
            <a:headEnd/>
            <a:tailEnd/>
          </a:ln>
        </p:spPr>
        <p:txBody>
          <a:bodyPr anchor="ctr">
            <a:spAutoFit/>
          </a:bodyPr>
          <a:lstStyle/>
          <a:p>
            <a:pPr eaLnBrk="0" hangingPunct="0"/>
            <a:r>
              <a:rPr lang="en-GB" sz="2000" b="1" dirty="0">
                <a:cs typeface="Arial" pitchFamily="34" charset="0"/>
              </a:rPr>
              <a:t>Figure 3. Overview of cost category of CP Recommendations in </a:t>
            </a:r>
            <a:r>
              <a:rPr lang="en-GB" sz="2000" b="1" dirty="0" smtClean="0">
                <a:cs typeface="Arial" pitchFamily="34" charset="0"/>
              </a:rPr>
              <a:t>Mozambique </a:t>
            </a:r>
            <a:r>
              <a:rPr lang="en-GB" sz="2000" b="1" dirty="0" smtClean="0">
                <a:solidFill>
                  <a:srgbClr val="0033CC"/>
                </a:solidFill>
                <a:cs typeface="Arial" pitchFamily="34" charset="0"/>
              </a:rPr>
              <a:t>(No Cost=62, Low Cost=16, High Cost=4)</a:t>
            </a:r>
            <a:endParaRPr lang="en-GB" sz="2000" dirty="0">
              <a:solidFill>
                <a:srgbClr val="0033CC"/>
              </a:solidFill>
            </a:endParaRPr>
          </a:p>
        </p:txBody>
      </p:sp>
    </p:spTree>
  </p:cSld>
  <p:clrMapOvr>
    <a:masterClrMapping/>
  </p:clrMapOvr>
  <p:transition spd="slow">
    <p:pull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ctrTitle"/>
          </p:nvPr>
        </p:nvSpPr>
        <p:spPr>
          <a:xfrm>
            <a:off x="228600" y="1066800"/>
            <a:ext cx="8610600" cy="8382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Mozambique : TEST Tool 1 (CPA), 3 (EMS) and 5 (CSR)- </a:t>
            </a:r>
            <a:r>
              <a:rPr lang="en-US" sz="2400" b="1" i="1" smtClean="0">
                <a:solidFill>
                  <a:srgbClr val="009900"/>
                </a:solidFill>
                <a:latin typeface="Arial" pitchFamily="34" charset="0"/>
                <a:ea typeface="ＭＳ Ｐゴシック" pitchFamily="34" charset="-128"/>
                <a:cs typeface="Arial" pitchFamily="34" charset="0"/>
              </a:rPr>
              <a:t>continued</a:t>
            </a:r>
            <a:r>
              <a:rPr lang="en-US" sz="2800" b="1" smtClean="0">
                <a:solidFill>
                  <a:srgbClr val="002060"/>
                </a:solidFill>
                <a:latin typeface="Arial" pitchFamily="34" charset="0"/>
                <a:ea typeface="ＭＳ Ｐゴシック" pitchFamily="34" charset="-128"/>
                <a:cs typeface="Arial" pitchFamily="34" charset="0"/>
              </a:rPr>
              <a:t/>
            </a:r>
            <a:br>
              <a:rPr lang="en-US" sz="2800" b="1" smtClean="0">
                <a:solidFill>
                  <a:srgbClr val="002060"/>
                </a:solidFill>
                <a:latin typeface="Arial" pitchFamily="34" charset="0"/>
                <a:ea typeface="ＭＳ Ｐゴシック" pitchFamily="34" charset="-128"/>
                <a:cs typeface="Arial" pitchFamily="34" charset="0"/>
              </a:rPr>
            </a:br>
            <a:endParaRPr lang="en-US" b="1" smtClean="0">
              <a:solidFill>
                <a:srgbClr val="002060"/>
              </a:solidFill>
              <a:latin typeface="Arial" pitchFamily="34" charset="0"/>
              <a:ea typeface="ＭＳ Ｐゴシック" pitchFamily="34" charset="-128"/>
              <a:cs typeface="Arial" pitchFamily="34" charset="0"/>
            </a:endParaRPr>
          </a:p>
        </p:txBody>
      </p:sp>
      <p:sp>
        <p:nvSpPr>
          <p:cNvPr id="2765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de-DE"/>
          </a:p>
        </p:txBody>
      </p:sp>
      <p:sp>
        <p:nvSpPr>
          <p:cNvPr id="2765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de-DE"/>
          </a:p>
        </p:txBody>
      </p:sp>
      <p:graphicFrame>
        <p:nvGraphicFramePr>
          <p:cNvPr id="7" name="Chart 6"/>
          <p:cNvGraphicFramePr>
            <a:graphicFrameLocks/>
          </p:cNvGraphicFramePr>
          <p:nvPr/>
        </p:nvGraphicFramePr>
        <p:xfrm>
          <a:off x="0" y="2133600"/>
          <a:ext cx="9144000"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27654" name="Rectangle 3"/>
          <p:cNvSpPr>
            <a:spLocks noChangeArrowheads="1"/>
          </p:cNvSpPr>
          <p:nvPr/>
        </p:nvSpPr>
        <p:spPr bwMode="auto">
          <a:xfrm>
            <a:off x="381000" y="5410170"/>
            <a:ext cx="8225521" cy="400110"/>
          </a:xfrm>
          <a:prstGeom prst="rect">
            <a:avLst/>
          </a:prstGeom>
          <a:noFill/>
          <a:ln w="9525">
            <a:noFill/>
            <a:miter lim="800000"/>
            <a:headEnd/>
            <a:tailEnd/>
          </a:ln>
        </p:spPr>
        <p:txBody>
          <a:bodyPr wrap="none" anchor="ctr">
            <a:spAutoFit/>
          </a:bodyPr>
          <a:lstStyle/>
          <a:p>
            <a:pPr eaLnBrk="0" hangingPunct="0"/>
            <a:r>
              <a:rPr lang="en-GB" sz="2000" b="1" dirty="0">
                <a:cs typeface="Arial" pitchFamily="34" charset="0"/>
              </a:rPr>
              <a:t>Figure 4. </a:t>
            </a:r>
            <a:r>
              <a:rPr lang="en-GB" sz="2000" b="1" dirty="0">
                <a:solidFill>
                  <a:srgbClr val="0033CC"/>
                </a:solidFill>
                <a:cs typeface="Arial" pitchFamily="34" charset="0"/>
              </a:rPr>
              <a:t>Overview of </a:t>
            </a:r>
            <a:r>
              <a:rPr lang="en-GB" sz="2000" b="1" dirty="0" smtClean="0">
                <a:solidFill>
                  <a:srgbClr val="0033CC"/>
                </a:solidFill>
                <a:cs typeface="Arial" pitchFamily="34" charset="0"/>
              </a:rPr>
              <a:t>the 82 CP </a:t>
            </a:r>
            <a:r>
              <a:rPr lang="en-GB" sz="2000" b="1" dirty="0">
                <a:solidFill>
                  <a:srgbClr val="0033CC"/>
                </a:solidFill>
                <a:cs typeface="Arial" pitchFamily="34" charset="0"/>
              </a:rPr>
              <a:t>Recommendations in Mozambique</a:t>
            </a:r>
            <a:endParaRPr lang="en-GB" sz="2000" dirty="0">
              <a:solidFill>
                <a:srgbClr val="0033CC"/>
              </a:solidFill>
            </a:endParaRPr>
          </a:p>
        </p:txBody>
      </p:sp>
    </p:spTree>
  </p:cSld>
  <p:clrMapOvr>
    <a:masterClrMapping/>
  </p:clrMapOvr>
  <p:transition spd="slow">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19800" y="2743200"/>
            <a:ext cx="2743200" cy="3200400"/>
          </a:xfrm>
        </p:spPr>
        <p:txBody>
          <a:bodyPr anchor="t"/>
          <a:lstStyle/>
          <a:p>
            <a:pPr algn="l">
              <a:defRPr/>
            </a:pPr>
            <a:r>
              <a:rPr lang="en-US" sz="2800" b="1" dirty="0" smtClean="0">
                <a:solidFill>
                  <a:srgbClr val="002060"/>
                </a:solidFill>
                <a:latin typeface="Arial"/>
                <a:ea typeface="ＭＳ Ｐゴシック"/>
                <a:cs typeface="+mn-cs"/>
              </a:rPr>
              <a:t/>
            </a:r>
            <a:br>
              <a:rPr lang="en-US" sz="2800" b="1" dirty="0" smtClean="0">
                <a:solidFill>
                  <a:srgbClr val="002060"/>
                </a:solidFill>
                <a:latin typeface="Arial"/>
                <a:ea typeface="ＭＳ Ｐゴシック"/>
                <a:cs typeface="+mn-cs"/>
              </a:rPr>
            </a:br>
            <a:endParaRPr lang="en-US" dirty="0">
              <a:solidFill>
                <a:srgbClr val="002060"/>
              </a:solidFill>
            </a:endParaRPr>
          </a:p>
        </p:txBody>
      </p:sp>
      <p:sp>
        <p:nvSpPr>
          <p:cNvPr id="5123" name="Rectangle 4"/>
          <p:cNvSpPr>
            <a:spLocks noChangeArrowheads="1"/>
          </p:cNvSpPr>
          <p:nvPr/>
        </p:nvSpPr>
        <p:spPr bwMode="auto">
          <a:xfrm>
            <a:off x="320675" y="1143000"/>
            <a:ext cx="8502650" cy="5848350"/>
          </a:xfrm>
          <a:prstGeom prst="rect">
            <a:avLst/>
          </a:prstGeom>
          <a:noFill/>
          <a:ln w="9525">
            <a:noFill/>
            <a:miter lim="800000"/>
            <a:headEnd/>
            <a:tailEnd/>
          </a:ln>
        </p:spPr>
        <p:txBody>
          <a:bodyPr>
            <a:spAutoFit/>
          </a:bodyPr>
          <a:lstStyle/>
          <a:p>
            <a:pPr algn="ctr"/>
            <a:r>
              <a:rPr lang="en-US" sz="2000" b="1">
                <a:solidFill>
                  <a:srgbClr val="009900"/>
                </a:solidFill>
              </a:rPr>
              <a:t>UNIDO led the implementation of the Transfer of Environmentally Sound Technology methodology (TEST) to the local hotel sector </a:t>
            </a:r>
          </a:p>
          <a:p>
            <a:pPr algn="ctr"/>
            <a:r>
              <a:rPr lang="en-US" sz="2000" b="1">
                <a:solidFill>
                  <a:srgbClr val="009900"/>
                </a:solidFill>
              </a:rPr>
              <a:t>in four of the COAST project countries:</a:t>
            </a:r>
          </a:p>
          <a:p>
            <a:endParaRPr lang="en-US" sz="2000"/>
          </a:p>
          <a:p>
            <a:pPr lvl="1">
              <a:buFont typeface="Wingdings" pitchFamily="2" charset="2"/>
              <a:buChar char="ü"/>
            </a:pPr>
            <a:r>
              <a:rPr lang="en-US" sz="2000" b="1">
                <a:solidFill>
                  <a:srgbClr val="0033CC"/>
                </a:solidFill>
              </a:rPr>
              <a:t>Watamu, KENYA </a:t>
            </a:r>
          </a:p>
          <a:p>
            <a:pPr lvl="1"/>
            <a:endParaRPr lang="en-US" sz="1400" b="1">
              <a:solidFill>
                <a:srgbClr val="0033CC"/>
              </a:solidFill>
            </a:endParaRPr>
          </a:p>
          <a:p>
            <a:pPr lvl="1">
              <a:buFont typeface="Wingdings" pitchFamily="2" charset="2"/>
              <a:buChar char="ü"/>
            </a:pPr>
            <a:r>
              <a:rPr lang="en-US" sz="2000" b="1">
                <a:solidFill>
                  <a:srgbClr val="0033CC"/>
                </a:solidFill>
              </a:rPr>
              <a:t>Inhambane, MOZAMBIQUE</a:t>
            </a:r>
          </a:p>
          <a:p>
            <a:pPr lvl="1"/>
            <a:endParaRPr lang="en-US" sz="1400" b="1">
              <a:solidFill>
                <a:srgbClr val="0033CC"/>
              </a:solidFill>
            </a:endParaRPr>
          </a:p>
          <a:p>
            <a:pPr lvl="1">
              <a:buFont typeface="Wingdings" pitchFamily="2" charset="2"/>
              <a:buChar char="ü"/>
            </a:pPr>
            <a:r>
              <a:rPr lang="en-US" sz="2000" b="1">
                <a:solidFill>
                  <a:srgbClr val="0033CC"/>
                </a:solidFill>
              </a:rPr>
              <a:t>Saly, SENEGAL</a:t>
            </a:r>
          </a:p>
          <a:p>
            <a:pPr lvl="1"/>
            <a:endParaRPr lang="en-US" sz="1400" b="1">
              <a:solidFill>
                <a:srgbClr val="0033CC"/>
              </a:solidFill>
            </a:endParaRPr>
          </a:p>
          <a:p>
            <a:pPr lvl="1">
              <a:buFont typeface="Wingdings" pitchFamily="2" charset="2"/>
              <a:buChar char="ü"/>
            </a:pPr>
            <a:r>
              <a:rPr lang="en-US" sz="2000" b="1">
                <a:solidFill>
                  <a:srgbClr val="0033CC"/>
                </a:solidFill>
              </a:rPr>
              <a:t>Bagamoyo,TANZANIA</a:t>
            </a:r>
          </a:p>
          <a:p>
            <a:endParaRPr lang="en-US" sz="2000"/>
          </a:p>
          <a:p>
            <a:pPr algn="just">
              <a:buClr>
                <a:schemeClr val="tx1"/>
              </a:buClr>
            </a:pPr>
            <a:r>
              <a:rPr lang="en-US" sz="2000"/>
              <a:t> </a:t>
            </a:r>
          </a:p>
          <a:p>
            <a:pPr algn="just">
              <a:buClr>
                <a:schemeClr val="tx1"/>
              </a:buClr>
            </a:pPr>
            <a:r>
              <a:rPr lang="en-US" sz="2000" b="1">
                <a:cs typeface="Arial" pitchFamily="34" charset="0"/>
              </a:rPr>
              <a:t>The first TEST trainings were held across the four EMS countries in   </a:t>
            </a:r>
          </a:p>
          <a:p>
            <a:pPr algn="just">
              <a:buClr>
                <a:schemeClr val="tx1"/>
              </a:buClr>
            </a:pPr>
            <a:r>
              <a:rPr lang="en-US" sz="2000" b="1">
                <a:cs typeface="Arial" pitchFamily="34" charset="0"/>
              </a:rPr>
              <a:t> November/December 2012 for the  hotel sector, DPC and local   experts.</a:t>
            </a:r>
          </a:p>
          <a:p>
            <a:endParaRPr lang="en-US"/>
          </a:p>
          <a:p>
            <a:r>
              <a:rPr lang="en-US"/>
              <a:t> </a:t>
            </a:r>
          </a:p>
          <a:p>
            <a:endParaRPr lang="en-US"/>
          </a:p>
          <a:p>
            <a:endParaRPr lang="de-AT"/>
          </a:p>
        </p:txBody>
      </p:sp>
    </p:spTree>
  </p:cSld>
  <p:clrMapOvr>
    <a:masterClrMapping/>
  </p:clrMapOvr>
  <p:transition spd="slow">
    <p:pull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ctrTitle"/>
          </p:nvPr>
        </p:nvSpPr>
        <p:spPr>
          <a:xfrm>
            <a:off x="228600" y="990600"/>
            <a:ext cx="7772400" cy="6858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MOZAMBIQUE: Highlights</a:t>
            </a:r>
            <a:endParaRPr lang="en-US" sz="2400" b="1" i="1" smtClean="0">
              <a:solidFill>
                <a:srgbClr val="009900"/>
              </a:solidFill>
              <a:latin typeface="Arial" pitchFamily="34" charset="0"/>
              <a:ea typeface="ＭＳ Ｐゴシック" pitchFamily="34" charset="-128"/>
              <a:cs typeface="Arial" pitchFamily="34" charset="0"/>
            </a:endParaRPr>
          </a:p>
        </p:txBody>
      </p:sp>
      <p:sp>
        <p:nvSpPr>
          <p:cNvPr id="28675"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5" name="Table 4"/>
          <p:cNvGraphicFramePr>
            <a:graphicFrameLocks noGrp="1"/>
          </p:cNvGraphicFramePr>
          <p:nvPr>
            <p:extLst>
              <p:ext uri="{D42A27DB-BD31-4B8C-83A1-F6EECF244321}">
                <p14:modId xmlns="" xmlns:p14="http://schemas.microsoft.com/office/powerpoint/2010/main" val="3260635400"/>
              </p:ext>
            </p:extLst>
          </p:nvPr>
        </p:nvGraphicFramePr>
        <p:xfrm>
          <a:off x="228600" y="1524000"/>
          <a:ext cx="8686800" cy="4648200"/>
        </p:xfrm>
        <a:graphic>
          <a:graphicData uri="http://schemas.openxmlformats.org/drawingml/2006/table">
            <a:tbl>
              <a:tblPr>
                <a:tableStyleId>{16D9F66E-5EB9-4882-86FB-DCBF35E3C3E4}</a:tableStyleId>
              </a:tblPr>
              <a:tblGrid>
                <a:gridCol w="1219200"/>
                <a:gridCol w="1752600"/>
                <a:gridCol w="1219200"/>
                <a:gridCol w="1295400"/>
                <a:gridCol w="914400"/>
                <a:gridCol w="2286000"/>
              </a:tblGrid>
              <a:tr h="721136">
                <a:tc>
                  <a:txBody>
                    <a:bodyPr/>
                    <a:lstStyle/>
                    <a:p>
                      <a:pPr marL="0" marR="0">
                        <a:lnSpc>
                          <a:spcPct val="115000"/>
                        </a:lnSpc>
                        <a:spcBef>
                          <a:spcPts val="0"/>
                        </a:spcBef>
                        <a:spcAft>
                          <a:spcPts val="0"/>
                        </a:spcAft>
                      </a:pPr>
                      <a:r>
                        <a:rPr lang="en-US" sz="1200" b="1" dirty="0">
                          <a:uFill>
                            <a:solidFill>
                              <a:srgbClr val="99FF66"/>
                            </a:solidFill>
                          </a:uFill>
                          <a:latin typeface="Arial" pitchFamily="34" charset="0"/>
                          <a:cs typeface="Arial" pitchFamily="34" charset="0"/>
                        </a:rPr>
                        <a:t>Establishment</a:t>
                      </a:r>
                      <a:endParaRPr lang="en-US" sz="12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Grouping/ CP Option</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Cost type /  Investment*</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Estimated Income </a:t>
                      </a:r>
                      <a:r>
                        <a:rPr lang="en-US" sz="1300" b="1" dirty="0">
                          <a:uFill>
                            <a:solidFill>
                              <a:srgbClr val="99FF66"/>
                            </a:solidFill>
                          </a:uFill>
                          <a:latin typeface="Arial" pitchFamily="34" charset="0"/>
                          <a:cs typeface="Arial" pitchFamily="34" charset="0"/>
                        </a:rPr>
                        <a:t>/ </a:t>
                      </a:r>
                      <a:r>
                        <a:rPr lang="en-US" sz="1300" b="1" dirty="0" smtClean="0">
                          <a:uFill>
                            <a:solidFill>
                              <a:srgbClr val="99FF66"/>
                            </a:solidFill>
                          </a:uFill>
                          <a:latin typeface="Arial" pitchFamily="34" charset="0"/>
                          <a:cs typeface="Arial" pitchFamily="34" charset="0"/>
                        </a:rPr>
                        <a:t>Savings</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Pay Back Period</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Environmental Benefits</a:t>
                      </a:r>
                      <a:endParaRPr lang="en-US" sz="1300" b="1" dirty="0">
                        <a:uFill>
                          <a:solidFill>
                            <a:srgbClr val="99FF66"/>
                          </a:solidFill>
                        </a:uFill>
                        <a:latin typeface="Arial" pitchFamily="34" charset="0"/>
                        <a:ea typeface="Calibri"/>
                        <a:cs typeface="Arial" pitchFamily="34" charset="0"/>
                      </a:endParaRPr>
                    </a:p>
                  </a:txBody>
                  <a:tcPr marL="65962" marR="65962" marT="0" marB="0"/>
                </a:tc>
              </a:tr>
              <a:tr h="2313538">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Bay View Lodge</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Water: </a:t>
                      </a:r>
                      <a:endParaRPr lang="en-US" sz="1300" b="1" dirty="0" smtClean="0">
                        <a:uFill>
                          <a:solidFill>
                            <a:srgbClr val="99FF66"/>
                          </a:solidFill>
                        </a:uFill>
                        <a:latin typeface="Arial" pitchFamily="34" charset="0"/>
                        <a:cs typeface="Arial" pitchFamily="34" charset="0"/>
                      </a:endParaRPr>
                    </a:p>
                    <a:p>
                      <a:pPr marL="0" marR="0">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Laundry </a:t>
                      </a:r>
                      <a:r>
                        <a:rPr lang="en-US" sz="1300" b="1" dirty="0">
                          <a:uFill>
                            <a:solidFill>
                              <a:srgbClr val="99FF66"/>
                            </a:solidFill>
                          </a:uFill>
                          <a:latin typeface="Arial" pitchFamily="34" charset="0"/>
                          <a:cs typeface="Arial" pitchFamily="34" charset="0"/>
                        </a:rPr>
                        <a:t>/ Kitchen area CP recommendations </a:t>
                      </a:r>
                      <a:r>
                        <a:rPr lang="en-US" sz="1300" b="1" dirty="0" smtClean="0">
                          <a:uFill>
                            <a:solidFill>
                              <a:srgbClr val="99FF66"/>
                            </a:solidFill>
                          </a:uFill>
                          <a:latin typeface="Arial" pitchFamily="34" charset="0"/>
                          <a:cs typeface="Arial" pitchFamily="34" charset="0"/>
                        </a:rPr>
                        <a:t>including</a:t>
                      </a:r>
                      <a:r>
                        <a:rPr lang="en-US" sz="1300" b="1" baseline="0" dirty="0" smtClean="0">
                          <a:uFill>
                            <a:solidFill>
                              <a:srgbClr val="99FF66"/>
                            </a:solidFill>
                          </a:uFill>
                          <a:latin typeface="Arial" pitchFamily="34" charset="0"/>
                          <a:cs typeface="Arial" pitchFamily="34" charset="0"/>
                        </a:rPr>
                        <a:t>: </a:t>
                      </a:r>
                      <a:r>
                        <a:rPr lang="en-US" sz="1300" b="1" dirty="0" smtClean="0">
                          <a:uFill>
                            <a:solidFill>
                              <a:srgbClr val="99FF66"/>
                            </a:solidFill>
                          </a:uFill>
                          <a:latin typeface="Arial" pitchFamily="34" charset="0"/>
                          <a:cs typeface="Arial" pitchFamily="34" charset="0"/>
                        </a:rPr>
                        <a:t>Implement </a:t>
                      </a:r>
                      <a:r>
                        <a:rPr lang="en-US" sz="1300" b="1" dirty="0">
                          <a:uFill>
                            <a:solidFill>
                              <a:srgbClr val="99FF66"/>
                            </a:solidFill>
                          </a:uFill>
                          <a:latin typeface="Arial" pitchFamily="34" charset="0"/>
                          <a:cs typeface="Arial" pitchFamily="34" charset="0"/>
                        </a:rPr>
                        <a:t>a linen reuse </a:t>
                      </a:r>
                      <a:r>
                        <a:rPr lang="en-US" sz="1300" b="1" dirty="0" err="1" smtClean="0">
                          <a:uFill>
                            <a:solidFill>
                              <a:srgbClr val="99FF66"/>
                            </a:solidFill>
                          </a:uFill>
                          <a:latin typeface="Arial" pitchFamily="34" charset="0"/>
                          <a:cs typeface="Arial" pitchFamily="34" charset="0"/>
                        </a:rPr>
                        <a:t>programme</a:t>
                      </a:r>
                      <a:r>
                        <a:rPr lang="en-US" sz="1300" b="1" dirty="0" smtClean="0">
                          <a:uFill>
                            <a:solidFill>
                              <a:srgbClr val="99FF66"/>
                            </a:solidFill>
                          </a:uFill>
                          <a:latin typeface="Arial" pitchFamily="34" charset="0"/>
                          <a:cs typeface="Arial" pitchFamily="34" charset="0"/>
                        </a:rPr>
                        <a:t> </a:t>
                      </a:r>
                      <a:r>
                        <a:rPr lang="en-US" sz="1300" b="1" dirty="0">
                          <a:uFill>
                            <a:solidFill>
                              <a:srgbClr val="99FF66"/>
                            </a:solidFill>
                          </a:uFill>
                          <a:latin typeface="Arial" pitchFamily="34" charset="0"/>
                          <a:cs typeface="Arial" pitchFamily="34" charset="0"/>
                        </a:rPr>
                        <a:t>based on voluntary guest adherence</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High Cost: </a:t>
                      </a:r>
                      <a:r>
                        <a:rPr lang="en-US" sz="1300" b="1" dirty="0" smtClean="0">
                          <a:uFill>
                            <a:solidFill>
                              <a:srgbClr val="99FF66"/>
                            </a:solidFill>
                          </a:uFill>
                          <a:latin typeface="Arial" pitchFamily="34" charset="0"/>
                          <a:cs typeface="Arial" pitchFamily="34" charset="0"/>
                        </a:rPr>
                        <a:t>USD 750</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USD 3,000</a:t>
                      </a:r>
                      <a:endParaRPr lang="en-US" sz="1300" b="1" dirty="0">
                        <a:uFill>
                          <a:solidFill>
                            <a:srgbClr val="99FF66"/>
                          </a:solidFill>
                        </a:uFill>
                        <a:latin typeface="Arial" pitchFamily="34" charset="0"/>
                        <a:ea typeface="Calibri"/>
                        <a:cs typeface="Arial" pitchFamily="34" charset="0"/>
                      </a:endParaRPr>
                    </a:p>
                  </a:txBody>
                  <a:tcPr marL="65962" marR="65962" marT="0" marB="0">
                    <a:solidFill>
                      <a:srgbClr val="FDEFE9"/>
                    </a:solidFill>
                  </a:tcPr>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3 </a:t>
                      </a:r>
                      <a:r>
                        <a:rPr lang="en-US" sz="1300" b="1" dirty="0" smtClean="0">
                          <a:uFill>
                            <a:solidFill>
                              <a:srgbClr val="99FF66"/>
                            </a:solidFill>
                          </a:uFill>
                          <a:latin typeface="Arial" pitchFamily="34" charset="0"/>
                          <a:cs typeface="Arial" pitchFamily="34" charset="0"/>
                        </a:rPr>
                        <a:t>months</a:t>
                      </a:r>
                      <a:endParaRPr lang="en-US" sz="1300" b="1" dirty="0">
                        <a:uFill>
                          <a:solidFill>
                            <a:srgbClr val="99FF66"/>
                          </a:solidFill>
                        </a:uFill>
                        <a:latin typeface="Arial" pitchFamily="34" charset="0"/>
                        <a:ea typeface="Calibri"/>
                        <a:cs typeface="Arial" pitchFamily="34" charset="0"/>
                      </a:endParaRPr>
                    </a:p>
                  </a:txBody>
                  <a:tcPr marL="65962" marR="65962" marT="0" marB="0">
                    <a:solidFill>
                      <a:srgbClr val="FDEFE9"/>
                    </a:solidFill>
                  </a:tcPr>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Reduces pollution by reducing the amount of soap used daily; water resource conservation;  energy conservation from washing machines and saves water that is used unnecessarily in doing laundry on a daily </a:t>
                      </a:r>
                      <a:r>
                        <a:rPr lang="en-US" sz="1300" b="1" dirty="0" smtClean="0">
                          <a:uFill>
                            <a:solidFill>
                              <a:srgbClr val="99FF66"/>
                            </a:solidFill>
                          </a:uFill>
                          <a:latin typeface="Arial" pitchFamily="34" charset="0"/>
                          <a:cs typeface="Arial" pitchFamily="34" charset="0"/>
                        </a:rPr>
                        <a:t>basis</a:t>
                      </a:r>
                    </a:p>
                    <a:p>
                      <a:pPr marL="0" marR="0">
                        <a:lnSpc>
                          <a:spcPct val="115000"/>
                        </a:lnSpc>
                        <a:spcBef>
                          <a:spcPts val="0"/>
                        </a:spcBef>
                        <a:spcAft>
                          <a:spcPts val="0"/>
                        </a:spcAft>
                      </a:pPr>
                      <a:endParaRPr lang="en-US" sz="1300" b="1" dirty="0">
                        <a:uFill>
                          <a:solidFill>
                            <a:srgbClr val="99FF66"/>
                          </a:solidFill>
                        </a:uFill>
                        <a:latin typeface="Arial" pitchFamily="34" charset="0"/>
                        <a:ea typeface="Calibri"/>
                        <a:cs typeface="Arial" pitchFamily="34" charset="0"/>
                      </a:endParaRPr>
                    </a:p>
                  </a:txBody>
                  <a:tcPr marL="65962" marR="65962" marT="0" marB="0"/>
                </a:tc>
              </a:tr>
              <a:tr h="1613526">
                <a:tc>
                  <a:txBody>
                    <a:bodyPr/>
                    <a:lstStyle/>
                    <a:p>
                      <a:pPr marL="0" marR="0">
                        <a:lnSpc>
                          <a:spcPct val="115000"/>
                        </a:lnSpc>
                        <a:spcBef>
                          <a:spcPts val="0"/>
                        </a:spcBef>
                        <a:spcAft>
                          <a:spcPts val="0"/>
                        </a:spcAft>
                      </a:pPr>
                      <a:r>
                        <a:rPr lang="en-US" sz="1300" b="1">
                          <a:uFill>
                            <a:solidFill>
                              <a:srgbClr val="99FF66"/>
                            </a:solidFill>
                          </a:uFill>
                          <a:latin typeface="Arial" pitchFamily="34" charset="0"/>
                          <a:cs typeface="Arial" pitchFamily="34" charset="0"/>
                        </a:rPr>
                        <a:t>Dino’s Bar</a:t>
                      </a:r>
                      <a:endParaRPr lang="en-US" sz="1300" b="1">
                        <a:uFill>
                          <a:solidFill>
                            <a:srgbClr val="99FF66"/>
                          </a:solidFill>
                        </a:uFill>
                        <a:latin typeface="Arial" pitchFamily="34" charset="0"/>
                        <a:ea typeface="Calibri"/>
                        <a:cs typeface="Arial" pitchFamily="34" charset="0"/>
                      </a:endParaRPr>
                    </a:p>
                  </a:txBody>
                  <a:tcPr marL="65962" marR="65962" marT="0" marB="0"/>
                </a:tc>
                <a:tc>
                  <a:txBody>
                    <a:bodyPr/>
                    <a:lstStyle/>
                    <a:p>
                      <a:pPr marL="0" marR="0" algn="l" defTabSz="914400" rtl="0" eaLnBrk="1" latinLnBrk="0" hangingPunct="1">
                        <a:lnSpc>
                          <a:spcPct val="115000"/>
                        </a:lnSpc>
                        <a:spcBef>
                          <a:spcPts val="0"/>
                        </a:spcBef>
                        <a:spcAft>
                          <a:spcPts val="0"/>
                        </a:spcAft>
                      </a:pPr>
                      <a:r>
                        <a:rPr lang="en-US" sz="1300" b="1" kern="1200" dirty="0" smtClean="0">
                          <a:solidFill>
                            <a:schemeClr val="dk1"/>
                          </a:solidFill>
                          <a:uFill>
                            <a:solidFill>
                              <a:srgbClr val="99FF66"/>
                            </a:solidFill>
                          </a:uFill>
                          <a:latin typeface="Arial" pitchFamily="34" charset="0"/>
                          <a:ea typeface="+mn-ea"/>
                          <a:cs typeface="Arial" pitchFamily="34" charset="0"/>
                        </a:rPr>
                        <a:t>Energy:</a:t>
                      </a:r>
                    </a:p>
                    <a:p>
                      <a:pPr marL="0" marR="0" algn="l" defTabSz="914400" rtl="0" eaLnBrk="1" latinLnBrk="0" hangingPunct="1">
                        <a:lnSpc>
                          <a:spcPct val="115000"/>
                        </a:lnSpc>
                        <a:spcBef>
                          <a:spcPts val="0"/>
                        </a:spcBef>
                        <a:spcAft>
                          <a:spcPts val="0"/>
                        </a:spcAft>
                      </a:pPr>
                      <a:r>
                        <a:rPr lang="en-US" sz="1300" b="1" kern="1200" dirty="0" smtClean="0">
                          <a:solidFill>
                            <a:schemeClr val="dk1"/>
                          </a:solidFill>
                          <a:uFill>
                            <a:solidFill>
                              <a:srgbClr val="99FF66"/>
                            </a:solidFill>
                          </a:uFill>
                          <a:latin typeface="Arial" pitchFamily="34" charset="0"/>
                          <a:ea typeface="+mn-ea"/>
                          <a:cs typeface="Arial" pitchFamily="34" charset="0"/>
                        </a:rPr>
                        <a:t>Kitchen </a:t>
                      </a:r>
                      <a:r>
                        <a:rPr lang="en-US" sz="1300" b="1" kern="1200" dirty="0">
                          <a:solidFill>
                            <a:schemeClr val="dk1"/>
                          </a:solidFill>
                          <a:uFill>
                            <a:solidFill>
                              <a:srgbClr val="99FF66"/>
                            </a:solidFill>
                          </a:uFill>
                          <a:latin typeface="Arial" pitchFamily="34" charset="0"/>
                          <a:ea typeface="+mn-ea"/>
                          <a:cs typeface="Arial" pitchFamily="34" charset="0"/>
                        </a:rPr>
                        <a:t>recommendations including: Avoid connecting the electric equipment when not in use</a:t>
                      </a: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Low Cost: </a:t>
                      </a:r>
                      <a:r>
                        <a:rPr lang="en-US" sz="1300" b="1" dirty="0" smtClean="0">
                          <a:uFill>
                            <a:solidFill>
                              <a:srgbClr val="99FF66"/>
                            </a:solidFill>
                          </a:uFill>
                          <a:latin typeface="Arial" pitchFamily="34" charset="0"/>
                          <a:cs typeface="Arial" pitchFamily="34" charset="0"/>
                        </a:rPr>
                        <a:t>USD 100</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Variable</a:t>
                      </a:r>
                      <a:endParaRPr lang="en-US" sz="1300" b="1" dirty="0">
                        <a:uFill>
                          <a:solidFill>
                            <a:srgbClr val="99FF66"/>
                          </a:solidFill>
                        </a:uFill>
                        <a:latin typeface="Arial" pitchFamily="34" charset="0"/>
                        <a:ea typeface="Calibri"/>
                        <a:cs typeface="Arial" pitchFamily="34" charset="0"/>
                      </a:endParaRPr>
                    </a:p>
                  </a:txBody>
                  <a:tcPr marL="65962" marR="65962" marT="0" marB="0">
                    <a:solidFill>
                      <a:srgbClr val="FDEFE9"/>
                    </a:solidFill>
                  </a:tcPr>
                </a:tc>
                <a:tc>
                  <a:txBody>
                    <a:bodyPr/>
                    <a:lstStyle/>
                    <a:p>
                      <a:pPr marL="0" marR="0" algn="just">
                        <a:lnSpc>
                          <a:spcPct val="115000"/>
                        </a:lnSpc>
                        <a:spcBef>
                          <a:spcPts val="0"/>
                        </a:spcBef>
                        <a:spcAft>
                          <a:spcPts val="0"/>
                        </a:spcAft>
                      </a:pPr>
                      <a:r>
                        <a:rPr lang="en-US" sz="1300" b="1" dirty="0">
                          <a:uFill>
                            <a:solidFill>
                              <a:srgbClr val="99FF66"/>
                            </a:solidFill>
                          </a:uFill>
                          <a:latin typeface="Arial" pitchFamily="34" charset="0"/>
                          <a:cs typeface="Arial" pitchFamily="34" charset="0"/>
                        </a:rPr>
                        <a:t>Variable</a:t>
                      </a:r>
                      <a:endParaRPr lang="en-US" sz="1300" b="1" dirty="0">
                        <a:uFill>
                          <a:solidFill>
                            <a:srgbClr val="99FF66"/>
                          </a:solidFill>
                        </a:uFill>
                        <a:latin typeface="Arial" pitchFamily="34" charset="0"/>
                        <a:ea typeface="Calibri"/>
                        <a:cs typeface="Arial" pitchFamily="34" charset="0"/>
                      </a:endParaRPr>
                    </a:p>
                  </a:txBody>
                  <a:tcPr marL="65962" marR="65962" marT="0" marB="0">
                    <a:solidFill>
                      <a:srgbClr val="FDEFE9"/>
                    </a:solidFill>
                  </a:tcPr>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Reduction in </a:t>
                      </a:r>
                      <a:r>
                        <a:rPr lang="en-US" sz="1300" b="1" dirty="0" smtClean="0">
                          <a:uFill>
                            <a:solidFill>
                              <a:srgbClr val="99FF66"/>
                            </a:solidFill>
                          </a:uFill>
                          <a:latin typeface="Arial" pitchFamily="34" charset="0"/>
                          <a:cs typeface="Arial" pitchFamily="34" charset="0"/>
                        </a:rPr>
                        <a:t>carbon </a:t>
                      </a:r>
                      <a:r>
                        <a:rPr lang="en-US" sz="1300" b="1" dirty="0">
                          <a:uFill>
                            <a:solidFill>
                              <a:srgbClr val="99FF66"/>
                            </a:solidFill>
                          </a:uFill>
                          <a:latin typeface="Arial" pitchFamily="34" charset="0"/>
                          <a:cs typeface="Arial" pitchFamily="34" charset="0"/>
                        </a:rPr>
                        <a:t>emissions </a:t>
                      </a:r>
                      <a:r>
                        <a:rPr lang="en-US" sz="1300" b="1" dirty="0" smtClean="0">
                          <a:uFill>
                            <a:solidFill>
                              <a:srgbClr val="99FF66"/>
                            </a:solidFill>
                          </a:uFill>
                          <a:latin typeface="Arial" pitchFamily="34" charset="0"/>
                          <a:cs typeface="Arial" pitchFamily="34" charset="0"/>
                        </a:rPr>
                        <a:t>to the </a:t>
                      </a:r>
                      <a:r>
                        <a:rPr lang="en-US" sz="1300" b="1" dirty="0">
                          <a:uFill>
                            <a:solidFill>
                              <a:srgbClr val="99FF66"/>
                            </a:solidFill>
                          </a:uFill>
                          <a:latin typeface="Arial" pitchFamily="34" charset="0"/>
                          <a:cs typeface="Arial" pitchFamily="34" charset="0"/>
                        </a:rPr>
                        <a:t>atmosphere</a:t>
                      </a:r>
                      <a:endParaRPr lang="en-US" sz="1300" b="1" dirty="0">
                        <a:uFill>
                          <a:solidFill>
                            <a:srgbClr val="99FF66"/>
                          </a:solidFill>
                        </a:uFill>
                        <a:latin typeface="Arial" pitchFamily="34" charset="0"/>
                        <a:ea typeface="Calibri"/>
                        <a:cs typeface="Arial" pitchFamily="34" charset="0"/>
                      </a:endParaRPr>
                    </a:p>
                  </a:txBody>
                  <a:tcPr marL="65962" marR="65962"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ctrTitle"/>
          </p:nvPr>
        </p:nvSpPr>
        <p:spPr>
          <a:xfrm>
            <a:off x="609600" y="1143000"/>
            <a:ext cx="7772400" cy="6858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Mozambique: TEST Tool 2 (EMA)</a:t>
            </a:r>
          </a:p>
        </p:txBody>
      </p:sp>
      <p:sp>
        <p:nvSpPr>
          <p:cNvPr id="29699" name="Rectangle 4"/>
          <p:cNvSpPr>
            <a:spLocks noChangeArrowheads="1"/>
          </p:cNvSpPr>
          <p:nvPr/>
        </p:nvSpPr>
        <p:spPr bwMode="auto">
          <a:xfrm>
            <a:off x="381000" y="2132082"/>
            <a:ext cx="8399463" cy="3170099"/>
          </a:xfrm>
          <a:prstGeom prst="rect">
            <a:avLst/>
          </a:prstGeom>
          <a:noFill/>
          <a:ln w="9525">
            <a:noFill/>
            <a:miter lim="800000"/>
            <a:headEnd/>
            <a:tailEnd/>
          </a:ln>
        </p:spPr>
        <p:txBody>
          <a:bodyPr anchor="ctr">
            <a:spAutoFit/>
          </a:bodyPr>
          <a:lstStyle/>
          <a:p>
            <a:pPr algn="just" eaLnBrk="0" hangingPunct="0">
              <a:buFont typeface="Wingdings" pitchFamily="2" charset="2"/>
              <a:buChar char="§"/>
            </a:pPr>
            <a:r>
              <a:rPr lang="en-US" sz="2000" b="1" dirty="0">
                <a:solidFill>
                  <a:srgbClr val="0033CC"/>
                </a:solidFill>
                <a:cs typeface="Arial" pitchFamily="34" charset="0"/>
              </a:rPr>
              <a:t> The sensitization of the top management level in the initial TEST/EMA trainings provided the initial ground work for the Kenya National Cleaner Production Center to be able to liaise with the hotels operational level  </a:t>
            </a:r>
          </a:p>
          <a:p>
            <a:pPr algn="just" eaLnBrk="0" hangingPunct="0"/>
            <a:endParaRPr lang="en-US" sz="2000" b="1" dirty="0">
              <a:solidFill>
                <a:srgbClr val="0033CC"/>
              </a:solidFill>
              <a:cs typeface="Arial" pitchFamily="34" charset="0"/>
            </a:endParaRPr>
          </a:p>
          <a:p>
            <a:pPr algn="just" eaLnBrk="0" hangingPunct="0">
              <a:buFont typeface="Wingdings" pitchFamily="2" charset="2"/>
              <a:buChar char="§"/>
            </a:pPr>
            <a:r>
              <a:rPr lang="en-US" sz="2000" b="1" dirty="0">
                <a:solidFill>
                  <a:srgbClr val="0033CC"/>
                </a:solidFill>
                <a:cs typeface="Arial" pitchFamily="34" charset="0"/>
              </a:rPr>
              <a:t> The EMA work identified cost centers in order to establish a baseline scenario across both participating </a:t>
            </a:r>
            <a:r>
              <a:rPr lang="en-US" sz="2000" b="1" dirty="0" smtClean="0">
                <a:solidFill>
                  <a:srgbClr val="0033CC"/>
                </a:solidFill>
                <a:cs typeface="Arial" pitchFamily="34" charset="0"/>
              </a:rPr>
              <a:t>hotels</a:t>
            </a:r>
            <a:endParaRPr lang="en-US" sz="2000" b="1" i="1" dirty="0">
              <a:solidFill>
                <a:srgbClr val="0033CC"/>
              </a:solidFill>
              <a:cs typeface="Arial" pitchFamily="34" charset="0"/>
            </a:endParaRPr>
          </a:p>
          <a:p>
            <a:pPr algn="just" eaLnBrk="0" hangingPunct="0"/>
            <a:endParaRPr lang="en-US" sz="2000" b="1" dirty="0">
              <a:solidFill>
                <a:srgbClr val="0033CC"/>
              </a:solidFill>
              <a:cs typeface="Arial" pitchFamily="34" charset="0"/>
            </a:endParaRPr>
          </a:p>
          <a:p>
            <a:pPr algn="just" eaLnBrk="0" hangingPunct="0">
              <a:buFont typeface="Wingdings" pitchFamily="2" charset="2"/>
              <a:buChar char="§"/>
            </a:pPr>
            <a:r>
              <a:rPr lang="en-US" sz="2000" b="1" dirty="0">
                <a:solidFill>
                  <a:srgbClr val="0033CC"/>
                </a:solidFill>
                <a:cs typeface="Arial" pitchFamily="34" charset="0"/>
              </a:rPr>
              <a:t> These cost centers helped to prioritize the CPA work conducted by the MNCPC. </a:t>
            </a:r>
            <a:endParaRPr lang="en-US" sz="2000" b="1" dirty="0">
              <a:solidFill>
                <a:srgbClr val="0033CC"/>
              </a:solidFill>
            </a:endParaRPr>
          </a:p>
        </p:txBody>
      </p:sp>
      <p:sp>
        <p:nvSpPr>
          <p:cNvPr id="29700"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de-AT"/>
              <a:t/>
            </a:r>
            <a:br>
              <a:rPr lang="de-AT"/>
            </a:br>
            <a:endParaRPr lang="de-AT"/>
          </a:p>
        </p:txBody>
      </p:sp>
    </p:spTree>
  </p:cSld>
  <p:clrMapOvr>
    <a:masterClrMapping/>
  </p:clrMapOvr>
  <p:transition spd="slow">
    <p:pull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ctrTitle"/>
          </p:nvPr>
        </p:nvSpPr>
        <p:spPr>
          <a:xfrm>
            <a:off x="533400" y="1066800"/>
            <a:ext cx="77724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Mozambique: TEST Tool 2 (EMA) </a:t>
            </a:r>
            <a:r>
              <a:rPr lang="en-US" sz="2400" b="1" i="1" dirty="0" smtClean="0">
                <a:solidFill>
                  <a:srgbClr val="009900"/>
                </a:solidFill>
                <a:latin typeface="Arial" pitchFamily="34" charset="0"/>
                <a:ea typeface="ＭＳ Ｐゴシック" pitchFamily="34" charset="-128"/>
                <a:cs typeface="Arial" pitchFamily="34" charset="0"/>
              </a:rPr>
              <a:t>- continued</a:t>
            </a:r>
          </a:p>
        </p:txBody>
      </p:sp>
      <p:sp>
        <p:nvSpPr>
          <p:cNvPr id="30724"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de-AT"/>
              <a:t/>
            </a:r>
            <a:br>
              <a:rPr lang="de-AT"/>
            </a:br>
            <a:endParaRPr lang="de-AT"/>
          </a:p>
        </p:txBody>
      </p:sp>
      <p:graphicFrame>
        <p:nvGraphicFramePr>
          <p:cNvPr id="5" name="Table 4"/>
          <p:cNvGraphicFramePr>
            <a:graphicFrameLocks noGrp="1"/>
          </p:cNvGraphicFramePr>
          <p:nvPr>
            <p:extLst>
              <p:ext uri="{D42A27DB-BD31-4B8C-83A1-F6EECF244321}">
                <p14:modId xmlns="" xmlns:p14="http://schemas.microsoft.com/office/powerpoint/2010/main" val="4131777320"/>
              </p:ext>
            </p:extLst>
          </p:nvPr>
        </p:nvGraphicFramePr>
        <p:xfrm>
          <a:off x="533400" y="2205798"/>
          <a:ext cx="8305800" cy="1985202"/>
        </p:xfrm>
        <a:graphic>
          <a:graphicData uri="http://schemas.openxmlformats.org/drawingml/2006/table">
            <a:tbl>
              <a:tblPr>
                <a:tableStyleId>{16D9F66E-5EB9-4882-86FB-DCBF35E3C3E4}</a:tableStyleId>
              </a:tblPr>
              <a:tblGrid>
                <a:gridCol w="1752600"/>
                <a:gridCol w="2667000"/>
                <a:gridCol w="3886200"/>
              </a:tblGrid>
              <a:tr h="445578">
                <a:tc>
                  <a:txBody>
                    <a:bodyPr/>
                    <a:lstStyle/>
                    <a:p>
                      <a:pPr marL="88900" marR="0" indent="0" algn="l" defTabSz="914400" rtl="0" eaLnBrk="1" latinLnBrk="0" hangingPunct="1">
                        <a:lnSpc>
                          <a:spcPct val="115000"/>
                        </a:lnSpc>
                        <a:spcBef>
                          <a:spcPts val="0"/>
                        </a:spcBef>
                        <a:spcAft>
                          <a:spcPts val="0"/>
                        </a:spcAft>
                      </a:pPr>
                      <a:r>
                        <a:rPr lang="en-US" sz="1500" b="1" kern="1200" dirty="0">
                          <a:solidFill>
                            <a:srgbClr val="0033CC"/>
                          </a:solidFill>
                          <a:latin typeface="Arial" pitchFamily="34" charset="0"/>
                          <a:ea typeface="+mn-ea"/>
                          <a:cs typeface="Arial" pitchFamily="34" charset="0"/>
                        </a:rPr>
                        <a:t>Establishment</a:t>
                      </a:r>
                    </a:p>
                  </a:txBody>
                  <a:tcPr marL="68580" marR="68580" marT="0" marB="0"/>
                </a:tc>
                <a:tc>
                  <a:txBody>
                    <a:bodyPr/>
                    <a:lstStyle/>
                    <a:p>
                      <a:pPr marL="88900" marR="0" indent="0" algn="l" defTabSz="914400" rtl="0" eaLnBrk="1" latinLnBrk="0" hangingPunct="1">
                        <a:lnSpc>
                          <a:spcPct val="115000"/>
                        </a:lnSpc>
                        <a:spcBef>
                          <a:spcPts val="0"/>
                        </a:spcBef>
                        <a:spcAft>
                          <a:spcPts val="0"/>
                        </a:spcAft>
                      </a:pPr>
                      <a:r>
                        <a:rPr lang="en-US" sz="1500" b="1" kern="1200" dirty="0">
                          <a:solidFill>
                            <a:srgbClr val="0033CC"/>
                          </a:solidFill>
                          <a:latin typeface="Arial" pitchFamily="34" charset="0"/>
                          <a:ea typeface="+mn-ea"/>
                          <a:cs typeface="Arial" pitchFamily="34" charset="0"/>
                        </a:rPr>
                        <a:t>Management Level / Department Sensitized</a:t>
                      </a:r>
                    </a:p>
                  </a:txBody>
                  <a:tcPr marL="0" marR="0" marT="0" marB="0"/>
                </a:tc>
                <a:tc>
                  <a:txBody>
                    <a:bodyPr/>
                    <a:lstStyle/>
                    <a:p>
                      <a:pPr marL="88900" marR="0" indent="0" algn="l" defTabSz="914400" rtl="0" eaLnBrk="1" latinLnBrk="0" hangingPunct="1">
                        <a:lnSpc>
                          <a:spcPct val="115000"/>
                        </a:lnSpc>
                        <a:spcBef>
                          <a:spcPts val="0"/>
                        </a:spcBef>
                        <a:spcAft>
                          <a:spcPts val="0"/>
                        </a:spcAft>
                      </a:pPr>
                      <a:r>
                        <a:rPr lang="en-US" sz="1500" b="1" kern="1200" dirty="0">
                          <a:solidFill>
                            <a:srgbClr val="0033CC"/>
                          </a:solidFill>
                          <a:latin typeface="Arial" pitchFamily="34" charset="0"/>
                          <a:ea typeface="+mn-ea"/>
                          <a:cs typeface="Arial" pitchFamily="34" charset="0"/>
                        </a:rPr>
                        <a:t>Cost Center Identified</a:t>
                      </a:r>
                    </a:p>
                  </a:txBody>
                  <a:tcPr marL="68580" marR="68580" marT="0" marB="0"/>
                </a:tc>
              </a:tr>
              <a:tr h="1459422">
                <a:tc>
                  <a:txBody>
                    <a:bodyPr/>
                    <a:lstStyle/>
                    <a:p>
                      <a:pPr marL="0" marR="0">
                        <a:spcBef>
                          <a:spcPts val="0"/>
                        </a:spcBef>
                        <a:spcAft>
                          <a:spcPts val="0"/>
                        </a:spcAft>
                      </a:pPr>
                      <a:r>
                        <a:rPr lang="en-US" sz="1500" b="1" dirty="0">
                          <a:uFill>
                            <a:solidFill>
                              <a:srgbClr val="99FF66"/>
                            </a:solidFill>
                          </a:uFill>
                          <a:latin typeface="Arial" pitchFamily="34" charset="0"/>
                          <a:cs typeface="Arial" pitchFamily="34" charset="0"/>
                        </a:rPr>
                        <a:t>Vista do Mar</a:t>
                      </a:r>
                      <a:endParaRPr lang="en-US" sz="15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170815" marR="0">
                        <a:spcBef>
                          <a:spcPts val="0"/>
                        </a:spcBef>
                        <a:spcAft>
                          <a:spcPts val="0"/>
                        </a:spcAft>
                      </a:pPr>
                      <a:r>
                        <a:rPr lang="en-US" sz="1500" b="1" dirty="0">
                          <a:uFill>
                            <a:solidFill>
                              <a:srgbClr val="99FF66"/>
                            </a:solidFill>
                          </a:uFill>
                          <a:latin typeface="Arial" pitchFamily="34" charset="0"/>
                          <a:cs typeface="Arial" pitchFamily="34" charset="0"/>
                        </a:rPr>
                        <a:t>General Manager</a:t>
                      </a:r>
                      <a:endParaRPr lang="en-US" sz="1500" b="1" dirty="0">
                        <a:uFill>
                          <a:solidFill>
                            <a:srgbClr val="99FF66"/>
                          </a:solidFill>
                        </a:uFill>
                        <a:latin typeface="Arial" pitchFamily="34" charset="0"/>
                        <a:ea typeface="Calibri"/>
                        <a:cs typeface="Arial" pitchFamily="34" charset="0"/>
                      </a:endParaRPr>
                    </a:p>
                  </a:txBody>
                  <a:tcPr marL="0" marR="0" marT="0" marB="0"/>
                </a:tc>
                <a:tc>
                  <a:txBody>
                    <a:bodyPr/>
                    <a:lstStyle/>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Rooms</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Laundry</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Aquatic equipment</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Kitchen</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Dinner and bar area</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Pool</a:t>
                      </a:r>
                      <a:endParaRPr lang="en-US" sz="1500" b="1" dirty="0">
                        <a:uFill>
                          <a:solidFill>
                            <a:srgbClr val="99FF66"/>
                          </a:solidFill>
                        </a:uFill>
                        <a:latin typeface="Arial" pitchFamily="34" charset="0"/>
                        <a:ea typeface="Calibri"/>
                        <a:cs typeface="Arial" pitchFamily="34" charset="0"/>
                      </a:endParaRPr>
                    </a:p>
                  </a:txBody>
                  <a:tcPr marL="68580" marR="68580" marT="0" marB="0"/>
                </a:tc>
              </a:tr>
            </a:tbl>
          </a:graphicData>
        </a:graphic>
      </p:graphicFrame>
      <p:sp>
        <p:nvSpPr>
          <p:cNvPr id="49153"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304800" y="914400"/>
            <a:ext cx="8534400" cy="7620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Mozambique: TEST Tool 4 (EST)</a:t>
            </a:r>
          </a:p>
        </p:txBody>
      </p:sp>
      <p:sp>
        <p:nvSpPr>
          <p:cNvPr id="2" name="1 CuadroTexto"/>
          <p:cNvSpPr txBox="1"/>
          <p:nvPr/>
        </p:nvSpPr>
        <p:spPr>
          <a:xfrm>
            <a:off x="3276600" y="6488668"/>
            <a:ext cx="3048000" cy="369332"/>
          </a:xfrm>
          <a:prstGeom prst="rect">
            <a:avLst/>
          </a:prstGeom>
          <a:solidFill>
            <a:schemeClr val="bg1"/>
          </a:solidFill>
        </p:spPr>
        <p:txBody>
          <a:bodyPr wrap="square" rtlCol="0">
            <a:spAutoFit/>
          </a:bodyPr>
          <a:lstStyle/>
          <a:p>
            <a:endParaRPr lang="es-MX" dirty="0"/>
          </a:p>
        </p:txBody>
      </p:sp>
      <p:graphicFrame>
        <p:nvGraphicFramePr>
          <p:cNvPr id="5" name="Table 4"/>
          <p:cNvGraphicFramePr>
            <a:graphicFrameLocks noGrp="1"/>
          </p:cNvGraphicFramePr>
          <p:nvPr>
            <p:extLst>
              <p:ext uri="{D42A27DB-BD31-4B8C-83A1-F6EECF244321}">
                <p14:modId xmlns="" xmlns:p14="http://schemas.microsoft.com/office/powerpoint/2010/main" val="328287770"/>
              </p:ext>
            </p:extLst>
          </p:nvPr>
        </p:nvGraphicFramePr>
        <p:xfrm>
          <a:off x="228600" y="1408493"/>
          <a:ext cx="8763000" cy="5240274"/>
        </p:xfrm>
        <a:graphic>
          <a:graphicData uri="http://schemas.openxmlformats.org/drawingml/2006/table">
            <a:tbl>
              <a:tblPr>
                <a:tableStyleId>{16D9F66E-5EB9-4882-86FB-DCBF35E3C3E4}</a:tableStyleId>
              </a:tblPr>
              <a:tblGrid>
                <a:gridCol w="990600"/>
                <a:gridCol w="1600200"/>
                <a:gridCol w="2057400"/>
                <a:gridCol w="2667000"/>
                <a:gridCol w="1447800"/>
              </a:tblGrid>
              <a:tr h="619417">
                <a:tc>
                  <a:txBody>
                    <a:bodyPr/>
                    <a:lstStyle/>
                    <a:p>
                      <a:pPr marL="88900" marR="0" indent="0" algn="l" defTabSz="914400" rtl="0" eaLnBrk="1" latinLnBrk="0" hangingPunct="1">
                        <a:lnSpc>
                          <a:spcPct val="115000"/>
                        </a:lnSpc>
                        <a:spcBef>
                          <a:spcPts val="0"/>
                        </a:spcBef>
                        <a:spcAft>
                          <a:spcPts val="0"/>
                        </a:spcAft>
                      </a:pPr>
                      <a:r>
                        <a:rPr lang="en-US" sz="1300" b="1" kern="1200" dirty="0">
                          <a:solidFill>
                            <a:srgbClr val="0033CC"/>
                          </a:solidFill>
                          <a:latin typeface="Arial" pitchFamily="34" charset="0"/>
                          <a:ea typeface="+mn-ea"/>
                          <a:cs typeface="Arial" pitchFamily="34" charset="0"/>
                        </a:rPr>
                        <a:t>EST</a:t>
                      </a:r>
                    </a:p>
                  </a:txBody>
                  <a:tcPr marL="0" marR="0" marT="0" marB="0"/>
                </a:tc>
                <a:tc>
                  <a:txBody>
                    <a:bodyPr/>
                    <a:lstStyle/>
                    <a:p>
                      <a:pPr marL="88900" marR="0" indent="0" algn="l" defTabSz="914400" rtl="0" eaLnBrk="1" latinLnBrk="0" hangingPunct="1">
                        <a:lnSpc>
                          <a:spcPct val="115000"/>
                        </a:lnSpc>
                        <a:spcBef>
                          <a:spcPts val="0"/>
                        </a:spcBef>
                        <a:spcAft>
                          <a:spcPts val="0"/>
                        </a:spcAft>
                      </a:pPr>
                      <a:r>
                        <a:rPr lang="en-US" sz="1300" b="1" kern="1200" dirty="0">
                          <a:solidFill>
                            <a:srgbClr val="0033CC"/>
                          </a:solidFill>
                          <a:latin typeface="Arial" pitchFamily="34" charset="0"/>
                          <a:ea typeface="+mn-ea"/>
                          <a:cs typeface="Arial" pitchFamily="34" charset="0"/>
                        </a:rPr>
                        <a:t>Environmental Issue to be addressed</a:t>
                      </a:r>
                    </a:p>
                  </a:txBody>
                  <a:tcPr marL="0" marR="0" marT="0" marB="0"/>
                </a:tc>
                <a:tc>
                  <a:txBody>
                    <a:bodyPr/>
                    <a:lstStyle/>
                    <a:p>
                      <a:pPr marL="88900" marR="0" indent="0" algn="l" defTabSz="914400" rtl="0" eaLnBrk="1" latinLnBrk="0" hangingPunct="1">
                        <a:lnSpc>
                          <a:spcPct val="115000"/>
                        </a:lnSpc>
                        <a:spcBef>
                          <a:spcPts val="0"/>
                        </a:spcBef>
                        <a:spcAft>
                          <a:spcPts val="0"/>
                        </a:spcAft>
                      </a:pPr>
                      <a:r>
                        <a:rPr lang="en-US" sz="1300" b="1" kern="1200" dirty="0">
                          <a:solidFill>
                            <a:srgbClr val="0033CC"/>
                          </a:solidFill>
                          <a:latin typeface="Arial" pitchFamily="34" charset="0"/>
                          <a:ea typeface="+mn-ea"/>
                          <a:cs typeface="Arial" pitchFamily="34" charset="0"/>
                        </a:rPr>
                        <a:t>Partners</a:t>
                      </a:r>
                    </a:p>
                  </a:txBody>
                  <a:tcPr marL="13592" marR="13592" marT="0" marB="0"/>
                </a:tc>
                <a:tc>
                  <a:txBody>
                    <a:bodyPr/>
                    <a:lstStyle/>
                    <a:p>
                      <a:pPr marL="88900" marR="0" indent="0" algn="l" defTabSz="914400" rtl="0" eaLnBrk="1" latinLnBrk="0" hangingPunct="1">
                        <a:lnSpc>
                          <a:spcPct val="115000"/>
                        </a:lnSpc>
                        <a:spcBef>
                          <a:spcPts val="0"/>
                        </a:spcBef>
                        <a:spcAft>
                          <a:spcPts val="0"/>
                        </a:spcAft>
                      </a:pPr>
                      <a:r>
                        <a:rPr lang="en-US" sz="1300" b="1" kern="1200" dirty="0">
                          <a:solidFill>
                            <a:srgbClr val="0033CC"/>
                          </a:solidFill>
                          <a:latin typeface="Arial" pitchFamily="34" charset="0"/>
                          <a:ea typeface="+mn-ea"/>
                          <a:cs typeface="Arial" pitchFamily="34" charset="0"/>
                        </a:rPr>
                        <a:t>Role, Deliverables/Activity</a:t>
                      </a:r>
                    </a:p>
                  </a:txBody>
                  <a:tcPr marL="13592" marR="13592" marT="0" marB="0"/>
                </a:tc>
                <a:tc>
                  <a:txBody>
                    <a:bodyPr/>
                    <a:lstStyle/>
                    <a:p>
                      <a:pPr marL="88900" marR="0" indent="0" algn="l" defTabSz="914400" rtl="0" eaLnBrk="1" latinLnBrk="0" hangingPunct="1">
                        <a:lnSpc>
                          <a:spcPct val="115000"/>
                        </a:lnSpc>
                        <a:spcBef>
                          <a:spcPts val="0"/>
                        </a:spcBef>
                        <a:spcAft>
                          <a:spcPts val="0"/>
                        </a:spcAft>
                      </a:pPr>
                      <a:r>
                        <a:rPr lang="en-US" sz="1300" b="1" kern="1200" dirty="0">
                          <a:solidFill>
                            <a:srgbClr val="0033CC"/>
                          </a:solidFill>
                          <a:latin typeface="Arial" pitchFamily="34" charset="0"/>
                          <a:ea typeface="+mn-ea"/>
                          <a:cs typeface="Arial" pitchFamily="34" charset="0"/>
                        </a:rPr>
                        <a:t>COAST Project  and Partner </a:t>
                      </a:r>
                      <a:r>
                        <a:rPr lang="en-US" sz="1300" b="1" kern="1200" dirty="0" smtClean="0">
                          <a:solidFill>
                            <a:srgbClr val="0033CC"/>
                          </a:solidFill>
                          <a:latin typeface="Arial" pitchFamily="34" charset="0"/>
                          <a:ea typeface="+mn-ea"/>
                          <a:cs typeface="Arial" pitchFamily="34" charset="0"/>
                        </a:rPr>
                        <a:t>Expenditure</a:t>
                      </a:r>
                      <a:endParaRPr lang="en-US" sz="1300" b="1" kern="1200" dirty="0">
                        <a:solidFill>
                          <a:srgbClr val="0033CC"/>
                        </a:solidFill>
                        <a:latin typeface="Arial" pitchFamily="34" charset="0"/>
                        <a:ea typeface="+mn-ea"/>
                        <a:cs typeface="Arial" pitchFamily="34" charset="0"/>
                      </a:endParaRPr>
                    </a:p>
                  </a:txBody>
                  <a:tcPr marL="13592" marR="13592" marT="0" marB="0"/>
                </a:tc>
              </a:tr>
              <a:tr h="1709591">
                <a:tc rowSpan="2">
                  <a:txBody>
                    <a:bodyPr/>
                    <a:lstStyle/>
                    <a:p>
                      <a:pPr marL="60325" marR="0">
                        <a:spcBef>
                          <a:spcPts val="0"/>
                        </a:spcBef>
                        <a:spcAft>
                          <a:spcPts val="0"/>
                        </a:spcAft>
                      </a:pPr>
                      <a:r>
                        <a:rPr lang="en-US" sz="1300" b="1" dirty="0">
                          <a:latin typeface="Arial" pitchFamily="34" charset="0"/>
                          <a:cs typeface="Arial" pitchFamily="34" charset="0"/>
                        </a:rPr>
                        <a:t>Artisanal glass </a:t>
                      </a:r>
                      <a:r>
                        <a:rPr lang="en-US" sz="1300" b="1" dirty="0" smtClean="0">
                          <a:latin typeface="Arial" pitchFamily="34" charset="0"/>
                          <a:cs typeface="Arial" pitchFamily="34" charset="0"/>
                        </a:rPr>
                        <a:t>cutting </a:t>
                      </a:r>
                      <a:endParaRPr lang="en-US" sz="1300" b="1" dirty="0">
                        <a:latin typeface="Arial" pitchFamily="34" charset="0"/>
                        <a:ea typeface="Times New Roman"/>
                        <a:cs typeface="Arial" pitchFamily="34" charset="0"/>
                      </a:endParaRPr>
                    </a:p>
                  </a:txBody>
                  <a:tcPr marL="0" marR="0" marT="0" marB="0"/>
                </a:tc>
                <a:tc rowSpan="2">
                  <a:txBody>
                    <a:bodyPr/>
                    <a:lstStyle/>
                    <a:p>
                      <a:pPr marL="89535" marR="0">
                        <a:spcBef>
                          <a:spcPts val="0"/>
                        </a:spcBef>
                        <a:spcAft>
                          <a:spcPts val="0"/>
                        </a:spcAft>
                      </a:pPr>
                      <a:r>
                        <a:rPr lang="en-US" sz="1300" b="1" dirty="0" smtClean="0">
                          <a:latin typeface="Arial" pitchFamily="34" charset="0"/>
                          <a:cs typeface="Arial" pitchFamily="34" charset="0"/>
                        </a:rPr>
                        <a:t>Decreasing </a:t>
                      </a:r>
                      <a:r>
                        <a:rPr lang="en-US" sz="1300" b="1" dirty="0">
                          <a:latin typeface="Arial" pitchFamily="34" charset="0"/>
                          <a:cs typeface="Arial" pitchFamily="34" charset="0"/>
                        </a:rPr>
                        <a:t>land based pollution, </a:t>
                      </a:r>
                      <a:r>
                        <a:rPr lang="en-US" sz="1300" b="1" dirty="0" smtClean="0">
                          <a:latin typeface="Arial" pitchFamily="34" charset="0"/>
                          <a:cs typeface="Arial" pitchFamily="34" charset="0"/>
                        </a:rPr>
                        <a:t>particularly glass bottle </a:t>
                      </a:r>
                      <a:r>
                        <a:rPr lang="en-US" sz="1300" b="1" dirty="0">
                          <a:latin typeface="Arial" pitchFamily="34" charset="0"/>
                          <a:cs typeface="Arial" pitchFamily="34" charset="0"/>
                        </a:rPr>
                        <a:t>waste </a:t>
                      </a:r>
                      <a:r>
                        <a:rPr lang="en-US" sz="1300" b="1" dirty="0" smtClean="0">
                          <a:latin typeface="Arial" pitchFamily="34" charset="0"/>
                          <a:cs typeface="Arial" pitchFamily="34" charset="0"/>
                        </a:rPr>
                        <a:t>generated </a:t>
                      </a:r>
                      <a:r>
                        <a:rPr lang="en-US" sz="1300" b="1" dirty="0">
                          <a:latin typeface="Arial" pitchFamily="34" charset="0"/>
                          <a:cs typeface="Arial" pitchFamily="34" charset="0"/>
                        </a:rPr>
                        <a:t>by the tourism </a:t>
                      </a:r>
                      <a:r>
                        <a:rPr lang="en-US" sz="1300" b="1" dirty="0" smtClean="0">
                          <a:latin typeface="Arial" pitchFamily="34" charset="0"/>
                          <a:cs typeface="Arial" pitchFamily="34" charset="0"/>
                        </a:rPr>
                        <a:t>industry</a:t>
                      </a:r>
                      <a:endParaRPr lang="en-US" sz="1300" b="1" dirty="0">
                        <a:latin typeface="Arial" pitchFamily="34" charset="0"/>
                        <a:ea typeface="Times New Roman"/>
                        <a:cs typeface="Arial" pitchFamily="34" charset="0"/>
                      </a:endParaRPr>
                    </a:p>
                  </a:txBody>
                  <a:tcPr marL="0" marR="0" marT="0" marB="0"/>
                </a:tc>
                <a:tc>
                  <a:txBody>
                    <a:bodyPr/>
                    <a:lstStyle/>
                    <a:p>
                      <a:pPr marL="89535" marR="0" algn="l" defTabSz="914400" rtl="0" eaLnBrk="1" latinLnBrk="0" hangingPunct="1">
                        <a:lnSpc>
                          <a:spcPct val="115000"/>
                        </a:lnSpc>
                        <a:spcBef>
                          <a:spcPts val="0"/>
                        </a:spcBef>
                        <a:spcAft>
                          <a:spcPts val="0"/>
                        </a:spcAft>
                      </a:pPr>
                      <a:r>
                        <a:rPr lang="en-GB" sz="1300" b="1" kern="1200" dirty="0">
                          <a:solidFill>
                            <a:schemeClr val="dk1"/>
                          </a:solidFill>
                          <a:latin typeface="Arial" pitchFamily="34" charset="0"/>
                          <a:ea typeface="+mn-ea"/>
                          <a:cs typeface="Arial" pitchFamily="34" charset="0"/>
                        </a:rPr>
                        <a:t>Provincial Directorate for the Coordination of Environmental Activities </a:t>
                      </a:r>
                      <a:r>
                        <a:rPr lang="en-GB" sz="1300" b="1" kern="1200" dirty="0" err="1">
                          <a:solidFill>
                            <a:schemeClr val="dk1"/>
                          </a:solidFill>
                          <a:latin typeface="Arial" pitchFamily="34" charset="0"/>
                          <a:ea typeface="+mn-ea"/>
                          <a:cs typeface="Arial" pitchFamily="34" charset="0"/>
                        </a:rPr>
                        <a:t>Inhambane</a:t>
                      </a:r>
                      <a:endParaRPr lang="en-US" sz="1300" b="1" kern="1200" dirty="0">
                        <a:solidFill>
                          <a:schemeClr val="dk1"/>
                        </a:solidFill>
                        <a:latin typeface="Arial" pitchFamily="34" charset="0"/>
                        <a:ea typeface="+mn-ea"/>
                        <a:cs typeface="Arial" pitchFamily="34" charset="0"/>
                      </a:endParaRPr>
                    </a:p>
                    <a:p>
                      <a:pPr marL="89535" marR="0" algn="l" defTabSz="914400" rtl="0" eaLnBrk="1" latinLnBrk="0" hangingPunct="1">
                        <a:lnSpc>
                          <a:spcPct val="115000"/>
                        </a:lnSpc>
                        <a:spcBef>
                          <a:spcPts val="0"/>
                        </a:spcBef>
                        <a:spcAft>
                          <a:spcPts val="0"/>
                        </a:spcAft>
                      </a:pPr>
                      <a:r>
                        <a:rPr lang="en-GB" sz="1300" b="1" kern="1200" dirty="0">
                          <a:solidFill>
                            <a:schemeClr val="dk1"/>
                          </a:solidFill>
                          <a:latin typeface="Arial" pitchFamily="34" charset="0"/>
                          <a:ea typeface="+mn-ea"/>
                          <a:cs typeface="Arial" pitchFamily="34" charset="0"/>
                        </a:rPr>
                        <a:t>(DPCA-I)/ COAST Project</a:t>
                      </a:r>
                      <a:endParaRPr lang="en-US" sz="1300" b="1" kern="1200" dirty="0">
                        <a:solidFill>
                          <a:schemeClr val="dk1"/>
                        </a:solidFill>
                        <a:latin typeface="Arial" pitchFamily="34" charset="0"/>
                        <a:ea typeface="+mn-ea"/>
                        <a:cs typeface="Arial" pitchFamily="34" charset="0"/>
                      </a:endParaRPr>
                    </a:p>
                    <a:p>
                      <a:pPr marL="89535" marR="0" algn="l" defTabSz="914400" rtl="0" eaLnBrk="1" latinLnBrk="0" hangingPunct="1">
                        <a:lnSpc>
                          <a:spcPct val="115000"/>
                        </a:lnSpc>
                        <a:spcBef>
                          <a:spcPts val="0"/>
                        </a:spcBef>
                        <a:spcAft>
                          <a:spcPts val="0"/>
                        </a:spcAft>
                      </a:pPr>
                      <a:r>
                        <a:rPr lang="en-US" sz="1300" b="1" kern="1200" dirty="0">
                          <a:solidFill>
                            <a:schemeClr val="dk1"/>
                          </a:solidFill>
                          <a:latin typeface="Arial" pitchFamily="34" charset="0"/>
                          <a:ea typeface="+mn-ea"/>
                          <a:cs typeface="Arial" pitchFamily="34" charset="0"/>
                        </a:rPr>
                        <a:t>(COAST project country contract funds)</a:t>
                      </a:r>
                    </a:p>
                  </a:txBody>
                  <a:tcPr marL="13592" marR="13592" marT="0" marB="0"/>
                </a:tc>
                <a:tc>
                  <a:txBody>
                    <a:bodyPr/>
                    <a:lstStyle/>
                    <a:p>
                      <a:pPr marL="89535" marR="0" algn="l" defTabSz="914400" rtl="0" eaLnBrk="1" latinLnBrk="0" hangingPunct="1">
                        <a:lnSpc>
                          <a:spcPct val="115000"/>
                        </a:lnSpc>
                        <a:spcBef>
                          <a:spcPts val="0"/>
                        </a:spcBef>
                        <a:spcAft>
                          <a:spcPts val="0"/>
                        </a:spcAft>
                      </a:pPr>
                      <a:r>
                        <a:rPr lang="en-GB" sz="1300" b="1" kern="1200" dirty="0">
                          <a:solidFill>
                            <a:schemeClr val="dk1"/>
                          </a:solidFill>
                          <a:latin typeface="Arial" pitchFamily="34" charset="0"/>
                          <a:ea typeface="+mn-ea"/>
                          <a:cs typeface="Arial" pitchFamily="34" charset="0"/>
                        </a:rPr>
                        <a:t>Overall supervision and monitoring of the project/ Key donor and support provided via the VSO volunteer on site</a:t>
                      </a:r>
                      <a:endParaRPr lang="en-US" sz="1300" b="1" kern="1200" dirty="0">
                        <a:solidFill>
                          <a:schemeClr val="dk1"/>
                        </a:solidFill>
                        <a:latin typeface="Arial" pitchFamily="34" charset="0"/>
                        <a:ea typeface="+mn-ea"/>
                        <a:cs typeface="Arial" pitchFamily="34" charset="0"/>
                      </a:endParaRPr>
                    </a:p>
                  </a:txBody>
                  <a:tcPr marL="13592" marR="13592" marT="0" marB="0"/>
                </a:tc>
                <a:tc>
                  <a:txBody>
                    <a:bodyPr/>
                    <a:lstStyle/>
                    <a:p>
                      <a:pPr marL="89535" marR="0" algn="l" defTabSz="914400" rtl="0" eaLnBrk="1" latinLnBrk="0" hangingPunct="1">
                        <a:lnSpc>
                          <a:spcPct val="115000"/>
                        </a:lnSpc>
                        <a:spcBef>
                          <a:spcPts val="0"/>
                        </a:spcBef>
                        <a:spcAft>
                          <a:spcPts val="0"/>
                        </a:spcAft>
                      </a:pPr>
                      <a:r>
                        <a:rPr lang="en-US" sz="1300" b="1" kern="1200" dirty="0" smtClean="0">
                          <a:solidFill>
                            <a:schemeClr val="dk1"/>
                          </a:solidFill>
                          <a:latin typeface="Arial" pitchFamily="34" charset="0"/>
                          <a:ea typeface="+mn-ea"/>
                          <a:cs typeface="Arial" pitchFamily="34" charset="0"/>
                        </a:rPr>
                        <a:t>USD 5,215 </a:t>
                      </a:r>
                      <a:r>
                        <a:rPr lang="en-US" sz="1300" b="1" kern="1200" dirty="0">
                          <a:solidFill>
                            <a:schemeClr val="dk1"/>
                          </a:solidFill>
                          <a:latin typeface="Arial" pitchFamily="34" charset="0"/>
                          <a:ea typeface="+mn-ea"/>
                          <a:cs typeface="Arial" pitchFamily="34" charset="0"/>
                        </a:rPr>
                        <a:t>and In Kind</a:t>
                      </a:r>
                    </a:p>
                  </a:txBody>
                  <a:tcPr marL="13592" marR="13592" marT="0" marB="0"/>
                </a:tc>
              </a:tr>
              <a:tr h="1709591">
                <a:tc vMerge="1">
                  <a:txBody>
                    <a:bodyPr/>
                    <a:lstStyle/>
                    <a:p>
                      <a:endParaRPr lang="en-US"/>
                    </a:p>
                  </a:txBody>
                  <a:tcPr/>
                </a:tc>
                <a:tc vMerge="1">
                  <a:txBody>
                    <a:bodyPr/>
                    <a:lstStyle/>
                    <a:p>
                      <a:endParaRPr lang="en-US"/>
                    </a:p>
                  </a:txBody>
                  <a:tcPr/>
                </a:tc>
                <a:tc>
                  <a:txBody>
                    <a:bodyPr/>
                    <a:lstStyle/>
                    <a:p>
                      <a:pPr marL="89535" marR="0" algn="l" defTabSz="914400" rtl="0" eaLnBrk="1" latinLnBrk="0" hangingPunct="1">
                        <a:lnSpc>
                          <a:spcPct val="115000"/>
                        </a:lnSpc>
                        <a:spcBef>
                          <a:spcPts val="0"/>
                        </a:spcBef>
                        <a:spcAft>
                          <a:spcPts val="0"/>
                        </a:spcAft>
                      </a:pPr>
                      <a:r>
                        <a:rPr lang="fr-FR" sz="1300" b="1" kern="1200">
                          <a:solidFill>
                            <a:schemeClr val="dk1"/>
                          </a:solidFill>
                          <a:latin typeface="Arial" pitchFamily="34" charset="0"/>
                          <a:ea typeface="+mn-ea"/>
                          <a:cs typeface="Arial" pitchFamily="34" charset="0"/>
                        </a:rPr>
                        <a:t>Dino’s Bar/Ms. Natalie Nordine</a:t>
                      </a:r>
                      <a:endParaRPr lang="en-US" sz="1300" b="1" kern="1200">
                        <a:solidFill>
                          <a:schemeClr val="dk1"/>
                        </a:solidFill>
                        <a:latin typeface="Arial" pitchFamily="34" charset="0"/>
                        <a:ea typeface="+mn-ea"/>
                        <a:cs typeface="Arial" pitchFamily="34" charset="0"/>
                      </a:endParaRPr>
                    </a:p>
                  </a:txBody>
                  <a:tcPr marL="13592" marR="13592" marT="0" marB="0"/>
                </a:tc>
                <a:tc>
                  <a:txBody>
                    <a:bodyPr/>
                    <a:lstStyle/>
                    <a:p>
                      <a:pPr marL="89535" marR="0" algn="l" defTabSz="914400" rtl="0" eaLnBrk="1" latinLnBrk="0" hangingPunct="1">
                        <a:lnSpc>
                          <a:spcPct val="115000"/>
                        </a:lnSpc>
                        <a:spcBef>
                          <a:spcPts val="0"/>
                        </a:spcBef>
                        <a:spcAft>
                          <a:spcPts val="0"/>
                        </a:spcAft>
                      </a:pPr>
                      <a:r>
                        <a:rPr lang="en-GB" sz="1300" b="1" kern="1200" dirty="0" smtClean="0">
                          <a:solidFill>
                            <a:schemeClr val="dk1"/>
                          </a:solidFill>
                          <a:latin typeface="Arial" pitchFamily="34" charset="0"/>
                          <a:ea typeface="+mn-ea"/>
                          <a:cs typeface="Arial" pitchFamily="34" charset="0"/>
                        </a:rPr>
                        <a:t>Supervision and Supply </a:t>
                      </a:r>
                      <a:r>
                        <a:rPr lang="en-GB" sz="1300" b="1" kern="1200" dirty="0">
                          <a:solidFill>
                            <a:schemeClr val="dk1"/>
                          </a:solidFill>
                          <a:latin typeface="Arial" pitchFamily="34" charset="0"/>
                          <a:ea typeface="+mn-ea"/>
                          <a:cs typeface="Arial" pitchFamily="34" charset="0"/>
                        </a:rPr>
                        <a:t>and collection of waste </a:t>
                      </a:r>
                      <a:r>
                        <a:rPr lang="en-GB" sz="1300" b="1" kern="1200" dirty="0" smtClean="0">
                          <a:solidFill>
                            <a:schemeClr val="dk1"/>
                          </a:solidFill>
                          <a:latin typeface="Arial" pitchFamily="34" charset="0"/>
                          <a:ea typeface="+mn-ea"/>
                          <a:cs typeface="Arial" pitchFamily="34" charset="0"/>
                        </a:rPr>
                        <a:t>glass;</a:t>
                      </a:r>
                      <a:r>
                        <a:rPr lang="en-US" sz="1300" b="1" kern="1200" baseline="0" dirty="0" smtClean="0">
                          <a:solidFill>
                            <a:schemeClr val="dk1"/>
                          </a:solidFill>
                          <a:latin typeface="Arial" pitchFamily="34" charset="0"/>
                          <a:ea typeface="+mn-ea"/>
                          <a:cs typeface="Arial" pitchFamily="34" charset="0"/>
                        </a:rPr>
                        <a:t> </a:t>
                      </a:r>
                      <a:r>
                        <a:rPr lang="en-GB" sz="1300" b="1" kern="1200" dirty="0" smtClean="0">
                          <a:solidFill>
                            <a:schemeClr val="dk1"/>
                          </a:solidFill>
                          <a:latin typeface="Arial" pitchFamily="34" charset="0"/>
                          <a:ea typeface="+mn-ea"/>
                          <a:cs typeface="Arial" pitchFamily="34" charset="0"/>
                        </a:rPr>
                        <a:t>provision </a:t>
                      </a:r>
                      <a:r>
                        <a:rPr lang="en-GB" sz="1300" b="1" kern="1200" dirty="0">
                          <a:solidFill>
                            <a:schemeClr val="dk1"/>
                          </a:solidFill>
                          <a:latin typeface="Arial" pitchFamily="34" charset="0"/>
                          <a:ea typeface="+mn-ea"/>
                          <a:cs typeface="Arial" pitchFamily="34" charset="0"/>
                        </a:rPr>
                        <a:t>of suitable land site for </a:t>
                      </a:r>
                      <a:r>
                        <a:rPr lang="en-GB" sz="1300" b="1" kern="1200" dirty="0" smtClean="0">
                          <a:solidFill>
                            <a:schemeClr val="dk1"/>
                          </a:solidFill>
                          <a:latin typeface="Arial" pitchFamily="34" charset="0"/>
                          <a:ea typeface="+mn-ea"/>
                          <a:cs typeface="Arial" pitchFamily="34" charset="0"/>
                        </a:rPr>
                        <a:t>project, water </a:t>
                      </a:r>
                      <a:r>
                        <a:rPr lang="en-GB" sz="1300" b="1" kern="1200" dirty="0">
                          <a:solidFill>
                            <a:schemeClr val="dk1"/>
                          </a:solidFill>
                          <a:latin typeface="Arial" pitchFamily="34" charset="0"/>
                          <a:ea typeface="+mn-ea"/>
                          <a:cs typeface="Arial" pitchFamily="34" charset="0"/>
                        </a:rPr>
                        <a:t>and </a:t>
                      </a:r>
                      <a:r>
                        <a:rPr lang="en-GB" sz="1300" b="1" kern="1200" dirty="0" smtClean="0">
                          <a:solidFill>
                            <a:schemeClr val="dk1"/>
                          </a:solidFill>
                          <a:latin typeface="Arial" pitchFamily="34" charset="0"/>
                          <a:ea typeface="+mn-ea"/>
                          <a:cs typeface="Arial" pitchFamily="34" charset="0"/>
                        </a:rPr>
                        <a:t>electricity</a:t>
                      </a:r>
                      <a:r>
                        <a:rPr lang="en-GB" sz="1300" b="1" kern="1200" baseline="0" dirty="0" smtClean="0">
                          <a:solidFill>
                            <a:schemeClr val="dk1"/>
                          </a:solidFill>
                          <a:latin typeface="Arial" pitchFamily="34" charset="0"/>
                          <a:ea typeface="+mn-ea"/>
                          <a:cs typeface="Arial" pitchFamily="34" charset="0"/>
                        </a:rPr>
                        <a:t> and </a:t>
                      </a:r>
                      <a:r>
                        <a:rPr lang="en-GB" sz="1300" b="1" kern="1200" dirty="0" smtClean="0">
                          <a:solidFill>
                            <a:schemeClr val="dk1"/>
                          </a:solidFill>
                          <a:latin typeface="Arial" pitchFamily="34" charset="0"/>
                          <a:ea typeface="+mn-ea"/>
                          <a:cs typeface="Arial" pitchFamily="34" charset="0"/>
                        </a:rPr>
                        <a:t>labour </a:t>
                      </a:r>
                      <a:r>
                        <a:rPr lang="en-GB" sz="1300" b="1" kern="1200" dirty="0">
                          <a:solidFill>
                            <a:schemeClr val="dk1"/>
                          </a:solidFill>
                          <a:latin typeface="Arial" pitchFamily="34" charset="0"/>
                          <a:ea typeface="+mn-ea"/>
                          <a:cs typeface="Arial" pitchFamily="34" charset="0"/>
                        </a:rPr>
                        <a:t>for construction; </a:t>
                      </a:r>
                      <a:r>
                        <a:rPr lang="en-GB" sz="1300" b="1" kern="1200" dirty="0" smtClean="0">
                          <a:solidFill>
                            <a:schemeClr val="dk1"/>
                          </a:solidFill>
                          <a:latin typeface="Arial" pitchFamily="34" charset="0"/>
                          <a:ea typeface="+mn-ea"/>
                          <a:cs typeface="Arial" pitchFamily="34" charset="0"/>
                        </a:rPr>
                        <a:t>contribution </a:t>
                      </a:r>
                      <a:r>
                        <a:rPr lang="en-GB" sz="1300" b="1" kern="1200" dirty="0">
                          <a:solidFill>
                            <a:schemeClr val="dk1"/>
                          </a:solidFill>
                          <a:latin typeface="Arial" pitchFamily="34" charset="0"/>
                          <a:ea typeface="+mn-ea"/>
                          <a:cs typeface="Arial" pitchFamily="34" charset="0"/>
                        </a:rPr>
                        <a:t>towards purchase of local material for construction; </a:t>
                      </a:r>
                      <a:r>
                        <a:rPr lang="en-GB" sz="1300" b="1" kern="1200" dirty="0" smtClean="0">
                          <a:solidFill>
                            <a:schemeClr val="dk1"/>
                          </a:solidFill>
                          <a:latin typeface="Arial" pitchFamily="34" charset="0"/>
                          <a:ea typeface="+mn-ea"/>
                          <a:cs typeface="Arial" pitchFamily="34" charset="0"/>
                        </a:rPr>
                        <a:t>technical </a:t>
                      </a:r>
                      <a:r>
                        <a:rPr lang="en-GB" sz="1300" b="1" kern="1200" dirty="0">
                          <a:solidFill>
                            <a:schemeClr val="dk1"/>
                          </a:solidFill>
                          <a:latin typeface="Arial" pitchFamily="34" charset="0"/>
                          <a:ea typeface="+mn-ea"/>
                          <a:cs typeface="Arial" pitchFamily="34" charset="0"/>
                        </a:rPr>
                        <a:t>know-how on the artisanal glass cutting; project planner and trainer; revolving fund </a:t>
                      </a:r>
                      <a:r>
                        <a:rPr lang="en-GB" sz="1300" b="1" kern="1200" dirty="0" smtClean="0">
                          <a:solidFill>
                            <a:schemeClr val="dk1"/>
                          </a:solidFill>
                          <a:latin typeface="Arial" pitchFamily="34" charset="0"/>
                          <a:ea typeface="+mn-ea"/>
                          <a:cs typeface="Arial" pitchFamily="34" charset="0"/>
                        </a:rPr>
                        <a:t>administration</a:t>
                      </a:r>
                      <a:endParaRPr lang="en-US" sz="1300" b="1" kern="1200" dirty="0">
                        <a:solidFill>
                          <a:schemeClr val="dk1"/>
                        </a:solidFill>
                        <a:latin typeface="Arial" pitchFamily="34" charset="0"/>
                        <a:ea typeface="+mn-ea"/>
                        <a:cs typeface="Arial" pitchFamily="34" charset="0"/>
                      </a:endParaRPr>
                    </a:p>
                  </a:txBody>
                  <a:tcPr marL="13592" marR="13592" marT="0" marB="0"/>
                </a:tc>
                <a:tc>
                  <a:txBody>
                    <a:bodyPr/>
                    <a:lstStyle/>
                    <a:p>
                      <a:pPr marL="89535" marR="0" algn="l" defTabSz="914400" rtl="0" eaLnBrk="1" latinLnBrk="0" hangingPunct="1">
                        <a:lnSpc>
                          <a:spcPct val="115000"/>
                        </a:lnSpc>
                        <a:spcBef>
                          <a:spcPts val="0"/>
                        </a:spcBef>
                        <a:spcAft>
                          <a:spcPts val="0"/>
                        </a:spcAft>
                      </a:pPr>
                      <a:r>
                        <a:rPr lang="en-US" sz="1300" b="1" kern="1200" dirty="0" smtClean="0">
                          <a:solidFill>
                            <a:schemeClr val="dk1"/>
                          </a:solidFill>
                          <a:latin typeface="Arial" pitchFamily="34" charset="0"/>
                          <a:ea typeface="+mn-ea"/>
                          <a:cs typeface="Arial" pitchFamily="34" charset="0"/>
                        </a:rPr>
                        <a:t>USD 9,000 </a:t>
                      </a:r>
                      <a:r>
                        <a:rPr lang="en-US" sz="1300" b="1" kern="1200" dirty="0">
                          <a:solidFill>
                            <a:schemeClr val="dk1"/>
                          </a:solidFill>
                          <a:latin typeface="Arial" pitchFamily="34" charset="0"/>
                          <a:ea typeface="+mn-ea"/>
                          <a:cs typeface="Arial" pitchFamily="34" charset="0"/>
                        </a:rPr>
                        <a:t>and In Kind</a:t>
                      </a:r>
                    </a:p>
                  </a:txBody>
                  <a:tcPr marL="13592" marR="13592" marT="0" marB="0"/>
                </a:tc>
              </a:tr>
            </a:tbl>
          </a:graphicData>
        </a:graphic>
      </p:graphicFrame>
    </p:spTree>
  </p:cSld>
  <p:clrMapOvr>
    <a:masterClrMapping/>
  </p:clrMapOvr>
  <p:transition spd="slow" advClick="0" advTm="10000">
    <p:pull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304800" y="990600"/>
            <a:ext cx="8534400" cy="7620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Mozambique: TEST Tool 4 (EST) - </a:t>
            </a:r>
            <a:r>
              <a:rPr lang="en-US" sz="2400" b="1" i="1" dirty="0" smtClean="0">
                <a:solidFill>
                  <a:srgbClr val="009900"/>
                </a:solidFill>
                <a:latin typeface="Arial" pitchFamily="34" charset="0"/>
                <a:ea typeface="ＭＳ Ｐゴシック" pitchFamily="34" charset="-128"/>
                <a:cs typeface="Arial" pitchFamily="34" charset="0"/>
              </a:rPr>
              <a:t>continued</a:t>
            </a:r>
          </a:p>
        </p:txBody>
      </p:sp>
      <p:graphicFrame>
        <p:nvGraphicFramePr>
          <p:cNvPr id="5" name="Table 4"/>
          <p:cNvGraphicFramePr>
            <a:graphicFrameLocks noGrp="1"/>
          </p:cNvGraphicFramePr>
          <p:nvPr>
            <p:extLst>
              <p:ext uri="{D42A27DB-BD31-4B8C-83A1-F6EECF244321}">
                <p14:modId xmlns="" xmlns:p14="http://schemas.microsoft.com/office/powerpoint/2010/main" val="3472588493"/>
              </p:ext>
            </p:extLst>
          </p:nvPr>
        </p:nvGraphicFramePr>
        <p:xfrm>
          <a:off x="76200" y="1600200"/>
          <a:ext cx="8915401" cy="4556760"/>
        </p:xfrm>
        <a:graphic>
          <a:graphicData uri="http://schemas.openxmlformats.org/drawingml/2006/table">
            <a:tbl>
              <a:tblPr>
                <a:tableStyleId>{16D9F66E-5EB9-4882-86FB-DCBF35E3C3E4}</a:tableStyleId>
              </a:tblPr>
              <a:tblGrid>
                <a:gridCol w="1066800"/>
                <a:gridCol w="1447802"/>
                <a:gridCol w="1752600"/>
                <a:gridCol w="3048000"/>
                <a:gridCol w="1600199"/>
              </a:tblGrid>
              <a:tr h="609600">
                <a:tc>
                  <a:txBody>
                    <a:bodyPr/>
                    <a:lstStyle/>
                    <a:p>
                      <a:pPr marL="60325" marR="0">
                        <a:lnSpc>
                          <a:spcPct val="115000"/>
                        </a:lnSpc>
                        <a:spcBef>
                          <a:spcPts val="0"/>
                        </a:spcBef>
                        <a:spcAft>
                          <a:spcPts val="0"/>
                        </a:spcAft>
                      </a:pPr>
                      <a:endParaRPr lang="en-US" sz="1300" b="1" dirty="0">
                        <a:solidFill>
                          <a:srgbClr val="0033CC"/>
                        </a:solidFill>
                        <a:latin typeface="Arial" pitchFamily="34" charset="0"/>
                        <a:ea typeface="Times New Roman"/>
                        <a:cs typeface="Arial" pitchFamily="34" charset="0"/>
                      </a:endParaRPr>
                    </a:p>
                  </a:txBody>
                  <a:tcPr marL="0" marR="0" marT="0" marB="0"/>
                </a:tc>
                <a:tc>
                  <a:txBody>
                    <a:bodyPr/>
                    <a:lstStyle/>
                    <a:p>
                      <a:pPr marL="0" marR="0">
                        <a:lnSpc>
                          <a:spcPct val="115000"/>
                        </a:lnSpc>
                        <a:spcBef>
                          <a:spcPts val="0"/>
                        </a:spcBef>
                        <a:spcAft>
                          <a:spcPts val="0"/>
                        </a:spcAft>
                      </a:pPr>
                      <a:endParaRPr lang="en-US" sz="1300" b="1" dirty="0">
                        <a:solidFill>
                          <a:srgbClr val="0033CC"/>
                        </a:solidFill>
                        <a:latin typeface="Arial" pitchFamily="34" charset="0"/>
                        <a:ea typeface="Times New Roman"/>
                        <a:cs typeface="Arial" pitchFamily="34" charset="0"/>
                      </a:endParaRPr>
                    </a:p>
                  </a:txBody>
                  <a:tcPr marL="0" marR="0" marT="0" marB="0"/>
                </a:tc>
                <a:tc>
                  <a:txBody>
                    <a:bodyPr/>
                    <a:lstStyle/>
                    <a:p>
                      <a:pPr marL="0" marR="0">
                        <a:lnSpc>
                          <a:spcPct val="115000"/>
                        </a:lnSpc>
                        <a:spcBef>
                          <a:spcPts val="0"/>
                        </a:spcBef>
                        <a:spcAft>
                          <a:spcPts val="0"/>
                        </a:spcAft>
                      </a:pPr>
                      <a:r>
                        <a:rPr lang="en-US" sz="1300" b="1" dirty="0">
                          <a:solidFill>
                            <a:srgbClr val="0033CC"/>
                          </a:solidFill>
                          <a:latin typeface="Arial" pitchFamily="34" charset="0"/>
                          <a:cs typeface="Arial" pitchFamily="34" charset="0"/>
                        </a:rPr>
                        <a:t>Partners</a:t>
                      </a:r>
                      <a:endParaRPr lang="en-US" sz="1300" b="1" dirty="0">
                        <a:solidFill>
                          <a:srgbClr val="0033CC"/>
                        </a:solidFill>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US" sz="1300" b="1" dirty="0">
                          <a:solidFill>
                            <a:srgbClr val="0033CC"/>
                          </a:solidFill>
                          <a:latin typeface="Arial" pitchFamily="34" charset="0"/>
                          <a:cs typeface="Arial" pitchFamily="34" charset="0"/>
                        </a:rPr>
                        <a:t>Role, Deliverables/Activity</a:t>
                      </a:r>
                      <a:endParaRPr lang="en-US" sz="1300" b="1" dirty="0">
                        <a:solidFill>
                          <a:srgbClr val="0033CC"/>
                        </a:solidFill>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US" sz="1300" b="1" dirty="0">
                          <a:solidFill>
                            <a:srgbClr val="0033CC"/>
                          </a:solidFill>
                          <a:latin typeface="Arial" pitchFamily="34" charset="0"/>
                          <a:cs typeface="Arial" pitchFamily="34" charset="0"/>
                        </a:rPr>
                        <a:t>COAST Project  and Partner </a:t>
                      </a:r>
                      <a:r>
                        <a:rPr lang="en-US" sz="1300" b="1" dirty="0" smtClean="0">
                          <a:solidFill>
                            <a:srgbClr val="0033CC"/>
                          </a:solidFill>
                          <a:latin typeface="Arial" pitchFamily="34" charset="0"/>
                          <a:cs typeface="Arial" pitchFamily="34" charset="0"/>
                        </a:rPr>
                        <a:t>Expenditure</a:t>
                      </a:r>
                      <a:endParaRPr lang="en-US" sz="1300" b="1" dirty="0">
                        <a:solidFill>
                          <a:srgbClr val="0033CC"/>
                        </a:solidFill>
                        <a:latin typeface="Arial" pitchFamily="34" charset="0"/>
                        <a:ea typeface="Times New Roman"/>
                        <a:cs typeface="Arial" pitchFamily="34" charset="0"/>
                      </a:endParaRPr>
                    </a:p>
                  </a:txBody>
                  <a:tcPr marL="13592" marR="13592" marT="0" marB="0"/>
                </a:tc>
              </a:tr>
              <a:tr h="331061">
                <a:tc rowSpan="5">
                  <a:txBody>
                    <a:bodyPr/>
                    <a:lstStyle/>
                    <a:p>
                      <a:pPr marL="60325" marR="0">
                        <a:spcBef>
                          <a:spcPts val="0"/>
                        </a:spcBef>
                        <a:spcAft>
                          <a:spcPts val="0"/>
                        </a:spcAft>
                      </a:pPr>
                      <a:endParaRPr lang="en-US" sz="1300" b="1" dirty="0">
                        <a:latin typeface="Arial" pitchFamily="34" charset="0"/>
                        <a:ea typeface="Times New Roman"/>
                        <a:cs typeface="Arial" pitchFamily="34" charset="0"/>
                      </a:endParaRPr>
                    </a:p>
                  </a:txBody>
                  <a:tcPr marL="0" marR="0" marT="0" marB="0"/>
                </a:tc>
                <a:tc rowSpan="5">
                  <a:txBody>
                    <a:bodyPr/>
                    <a:lstStyle/>
                    <a:p>
                      <a:pPr marL="89535" marR="0">
                        <a:spcBef>
                          <a:spcPts val="0"/>
                        </a:spcBef>
                        <a:spcAft>
                          <a:spcPts val="0"/>
                        </a:spcAft>
                      </a:pPr>
                      <a:endParaRPr lang="en-US" sz="1300" b="1" dirty="0">
                        <a:latin typeface="Arial" pitchFamily="34" charset="0"/>
                        <a:ea typeface="Times New Roman"/>
                        <a:cs typeface="Arial" pitchFamily="34" charset="0"/>
                      </a:endParaRPr>
                    </a:p>
                  </a:txBody>
                  <a:tcPr marL="0" marR="0" marT="0" marB="0"/>
                </a:tc>
                <a:tc>
                  <a:txBody>
                    <a:bodyPr/>
                    <a:lstStyle/>
                    <a:p>
                      <a:pPr marL="0" marR="0">
                        <a:lnSpc>
                          <a:spcPct val="115000"/>
                        </a:lnSpc>
                        <a:spcBef>
                          <a:spcPts val="0"/>
                        </a:spcBef>
                        <a:spcAft>
                          <a:spcPts val="0"/>
                        </a:spcAft>
                      </a:pPr>
                      <a:r>
                        <a:rPr lang="en-GB" sz="1300" b="1" dirty="0">
                          <a:latin typeface="Arial" pitchFamily="34" charset="0"/>
                          <a:cs typeface="Arial" pitchFamily="34" charset="0"/>
                        </a:rPr>
                        <a:t>Provincial Directorate for Tourism </a:t>
                      </a:r>
                      <a:r>
                        <a:rPr lang="en-GB" sz="1300" b="1" dirty="0" err="1">
                          <a:latin typeface="Arial" pitchFamily="34" charset="0"/>
                          <a:cs typeface="Arial" pitchFamily="34" charset="0"/>
                        </a:rPr>
                        <a:t>Inhambane</a:t>
                      </a:r>
                      <a:endParaRPr lang="en-US" sz="1300" b="1" dirty="0">
                        <a:latin typeface="Arial" pitchFamily="34" charset="0"/>
                        <a:cs typeface="Arial" pitchFamily="34" charset="0"/>
                      </a:endParaRPr>
                    </a:p>
                    <a:p>
                      <a:pPr marL="0" marR="0">
                        <a:lnSpc>
                          <a:spcPct val="115000"/>
                        </a:lnSpc>
                        <a:spcBef>
                          <a:spcPts val="0"/>
                        </a:spcBef>
                        <a:spcAft>
                          <a:spcPts val="0"/>
                        </a:spcAft>
                      </a:pPr>
                      <a:r>
                        <a:rPr lang="en-GB" sz="1300" b="1" dirty="0">
                          <a:latin typeface="Arial" pitchFamily="34" charset="0"/>
                          <a:cs typeface="Arial" pitchFamily="34" charset="0"/>
                        </a:rPr>
                        <a:t>(DPTUR-I)</a:t>
                      </a:r>
                      <a:endParaRPr lang="en-US" sz="1300" b="1" dirty="0">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GB" sz="1300" b="1" dirty="0">
                          <a:latin typeface="Arial" pitchFamily="34" charset="0"/>
                          <a:cs typeface="Arial" pitchFamily="34" charset="0"/>
                        </a:rPr>
                        <a:t>Support in lobbying and advocacy work  amongst other Government sectors (i.e. health department) and support in accessing suitable markets</a:t>
                      </a:r>
                      <a:endParaRPr lang="en-US" sz="1300" b="1" dirty="0">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In-kind</a:t>
                      </a:r>
                      <a:endParaRPr lang="en-US" sz="1300" b="1" dirty="0">
                        <a:latin typeface="Arial" pitchFamily="34" charset="0"/>
                        <a:ea typeface="Times New Roman"/>
                        <a:cs typeface="Arial" pitchFamily="34" charset="0"/>
                      </a:endParaRPr>
                    </a:p>
                  </a:txBody>
                  <a:tcPr marL="13592" marR="13592" marT="0" marB="0"/>
                </a:tc>
              </a:tr>
              <a:tr h="374933">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GB" sz="1300" b="1">
                          <a:latin typeface="Arial" pitchFamily="34" charset="0"/>
                          <a:cs typeface="Arial" pitchFamily="34" charset="0"/>
                        </a:rPr>
                        <a:t>Municipal Council of Inhambane City</a:t>
                      </a:r>
                      <a:endParaRPr lang="en-US" sz="1300" b="1">
                        <a:latin typeface="Arial" pitchFamily="34" charset="0"/>
                        <a:cs typeface="Arial" pitchFamily="34" charset="0"/>
                      </a:endParaRPr>
                    </a:p>
                    <a:p>
                      <a:pPr marL="0" marR="0">
                        <a:lnSpc>
                          <a:spcPct val="115000"/>
                        </a:lnSpc>
                        <a:spcBef>
                          <a:spcPts val="0"/>
                        </a:spcBef>
                        <a:spcAft>
                          <a:spcPts val="0"/>
                        </a:spcAft>
                      </a:pPr>
                      <a:r>
                        <a:rPr lang="en-GB" sz="1300" b="1">
                          <a:latin typeface="Arial" pitchFamily="34" charset="0"/>
                          <a:cs typeface="Arial" pitchFamily="34" charset="0"/>
                        </a:rPr>
                        <a:t>(CMCI)</a:t>
                      </a:r>
                      <a:endParaRPr lang="en-US" sz="1300" b="1">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GB" sz="1300" b="1" dirty="0">
                          <a:latin typeface="Arial" pitchFamily="34" charset="0"/>
                          <a:cs typeface="Arial" pitchFamily="34" charset="0"/>
                        </a:rPr>
                        <a:t>Support in education and awareness raising on the need of garbage separation from the source.</a:t>
                      </a:r>
                      <a:endParaRPr lang="en-US" sz="1300" b="1" dirty="0">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In- Kind</a:t>
                      </a:r>
                      <a:endParaRPr lang="en-US" sz="1300" b="1" dirty="0">
                        <a:latin typeface="Arial" pitchFamily="34" charset="0"/>
                        <a:ea typeface="Times New Roman"/>
                        <a:cs typeface="Arial" pitchFamily="34" charset="0"/>
                      </a:endParaRPr>
                    </a:p>
                  </a:txBody>
                  <a:tcPr marL="13592" marR="13592" marT="0" marB="0"/>
                </a:tc>
              </a:tr>
              <a:tr h="374933">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300" b="1">
                          <a:latin typeface="Arial" pitchFamily="34" charset="0"/>
                          <a:cs typeface="Arial" pitchFamily="34" charset="0"/>
                        </a:rPr>
                        <a:t>Community members</a:t>
                      </a:r>
                      <a:endParaRPr lang="en-US" sz="1300" b="1">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GB" sz="1300" b="1" dirty="0">
                          <a:latin typeface="Arial" pitchFamily="34" charset="0"/>
                          <a:cs typeface="Arial" pitchFamily="34" charset="0"/>
                        </a:rPr>
                        <a:t>Receive training on a volunteer basis, </a:t>
                      </a:r>
                      <a:r>
                        <a:rPr lang="en-GB" sz="1300" b="1" dirty="0" smtClean="0">
                          <a:latin typeface="Arial" pitchFamily="34" charset="0"/>
                          <a:cs typeface="Arial" pitchFamily="34" charset="0"/>
                        </a:rPr>
                        <a:t>supply </a:t>
                      </a:r>
                      <a:r>
                        <a:rPr lang="en-GB" sz="1300" b="1" dirty="0">
                          <a:latin typeface="Arial" pitchFamily="34" charset="0"/>
                          <a:cs typeface="Arial" pitchFamily="34" charset="0"/>
                        </a:rPr>
                        <a:t>of waste glass in the future, and replicating the activity</a:t>
                      </a:r>
                      <a:endParaRPr lang="en-US" sz="1300" b="1" dirty="0">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In- Kind</a:t>
                      </a:r>
                      <a:endParaRPr lang="en-US" sz="1300" b="1" dirty="0">
                        <a:latin typeface="Arial" pitchFamily="34" charset="0"/>
                        <a:ea typeface="Times New Roman"/>
                        <a:cs typeface="Arial" pitchFamily="34" charset="0"/>
                      </a:endParaRPr>
                    </a:p>
                  </a:txBody>
                  <a:tcPr marL="13592" marR="13592" marT="0" marB="0"/>
                </a:tc>
              </a:tr>
              <a:tr h="374933">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GB" sz="1300" b="1" dirty="0">
                          <a:latin typeface="Arial" pitchFamily="34" charset="0"/>
                          <a:cs typeface="Arial" pitchFamily="34" charset="0"/>
                        </a:rPr>
                        <a:t>Private sector partners and </a:t>
                      </a:r>
                      <a:endParaRPr lang="en-US" sz="1300" b="1" dirty="0">
                        <a:latin typeface="Arial" pitchFamily="34" charset="0"/>
                        <a:cs typeface="Arial" pitchFamily="34" charset="0"/>
                      </a:endParaRPr>
                    </a:p>
                    <a:p>
                      <a:pPr marL="0" marR="0">
                        <a:lnSpc>
                          <a:spcPct val="115000"/>
                        </a:lnSpc>
                        <a:spcBef>
                          <a:spcPts val="0"/>
                        </a:spcBef>
                        <a:spcAft>
                          <a:spcPts val="0"/>
                        </a:spcAft>
                      </a:pPr>
                      <a:r>
                        <a:rPr lang="en-GB" sz="1300" b="1" dirty="0">
                          <a:latin typeface="Arial" pitchFamily="34" charset="0"/>
                          <a:cs typeface="Arial" pitchFamily="34" charset="0"/>
                        </a:rPr>
                        <a:t>Tourism and Hotel Association (ASHT-I)</a:t>
                      </a:r>
                      <a:endParaRPr lang="en-US" sz="1300" b="1" dirty="0">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GB" sz="1300" b="1" dirty="0">
                          <a:latin typeface="Arial" pitchFamily="34" charset="0"/>
                          <a:cs typeface="Arial" pitchFamily="34" charset="0"/>
                        </a:rPr>
                        <a:t>Support in the identification of markets and possible replication of the activity</a:t>
                      </a:r>
                      <a:endParaRPr lang="en-US" sz="1300" b="1" dirty="0">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In- Kind</a:t>
                      </a:r>
                      <a:endParaRPr lang="en-US" sz="1300" b="1" dirty="0">
                        <a:latin typeface="Arial" pitchFamily="34" charset="0"/>
                        <a:ea typeface="Times New Roman"/>
                        <a:cs typeface="Arial" pitchFamily="34" charset="0"/>
                      </a:endParaRPr>
                    </a:p>
                  </a:txBody>
                  <a:tcPr marL="13592" marR="13592" marT="0" marB="0"/>
                </a:tc>
              </a:tr>
              <a:tr h="374933">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GB" sz="1300" b="1">
                          <a:latin typeface="Arial" pitchFamily="34" charset="0"/>
                          <a:cs typeface="Arial" pitchFamily="34" charset="0"/>
                        </a:rPr>
                        <a:t>Provincial Directorate of Health</a:t>
                      </a:r>
                      <a:endParaRPr lang="en-US" sz="1300" b="1">
                        <a:latin typeface="Arial" pitchFamily="34" charset="0"/>
                        <a:cs typeface="Arial" pitchFamily="34" charset="0"/>
                      </a:endParaRPr>
                    </a:p>
                    <a:p>
                      <a:pPr marL="0" marR="0">
                        <a:lnSpc>
                          <a:spcPct val="115000"/>
                        </a:lnSpc>
                        <a:spcBef>
                          <a:spcPts val="0"/>
                        </a:spcBef>
                        <a:spcAft>
                          <a:spcPts val="0"/>
                        </a:spcAft>
                      </a:pPr>
                      <a:r>
                        <a:rPr lang="en-GB" sz="1300" b="1">
                          <a:latin typeface="Arial" pitchFamily="34" charset="0"/>
                          <a:cs typeface="Arial" pitchFamily="34" charset="0"/>
                        </a:rPr>
                        <a:t>(DPS)</a:t>
                      </a:r>
                      <a:endParaRPr lang="en-US" sz="1300" b="1">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GB" sz="1300" b="1" dirty="0">
                          <a:latin typeface="Arial" pitchFamily="34" charset="0"/>
                          <a:cs typeface="Arial" pitchFamily="34" charset="0"/>
                        </a:rPr>
                        <a:t>Quality control/inspection of the produced glass to ensure its safety</a:t>
                      </a:r>
                      <a:endParaRPr lang="en-US" sz="1300" b="1" dirty="0">
                        <a:latin typeface="Arial" pitchFamily="34" charset="0"/>
                        <a:ea typeface="Times New Roman"/>
                        <a:cs typeface="Arial" pitchFamily="34" charset="0"/>
                      </a:endParaRPr>
                    </a:p>
                  </a:txBody>
                  <a:tcPr marL="13592" marR="13592"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In- Kind</a:t>
                      </a:r>
                      <a:endParaRPr lang="en-US" sz="1300" b="1" dirty="0">
                        <a:latin typeface="Arial" pitchFamily="34" charset="0"/>
                        <a:ea typeface="Times New Roman"/>
                        <a:cs typeface="Arial" pitchFamily="34" charset="0"/>
                      </a:endParaRPr>
                    </a:p>
                  </a:txBody>
                  <a:tcPr marL="13592" marR="13592" marT="0" marB="0"/>
                </a:tc>
              </a:tr>
            </a:tbl>
          </a:graphicData>
        </a:graphic>
      </p:graphicFrame>
    </p:spTree>
  </p:cSld>
  <p:clrMapOvr>
    <a:masterClrMapping/>
  </p:clrMapOvr>
  <p:transition spd="slow" advClick="0" advTm="10000">
    <p:pull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a:xfrm>
            <a:off x="533400" y="914400"/>
            <a:ext cx="7772400" cy="609600"/>
          </a:xfrm>
        </p:spPr>
        <p:txBody>
          <a:bodyPr anchor="t"/>
          <a:lstStyle/>
          <a:p>
            <a:r>
              <a:rPr lang="en-US" sz="2800" b="1" smtClean="0">
                <a:solidFill>
                  <a:srgbClr val="009900"/>
                </a:solidFill>
                <a:latin typeface="Arial" pitchFamily="34" charset="0"/>
                <a:ea typeface="ＭＳ Ｐゴシック" pitchFamily="34" charset="-128"/>
                <a:cs typeface="Arial" pitchFamily="34" charset="0"/>
              </a:rPr>
              <a:t>Mozambique: TEST Tool 4 (EST)</a:t>
            </a:r>
          </a:p>
        </p:txBody>
      </p:sp>
      <p:sp>
        <p:nvSpPr>
          <p:cNvPr id="31747" name="Rectangle 2"/>
          <p:cNvSpPr>
            <a:spLocks noChangeArrowheads="1"/>
          </p:cNvSpPr>
          <p:nvPr/>
        </p:nvSpPr>
        <p:spPr bwMode="auto">
          <a:xfrm>
            <a:off x="228600" y="1600200"/>
            <a:ext cx="3581400" cy="4708981"/>
          </a:xfrm>
          <a:prstGeom prst="rect">
            <a:avLst/>
          </a:prstGeom>
          <a:noFill/>
          <a:ln w="9525">
            <a:noFill/>
            <a:miter lim="800000"/>
            <a:headEnd/>
            <a:tailEnd/>
          </a:ln>
        </p:spPr>
        <p:txBody>
          <a:bodyPr>
            <a:spAutoFit/>
          </a:bodyPr>
          <a:lstStyle/>
          <a:p>
            <a:r>
              <a:rPr lang="en-US" sz="2000" b="1" dirty="0"/>
              <a:t>Artisanal glass </a:t>
            </a:r>
            <a:r>
              <a:rPr lang="en-US" sz="2000" b="1" dirty="0" smtClean="0"/>
              <a:t>cutting</a:t>
            </a:r>
          </a:p>
          <a:p>
            <a:r>
              <a:rPr lang="en-US" sz="2000" b="1" dirty="0" smtClean="0"/>
              <a:t>USD 14,215 </a:t>
            </a:r>
            <a:endParaRPr lang="en-US" sz="2000" b="1" dirty="0"/>
          </a:p>
          <a:p>
            <a:endParaRPr lang="en-US" sz="2000" b="1" dirty="0">
              <a:solidFill>
                <a:srgbClr val="00B050"/>
              </a:solidFill>
            </a:endParaRPr>
          </a:p>
          <a:p>
            <a:pPr>
              <a:buFont typeface="Wingdings" pitchFamily="2" charset="2"/>
              <a:buChar char="ü"/>
            </a:pPr>
            <a:r>
              <a:rPr lang="en-US" sz="2000" b="1" dirty="0">
                <a:solidFill>
                  <a:srgbClr val="0033CC"/>
                </a:solidFill>
              </a:rPr>
              <a:t>The activity involves provision of glass cutting equipment, capacity building in the skill of artisanal glass cutting, provision of work space and access to markets to sell the outputs/products.</a:t>
            </a:r>
          </a:p>
          <a:p>
            <a:pPr>
              <a:buFont typeface="Wingdings" pitchFamily="2" charset="2"/>
              <a:buChar char="ü"/>
            </a:pPr>
            <a:endParaRPr lang="en-US" sz="2000" b="1" dirty="0">
              <a:solidFill>
                <a:srgbClr val="0033CC"/>
              </a:solidFill>
            </a:endParaRPr>
          </a:p>
          <a:p>
            <a:pPr>
              <a:buFont typeface="Wingdings" pitchFamily="2" charset="2"/>
              <a:buChar char="ü"/>
            </a:pPr>
            <a:r>
              <a:rPr lang="en-US" sz="2000" b="1" dirty="0">
                <a:solidFill>
                  <a:srgbClr val="0033CC"/>
                </a:solidFill>
              </a:rPr>
              <a:t>Capacity, skills and trade building for local communities</a:t>
            </a:r>
          </a:p>
        </p:txBody>
      </p:sp>
      <p:pic>
        <p:nvPicPr>
          <p:cNvPr id="31748" name="Picture 1" descr="C:\Users\user\Google Drive\TEST\TEST.Mozambique\EST. Glass cutting\Pictures\IMG_0002.JPG"/>
          <p:cNvPicPr>
            <a:picLocks noChangeAspect="1" noChangeArrowheads="1"/>
          </p:cNvPicPr>
          <p:nvPr/>
        </p:nvPicPr>
        <p:blipFill>
          <a:blip r:embed="rId2" cstate="print"/>
          <a:srcRect/>
          <a:stretch>
            <a:fillRect/>
          </a:stretch>
        </p:blipFill>
        <p:spPr bwMode="auto">
          <a:xfrm>
            <a:off x="3886200" y="1676400"/>
            <a:ext cx="4978400" cy="3733800"/>
          </a:xfrm>
          <a:prstGeom prst="rect">
            <a:avLst/>
          </a:prstGeom>
          <a:noFill/>
          <a:ln w="9525">
            <a:noFill/>
            <a:miter lim="800000"/>
            <a:headEnd/>
            <a:tailEnd/>
          </a:ln>
        </p:spPr>
      </p:pic>
      <p:sp>
        <p:nvSpPr>
          <p:cNvPr id="31749" name="TextBox 7"/>
          <p:cNvSpPr txBox="1">
            <a:spLocks noChangeArrowheads="1"/>
          </p:cNvSpPr>
          <p:nvPr/>
        </p:nvSpPr>
        <p:spPr bwMode="auto">
          <a:xfrm>
            <a:off x="3886200" y="5486400"/>
            <a:ext cx="3505200" cy="381000"/>
          </a:xfrm>
          <a:prstGeom prst="rect">
            <a:avLst/>
          </a:prstGeom>
          <a:noFill/>
          <a:ln w="9525">
            <a:noFill/>
            <a:miter lim="800000"/>
            <a:headEnd/>
            <a:tailEnd/>
          </a:ln>
        </p:spPr>
        <p:txBody>
          <a:bodyPr>
            <a:spAutoFit/>
          </a:bodyPr>
          <a:lstStyle/>
          <a:p>
            <a:r>
              <a:rPr lang="en-US" i="1"/>
              <a:t>In partnership with Dino’s Bar</a:t>
            </a:r>
          </a:p>
        </p:txBody>
      </p:sp>
    </p:spTree>
  </p:cSld>
  <p:clrMapOvr>
    <a:masterClrMapping/>
  </p:clrMapOvr>
  <p:transition spd="slow" advClick="0" advTm="10000">
    <p:pull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p:cNvSpPr>
          <p:nvPr>
            <p:ph type="ctrTitle"/>
          </p:nvPr>
        </p:nvSpPr>
        <p:spPr>
          <a:xfrm>
            <a:off x="228600" y="1066800"/>
            <a:ext cx="8458200" cy="685800"/>
          </a:xfrm>
        </p:spPr>
        <p:txBody>
          <a:bodyPr anchor="t"/>
          <a:lstStyle/>
          <a:p>
            <a:r>
              <a:rPr lang="en-US" sz="2800" b="1" smtClean="0">
                <a:solidFill>
                  <a:srgbClr val="009900"/>
                </a:solidFill>
                <a:latin typeface="Arial" pitchFamily="34" charset="0"/>
                <a:ea typeface="ＭＳ Ｐゴシック" pitchFamily="34" charset="-128"/>
                <a:cs typeface="Arial" pitchFamily="34" charset="0"/>
              </a:rPr>
              <a:t>Mozambique: Highlights</a:t>
            </a:r>
            <a:endParaRPr lang="en-US" b="1" i="1" smtClean="0">
              <a:solidFill>
                <a:srgbClr val="009900"/>
              </a:solidFill>
              <a:latin typeface="Arial" pitchFamily="34" charset="0"/>
              <a:ea typeface="ＭＳ Ｐゴシック" pitchFamily="34" charset="-128"/>
              <a:cs typeface="Arial" pitchFamily="34" charset="0"/>
            </a:endParaRPr>
          </a:p>
        </p:txBody>
      </p:sp>
      <p:sp>
        <p:nvSpPr>
          <p:cNvPr id="32771"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32773" name="TextBox 4"/>
          <p:cNvSpPr txBox="1">
            <a:spLocks noChangeArrowheads="1"/>
          </p:cNvSpPr>
          <p:nvPr/>
        </p:nvSpPr>
        <p:spPr bwMode="auto">
          <a:xfrm>
            <a:off x="533400" y="2286000"/>
            <a:ext cx="7924800" cy="1631216"/>
          </a:xfrm>
          <a:prstGeom prst="rect">
            <a:avLst/>
          </a:prstGeom>
          <a:solidFill>
            <a:schemeClr val="bg1"/>
          </a:solidFill>
          <a:ln w="9525">
            <a:noFill/>
            <a:miter lim="800000"/>
            <a:headEnd/>
            <a:tailEnd/>
          </a:ln>
        </p:spPr>
        <p:txBody>
          <a:bodyPr wrap="square">
            <a:spAutoFit/>
          </a:bodyPr>
          <a:lstStyle/>
          <a:p>
            <a:pPr>
              <a:buFont typeface="Wingdings" pitchFamily="2" charset="2"/>
              <a:buChar char="ü"/>
            </a:pPr>
            <a:r>
              <a:rPr lang="en-US" sz="2000" b="1" u="sng" dirty="0" smtClean="0"/>
              <a:t>Bay View Lodge</a:t>
            </a:r>
            <a:r>
              <a:rPr lang="en-US" sz="2000" b="1" dirty="0" smtClean="0"/>
              <a:t>: </a:t>
            </a:r>
            <a:r>
              <a:rPr lang="en-US" sz="2000" b="1" dirty="0" smtClean="0">
                <a:solidFill>
                  <a:srgbClr val="0033CC"/>
                </a:solidFill>
              </a:rPr>
              <a:t>Improved resource efficiency in kitchen and laundry area use</a:t>
            </a:r>
          </a:p>
          <a:p>
            <a:endParaRPr lang="en-US" sz="2000" b="1" dirty="0" smtClean="0">
              <a:solidFill>
                <a:srgbClr val="0033CC"/>
              </a:solidFill>
            </a:endParaRPr>
          </a:p>
          <a:p>
            <a:pPr>
              <a:buFont typeface="Wingdings" pitchFamily="2" charset="2"/>
              <a:buChar char="ü"/>
            </a:pPr>
            <a:r>
              <a:rPr lang="en-US" sz="2000" b="1" u="sng" dirty="0" smtClean="0"/>
              <a:t>Dino’s Bar:</a:t>
            </a:r>
            <a:r>
              <a:rPr lang="en-US" sz="2000" b="1" dirty="0" smtClean="0"/>
              <a:t> </a:t>
            </a:r>
            <a:r>
              <a:rPr lang="en-US" sz="2000" b="1" dirty="0" smtClean="0">
                <a:solidFill>
                  <a:srgbClr val="0033CC"/>
                </a:solidFill>
              </a:rPr>
              <a:t>Additional livelihood activities for local people through recycling of the waste from the hotels</a:t>
            </a:r>
            <a:endParaRPr lang="en-US" sz="2000" b="1" dirty="0">
              <a:solidFill>
                <a:srgbClr val="0033CC"/>
              </a:solidFill>
            </a:endParaRPr>
          </a:p>
        </p:txBody>
      </p:sp>
    </p:spTree>
  </p:cSld>
  <p:clrMapOvr>
    <a:masterClrMapping/>
  </p:clrMapOvr>
  <p:transition spd="slow">
    <p:pull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ctrTitle"/>
          </p:nvPr>
        </p:nvSpPr>
        <p:spPr>
          <a:xfrm>
            <a:off x="228600" y="914400"/>
            <a:ext cx="8534400" cy="1066800"/>
          </a:xfrm>
        </p:spPr>
        <p:txBody>
          <a:bodyPr anchor="t"/>
          <a:lstStyle/>
          <a:p>
            <a:r>
              <a:rPr lang="en-US" sz="2800" b="1" dirty="0" smtClean="0">
                <a:solidFill>
                  <a:srgbClr val="FF3300"/>
                </a:solidFill>
                <a:latin typeface="Arial" pitchFamily="34" charset="0"/>
                <a:ea typeface="ＭＳ Ｐゴシック" pitchFamily="34" charset="-128"/>
                <a:cs typeface="Arial" pitchFamily="34" charset="0"/>
              </a:rPr>
              <a:t>SENEGAL</a:t>
            </a:r>
            <a:r>
              <a:rPr lang="en-US" sz="2800" b="1" dirty="0" smtClean="0">
                <a:solidFill>
                  <a:srgbClr val="009900"/>
                </a:solidFill>
                <a:latin typeface="Arial" pitchFamily="34" charset="0"/>
                <a:ea typeface="ＭＳ Ｐゴシック" pitchFamily="34" charset="-128"/>
                <a:cs typeface="Arial" pitchFamily="34" charset="0"/>
              </a:rPr>
              <a:t/>
            </a:r>
            <a:br>
              <a:rPr lang="en-US" sz="2800" b="1" dirty="0" smtClean="0">
                <a:solidFill>
                  <a:srgbClr val="009900"/>
                </a:solidFill>
                <a:latin typeface="Arial" pitchFamily="34" charset="0"/>
                <a:ea typeface="ＭＳ Ｐゴシック" pitchFamily="34" charset="-128"/>
                <a:cs typeface="Arial" pitchFamily="34" charset="0"/>
              </a:rPr>
            </a:br>
            <a:r>
              <a:rPr lang="en-US" sz="2800" b="1" dirty="0" smtClean="0">
                <a:solidFill>
                  <a:srgbClr val="009900"/>
                </a:solidFill>
                <a:latin typeface="Arial" pitchFamily="34" charset="0"/>
                <a:ea typeface="ＭＳ Ｐゴシック" pitchFamily="34" charset="-128"/>
                <a:cs typeface="Arial" pitchFamily="34" charset="0"/>
              </a:rPr>
              <a:t>TEST Implementation </a:t>
            </a: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pic>
        <p:nvPicPr>
          <p:cNvPr id="19457" name="Picture 1" descr="C:\Users\MARLA\COAST Project Home PC\TEST\FINALTEST2012Mission\Files and pic from Yolanda\Senegal\P1010884.JPG"/>
          <p:cNvPicPr>
            <a:picLocks noChangeAspect="1" noChangeArrowheads="1"/>
          </p:cNvPicPr>
          <p:nvPr/>
        </p:nvPicPr>
        <p:blipFill>
          <a:blip r:embed="rId3" cstate="print"/>
          <a:srcRect/>
          <a:stretch>
            <a:fillRect/>
          </a:stretch>
        </p:blipFill>
        <p:spPr bwMode="auto">
          <a:xfrm>
            <a:off x="4623662" y="2286000"/>
            <a:ext cx="4520338" cy="3505200"/>
          </a:xfrm>
          <a:prstGeom prst="rect">
            <a:avLst/>
          </a:prstGeom>
          <a:noFill/>
        </p:spPr>
      </p:pic>
      <p:pic>
        <p:nvPicPr>
          <p:cNvPr id="2050" name="Picture 2" descr="H:\Photos\Harvey's mission\2012_11_30_Files and Pic from Ludovic\Senegal\Ludo\IMG_3278.JPG"/>
          <p:cNvPicPr>
            <a:picLocks noChangeAspect="1" noChangeArrowheads="1"/>
          </p:cNvPicPr>
          <p:nvPr/>
        </p:nvPicPr>
        <p:blipFill>
          <a:blip r:embed="rId4" cstate="print"/>
          <a:srcRect/>
          <a:stretch>
            <a:fillRect/>
          </a:stretch>
        </p:blipFill>
        <p:spPr bwMode="auto">
          <a:xfrm>
            <a:off x="0" y="2286000"/>
            <a:ext cx="5210322" cy="3473548"/>
          </a:xfrm>
          <a:prstGeom prst="rect">
            <a:avLst/>
          </a:prstGeom>
          <a:noFill/>
        </p:spPr>
      </p:pic>
    </p:spTree>
    <p:extLst>
      <p:ext uri="{BB962C8B-B14F-4D97-AF65-F5344CB8AC3E}">
        <p14:creationId xmlns="" xmlns:p14="http://schemas.microsoft.com/office/powerpoint/2010/main" val="2225658078"/>
      </p:ext>
    </p:extLst>
  </p:cSld>
  <p:clrMapOvr>
    <a:masterClrMapping/>
  </p:clrMapOvr>
  <p:transition spd="slow">
    <p:pull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ctrTitle"/>
          </p:nvPr>
        </p:nvSpPr>
        <p:spPr>
          <a:xfrm>
            <a:off x="609600" y="304800"/>
            <a:ext cx="2286000" cy="533400"/>
          </a:xfrm>
        </p:spPr>
        <p:txBody>
          <a:bodyPr anchor="t"/>
          <a:lstStyle/>
          <a:p>
            <a:r>
              <a:rPr lang="en-US" sz="2800" b="1" dirty="0" smtClean="0">
                <a:solidFill>
                  <a:srgbClr val="FF3300"/>
                </a:solidFill>
                <a:latin typeface="Arial" pitchFamily="34" charset="0"/>
                <a:ea typeface="ＭＳ Ｐゴシック" pitchFamily="34" charset="-128"/>
                <a:cs typeface="Arial" pitchFamily="34" charset="0"/>
              </a:rPr>
              <a:t>SENEGAL</a:t>
            </a:r>
            <a:r>
              <a:rPr lang="en-US" sz="2800" b="1" dirty="0" smtClean="0">
                <a:solidFill>
                  <a:srgbClr val="009900"/>
                </a:solidFill>
                <a:latin typeface="Arial" pitchFamily="34" charset="0"/>
                <a:ea typeface="ＭＳ Ｐゴシック" pitchFamily="34" charset="-128"/>
                <a:cs typeface="Arial" pitchFamily="34" charset="0"/>
              </a:rPr>
              <a:t/>
            </a:r>
            <a:br>
              <a:rPr lang="en-US" sz="2800" b="1" dirty="0" smtClean="0">
                <a:solidFill>
                  <a:srgbClr val="00990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pic>
        <p:nvPicPr>
          <p:cNvPr id="1026" name="Picture 2" descr="C:\Users\MARLA\COAST Project Home PC\TEST\FINALTEST2012Mission\Files and pic from Yolanda\Senegal\P1010889.JPG"/>
          <p:cNvPicPr>
            <a:picLocks noChangeAspect="1" noChangeArrowheads="1"/>
          </p:cNvPicPr>
          <p:nvPr/>
        </p:nvPicPr>
        <p:blipFill>
          <a:blip r:embed="rId3" cstate="print"/>
          <a:srcRect/>
          <a:stretch>
            <a:fillRect/>
          </a:stretch>
        </p:blipFill>
        <p:spPr bwMode="auto">
          <a:xfrm>
            <a:off x="4078638" y="3058978"/>
            <a:ext cx="5065362" cy="3799022"/>
          </a:xfrm>
          <a:prstGeom prst="rect">
            <a:avLst/>
          </a:prstGeom>
          <a:noFill/>
        </p:spPr>
      </p:pic>
      <p:pic>
        <p:nvPicPr>
          <p:cNvPr id="1027" name="Picture 3" descr="C:\Users\MARLA\COAST Project Home PC\TEST\FINALTEST2012Mission\Files and pic from Yolanda\Senegal\P1010925.JPG"/>
          <p:cNvPicPr>
            <a:picLocks noChangeAspect="1" noChangeArrowheads="1"/>
          </p:cNvPicPr>
          <p:nvPr/>
        </p:nvPicPr>
        <p:blipFill>
          <a:blip r:embed="rId4" cstate="print"/>
          <a:srcRect/>
          <a:stretch>
            <a:fillRect/>
          </a:stretch>
        </p:blipFill>
        <p:spPr bwMode="auto">
          <a:xfrm>
            <a:off x="0" y="3777712"/>
            <a:ext cx="4107050" cy="3080288"/>
          </a:xfrm>
          <a:prstGeom prst="rect">
            <a:avLst/>
          </a:prstGeom>
          <a:noFill/>
        </p:spPr>
      </p:pic>
      <p:pic>
        <p:nvPicPr>
          <p:cNvPr id="1028" name="Picture 4" descr="C:\Users\MARLA\COAST Project Home PC\TEST\FINALTEST2012Mission\Files and pic from Yolanda\Senegal\P1020069.JPG"/>
          <p:cNvPicPr>
            <a:picLocks noChangeAspect="1" noChangeArrowheads="1"/>
          </p:cNvPicPr>
          <p:nvPr/>
        </p:nvPicPr>
        <p:blipFill>
          <a:blip r:embed="rId5" cstate="print"/>
          <a:srcRect/>
          <a:stretch>
            <a:fillRect/>
          </a:stretch>
        </p:blipFill>
        <p:spPr bwMode="auto">
          <a:xfrm>
            <a:off x="0" y="990600"/>
            <a:ext cx="4269784" cy="2730294"/>
          </a:xfrm>
          <a:prstGeom prst="rect">
            <a:avLst/>
          </a:prstGeom>
          <a:noFill/>
        </p:spPr>
      </p:pic>
      <p:pic>
        <p:nvPicPr>
          <p:cNvPr id="1029" name="Picture 5" descr="C:\Users\MARLA\COAST Project Home PC\TEST\FINALTEST2012Mission\Files and Pic from Ludovic\Photos\Senegal\Ludo\IMG_3304.JPG"/>
          <p:cNvPicPr>
            <a:picLocks noChangeAspect="1" noChangeArrowheads="1"/>
          </p:cNvPicPr>
          <p:nvPr/>
        </p:nvPicPr>
        <p:blipFill>
          <a:blip r:embed="rId6" cstate="print"/>
          <a:srcRect/>
          <a:stretch>
            <a:fillRect/>
          </a:stretch>
        </p:blipFill>
        <p:spPr bwMode="auto">
          <a:xfrm>
            <a:off x="4648200" y="990600"/>
            <a:ext cx="3781588" cy="2521060"/>
          </a:xfrm>
          <a:prstGeom prst="rect">
            <a:avLst/>
          </a:prstGeom>
          <a:noFill/>
        </p:spPr>
      </p:pic>
    </p:spTree>
    <p:extLst>
      <p:ext uri="{BB962C8B-B14F-4D97-AF65-F5344CB8AC3E}">
        <p14:creationId xmlns="" xmlns:p14="http://schemas.microsoft.com/office/powerpoint/2010/main" val="2960171076"/>
      </p:ext>
    </p:extLst>
  </p:cSld>
  <p:clrMapOvr>
    <a:masterClrMapping/>
  </p:clrMapOvr>
  <p:transition spd="slow">
    <p:pull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ctrTitle"/>
          </p:nvPr>
        </p:nvSpPr>
        <p:spPr>
          <a:xfrm>
            <a:off x="304800" y="914400"/>
            <a:ext cx="8610600" cy="609600"/>
          </a:xfrm>
        </p:spPr>
        <p:txBody>
          <a:bodyPr anchor="t"/>
          <a:lstStyle/>
          <a:p>
            <a:r>
              <a:rPr lang="en-US" sz="2800" b="1" dirty="0" smtClean="0">
                <a:solidFill>
                  <a:srgbClr val="009900"/>
                </a:solidFill>
                <a:latin typeface="Arial" pitchFamily="34" charset="0"/>
                <a:ea typeface="ＭＳ Ｐゴシック" pitchFamily="34" charset="-128"/>
                <a:cs typeface="Arial" pitchFamily="34" charset="0"/>
              </a:rPr>
              <a:t>Partners</a:t>
            </a: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sp>
        <p:nvSpPr>
          <p:cNvPr id="34819"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9" name="Table 8"/>
          <p:cNvGraphicFramePr>
            <a:graphicFrameLocks noGrp="1"/>
          </p:cNvGraphicFramePr>
          <p:nvPr>
            <p:extLst>
              <p:ext uri="{D42A27DB-BD31-4B8C-83A1-F6EECF244321}">
                <p14:modId xmlns="" xmlns:p14="http://schemas.microsoft.com/office/powerpoint/2010/main" val="1891528553"/>
              </p:ext>
            </p:extLst>
          </p:nvPr>
        </p:nvGraphicFramePr>
        <p:xfrm>
          <a:off x="304800" y="1371600"/>
          <a:ext cx="8534400" cy="4978400"/>
        </p:xfrm>
        <a:graphic>
          <a:graphicData uri="http://schemas.openxmlformats.org/drawingml/2006/table">
            <a:tbl>
              <a:tblPr firstRow="1" bandRow="1">
                <a:tableStyleId>{5C22544A-7EE6-4342-B048-85BDC9FD1C3A}</a:tableStyleId>
              </a:tblPr>
              <a:tblGrid>
                <a:gridCol w="5251938"/>
                <a:gridCol w="3282462"/>
              </a:tblGrid>
              <a:tr h="406400">
                <a:tc>
                  <a:txBody>
                    <a:bodyPr/>
                    <a:lstStyle/>
                    <a:p>
                      <a:r>
                        <a:rPr lang="en-US" sz="2000" b="1" dirty="0" smtClean="0">
                          <a:latin typeface="Arial" pitchFamily="34" charset="0"/>
                          <a:cs typeface="Arial" pitchFamily="34" charset="0"/>
                        </a:rPr>
                        <a:t>Partner</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Type</a:t>
                      </a:r>
                      <a:r>
                        <a:rPr lang="en-US" sz="2000" b="1" baseline="0" dirty="0" smtClean="0">
                          <a:latin typeface="Arial" pitchFamily="34" charset="0"/>
                          <a:cs typeface="Arial" pitchFamily="34" charset="0"/>
                        </a:rPr>
                        <a:t> of institution</a:t>
                      </a:r>
                      <a:endParaRPr lang="en-US" sz="2000" b="1" dirty="0">
                        <a:latin typeface="Arial" pitchFamily="34" charset="0"/>
                        <a:cs typeface="Arial" pitchFamily="34" charset="0"/>
                      </a:endParaRPr>
                    </a:p>
                  </a:txBody>
                  <a:tcPr/>
                </a:tc>
              </a:tr>
              <a:tr h="406400">
                <a:tc>
                  <a:txBody>
                    <a:bodyPr/>
                    <a:lstStyle/>
                    <a:p>
                      <a:r>
                        <a:rPr lang="fr-FR" sz="2000" b="1" kern="1200" dirty="0" smtClean="0">
                          <a:solidFill>
                            <a:schemeClr val="dk1"/>
                          </a:solidFill>
                          <a:latin typeface="Arial" pitchFamily="34" charset="0"/>
                          <a:ea typeface="+mn-ea"/>
                          <a:cs typeface="Arial" pitchFamily="34" charset="0"/>
                        </a:rPr>
                        <a:t>Ministère de l’Environnement et du Développement Durable</a:t>
                      </a:r>
                      <a:endParaRPr lang="en-US" sz="2000" b="1" kern="1200" dirty="0" smtClean="0">
                        <a:solidFill>
                          <a:schemeClr val="dk1"/>
                        </a:solidFill>
                        <a:latin typeface="Arial" pitchFamily="34" charset="0"/>
                        <a:ea typeface="+mn-ea"/>
                        <a:cs typeface="Arial" pitchFamily="34" charset="0"/>
                      </a:endParaRPr>
                    </a:p>
                  </a:txBody>
                  <a:tcPr marL="68580" marR="68580" marT="0" marB="0"/>
                </a:tc>
                <a:tc>
                  <a:txBody>
                    <a:bodyPr/>
                    <a:lstStyle/>
                    <a:p>
                      <a:r>
                        <a:rPr lang="en-US" sz="2000" b="1" dirty="0" smtClean="0">
                          <a:latin typeface="Arial" pitchFamily="34" charset="0"/>
                          <a:cs typeface="Arial" pitchFamily="34" charset="0"/>
                        </a:rPr>
                        <a:t>Government</a:t>
                      </a:r>
                      <a:endParaRPr lang="en-US" sz="2000" b="1" dirty="0">
                        <a:latin typeface="Arial" pitchFamily="34" charset="0"/>
                        <a:cs typeface="Arial" pitchFamily="34" charset="0"/>
                      </a:endParaRPr>
                    </a:p>
                  </a:txBody>
                  <a:tcPr/>
                </a:tc>
              </a:tr>
              <a:tr h="406400">
                <a:tc>
                  <a:txBody>
                    <a:bodyPr/>
                    <a:lstStyle/>
                    <a:p>
                      <a:r>
                        <a:rPr lang="fr-FR" sz="2000" b="1" kern="1200" dirty="0" smtClean="0">
                          <a:solidFill>
                            <a:schemeClr val="dk1"/>
                          </a:solidFill>
                          <a:latin typeface="Arial" pitchFamily="34" charset="0"/>
                          <a:ea typeface="+mn-ea"/>
                          <a:cs typeface="Arial" pitchFamily="34" charset="0"/>
                        </a:rPr>
                        <a:t>Ministère du Tourisme et des Transports Aériens</a:t>
                      </a:r>
                      <a:endParaRPr lang="en-US" sz="2000" b="1" kern="1200" dirty="0" smtClean="0">
                        <a:solidFill>
                          <a:schemeClr val="dk1"/>
                        </a:solidFill>
                        <a:latin typeface="Arial" pitchFamily="34" charset="0"/>
                        <a:ea typeface="+mn-ea"/>
                        <a:cs typeface="Arial" pitchFamily="34" charset="0"/>
                      </a:endParaRPr>
                    </a:p>
                  </a:txBody>
                  <a:tcPr marL="68580" marR="68580" marT="0" marB="0"/>
                </a:tc>
                <a:tc>
                  <a:txBody>
                    <a:bodyPr/>
                    <a:lstStyle/>
                    <a:p>
                      <a:r>
                        <a:rPr lang="en-US" sz="2000" b="1" dirty="0" smtClean="0">
                          <a:latin typeface="Arial" pitchFamily="34" charset="0"/>
                          <a:cs typeface="Arial" pitchFamily="34" charset="0"/>
                        </a:rPr>
                        <a:t>Government</a:t>
                      </a:r>
                      <a:endParaRPr lang="en-US" sz="2000" b="1" dirty="0">
                        <a:latin typeface="Arial" pitchFamily="34" charset="0"/>
                        <a:cs typeface="Arial" pitchFamily="34" charset="0"/>
                      </a:endParaRPr>
                    </a:p>
                  </a:txBody>
                  <a:tcPr/>
                </a:tc>
              </a:tr>
              <a:tr h="406400">
                <a:tc>
                  <a:txBody>
                    <a:bodyPr/>
                    <a:lstStyle/>
                    <a:p>
                      <a:r>
                        <a:rPr lang="en-US" sz="2000" b="1" kern="1200" dirty="0" smtClean="0">
                          <a:solidFill>
                            <a:schemeClr val="dk1"/>
                          </a:solidFill>
                          <a:latin typeface="Arial" pitchFamily="34" charset="0"/>
                          <a:ea typeface="+mn-ea"/>
                          <a:cs typeface="Arial" pitchFamily="34" charset="0"/>
                        </a:rPr>
                        <a:t>National EMS experts </a:t>
                      </a:r>
                    </a:p>
                  </a:txBody>
                  <a:tcPr marL="68580" marR="68580" marT="0" marB="0"/>
                </a:tc>
                <a:tc>
                  <a:txBody>
                    <a:bodyPr/>
                    <a:lstStyle/>
                    <a:p>
                      <a:endParaRPr lang="en-US" sz="2000" b="1" dirty="0">
                        <a:latin typeface="Arial" pitchFamily="34" charset="0"/>
                        <a:cs typeface="Arial" pitchFamily="34" charset="0"/>
                      </a:endParaRPr>
                    </a:p>
                  </a:txBody>
                  <a:tcPr/>
                </a:tc>
              </a:tr>
              <a:tr h="406400">
                <a:tc>
                  <a:txBody>
                    <a:bodyPr/>
                    <a:lstStyle/>
                    <a:p>
                      <a:pPr marL="0" marR="0">
                        <a:spcBef>
                          <a:spcPts val="0"/>
                        </a:spcBef>
                        <a:spcAft>
                          <a:spcPts val="0"/>
                        </a:spcAft>
                      </a:pPr>
                      <a:r>
                        <a:rPr lang="en-US" sz="2000" b="1" dirty="0" smtClean="0">
                          <a:uFill>
                            <a:solidFill>
                              <a:srgbClr val="99FF66"/>
                            </a:solidFill>
                          </a:uFill>
                          <a:latin typeface="Arial" pitchFamily="34" charset="0"/>
                          <a:ea typeface="Calibri"/>
                          <a:cs typeface="Arial" pitchFamily="34" charset="0"/>
                        </a:rPr>
                        <a:t>SAPCO - </a:t>
                      </a:r>
                      <a:r>
                        <a:rPr lang="fr-FR" sz="2000" b="1" dirty="0" smtClean="0">
                          <a:uFill>
                            <a:solidFill>
                              <a:srgbClr val="99FF66"/>
                            </a:solidFill>
                          </a:uFill>
                          <a:latin typeface="Arial" pitchFamily="34" charset="0"/>
                          <a:ea typeface="Calibri"/>
                          <a:cs typeface="Arial" pitchFamily="34" charset="0"/>
                        </a:rPr>
                        <a:t>Société d’Aménagement et de Promotion des Côtes et Zones Touristiques du Sénégal</a:t>
                      </a:r>
                      <a:endParaRPr lang="en-US" sz="2000" b="1" dirty="0">
                        <a:uFill>
                          <a:solidFill>
                            <a:srgbClr val="99FF66"/>
                          </a:solidFill>
                        </a:uFill>
                        <a:latin typeface="Arial" pitchFamily="34" charset="0"/>
                        <a:ea typeface="Calibri"/>
                        <a:cs typeface="Arial" pitchFamily="34" charset="0"/>
                      </a:endParaRPr>
                    </a:p>
                  </a:txBody>
                  <a:tcPr marL="68580" marR="68580" marT="0" marB="0"/>
                </a:tc>
                <a:tc>
                  <a:txBody>
                    <a:bodyPr/>
                    <a:lstStyle/>
                    <a:p>
                      <a:r>
                        <a:rPr lang="en-GB" sz="2000" b="1" noProof="0" dirty="0" err="1" smtClean="0">
                          <a:latin typeface="Arial" pitchFamily="34" charset="0"/>
                          <a:cs typeface="Arial" pitchFamily="34" charset="0"/>
                        </a:rPr>
                        <a:t>Parastatal</a:t>
                      </a:r>
                      <a:endParaRPr lang="en-GB" sz="2000" b="1" noProof="0" dirty="0">
                        <a:latin typeface="Arial" pitchFamily="34" charset="0"/>
                        <a:cs typeface="Arial" pitchFamily="34" charset="0"/>
                      </a:endParaRPr>
                    </a:p>
                  </a:txBody>
                  <a:tcPr/>
                </a:tc>
              </a:tr>
              <a:tr h="406400">
                <a:tc>
                  <a:txBody>
                    <a:bodyPr/>
                    <a:lstStyle/>
                    <a:p>
                      <a:pPr marL="0" marR="0">
                        <a:spcBef>
                          <a:spcPts val="0"/>
                        </a:spcBef>
                        <a:spcAft>
                          <a:spcPts val="0"/>
                        </a:spcAft>
                      </a:pPr>
                      <a:r>
                        <a:rPr lang="de-AT" sz="2000" b="1" dirty="0">
                          <a:uFill>
                            <a:solidFill>
                              <a:srgbClr val="99FF66"/>
                            </a:solidFill>
                          </a:uFill>
                          <a:latin typeface="Arial" pitchFamily="34" charset="0"/>
                          <a:ea typeface="Calibri"/>
                          <a:cs typeface="Arial" pitchFamily="34" charset="0"/>
                        </a:rPr>
                        <a:t>Framissima Palm Beach Hotel</a:t>
                      </a:r>
                      <a:endParaRPr lang="en-US" sz="2000" b="1" dirty="0">
                        <a:uFill>
                          <a:solidFill>
                            <a:srgbClr val="99FF66"/>
                          </a:solidFill>
                        </a:uFill>
                        <a:latin typeface="Arial" pitchFamily="34" charset="0"/>
                        <a:ea typeface="Calibri"/>
                        <a:cs typeface="Arial" pitchFamily="34" charset="0"/>
                      </a:endParaRPr>
                    </a:p>
                  </a:txBody>
                  <a:tcPr marL="68580" marR="68580" marT="0" marB="0"/>
                </a:tc>
                <a:tc>
                  <a:txBody>
                    <a:bodyPr/>
                    <a:lstStyle/>
                    <a:p>
                      <a:r>
                        <a:rPr lang="en-US" sz="2000" b="1" dirty="0" smtClean="0">
                          <a:latin typeface="Arial" pitchFamily="34" charset="0"/>
                          <a:cs typeface="Arial" pitchFamily="34" charset="0"/>
                        </a:rPr>
                        <a:t>Hotel</a:t>
                      </a:r>
                      <a:endParaRPr lang="en-US" sz="2000" b="1" dirty="0">
                        <a:latin typeface="Arial" pitchFamily="34" charset="0"/>
                        <a:cs typeface="Arial" pitchFamily="34" charset="0"/>
                      </a:endParaRPr>
                    </a:p>
                  </a:txBody>
                  <a:tcPr/>
                </a:tc>
              </a:tr>
              <a:tr h="406400">
                <a:tc>
                  <a:txBody>
                    <a:bodyPr/>
                    <a:lstStyle/>
                    <a:p>
                      <a:pPr marL="0" marR="0">
                        <a:spcBef>
                          <a:spcPts val="0"/>
                        </a:spcBef>
                        <a:spcAft>
                          <a:spcPts val="0"/>
                        </a:spcAft>
                      </a:pPr>
                      <a:r>
                        <a:rPr lang="de-AT" sz="2000" b="1" dirty="0">
                          <a:uFill>
                            <a:solidFill>
                              <a:srgbClr val="99FF66"/>
                            </a:solidFill>
                          </a:uFill>
                          <a:latin typeface="Arial" pitchFamily="34" charset="0"/>
                          <a:ea typeface="Calibri"/>
                          <a:cs typeface="Arial" pitchFamily="34" charset="0"/>
                        </a:rPr>
                        <a:t>Lamantin Beach Hotel Resort &amp; Spa</a:t>
                      </a:r>
                      <a:endParaRPr lang="en-US" sz="2000" b="1" dirty="0">
                        <a:uFill>
                          <a:solidFill>
                            <a:srgbClr val="99FF66"/>
                          </a:solidFill>
                        </a:uFill>
                        <a:latin typeface="Arial" pitchFamily="34" charset="0"/>
                        <a:ea typeface="Calibri"/>
                        <a:cs typeface="Arial" pitchFamily="34" charset="0"/>
                      </a:endParaRPr>
                    </a:p>
                  </a:txBody>
                  <a:tcPr marL="68580" marR="68580" marT="0" marB="0"/>
                </a:tc>
                <a:tc>
                  <a:txBody>
                    <a:bodyPr/>
                    <a:lstStyle/>
                    <a:p>
                      <a:r>
                        <a:rPr lang="en-US" sz="2000" b="1" dirty="0" smtClean="0">
                          <a:latin typeface="Arial" pitchFamily="34" charset="0"/>
                          <a:cs typeface="Arial" pitchFamily="34" charset="0"/>
                        </a:rPr>
                        <a:t>Hotel</a:t>
                      </a:r>
                      <a:endParaRPr lang="en-US" sz="2000" b="1" dirty="0">
                        <a:latin typeface="Arial" pitchFamily="34" charset="0"/>
                        <a:cs typeface="Arial" pitchFamily="34" charset="0"/>
                      </a:endParaRPr>
                    </a:p>
                  </a:txBody>
                  <a:tcPr/>
                </a:tc>
              </a:tr>
              <a:tr h="406400">
                <a:tc>
                  <a:txBody>
                    <a:bodyPr/>
                    <a:lstStyle/>
                    <a:p>
                      <a:pPr marL="0" marR="0">
                        <a:spcBef>
                          <a:spcPts val="0"/>
                        </a:spcBef>
                        <a:spcAft>
                          <a:spcPts val="0"/>
                        </a:spcAft>
                      </a:pPr>
                      <a:r>
                        <a:rPr lang="de-AT" sz="2000" b="1" dirty="0">
                          <a:uFill>
                            <a:solidFill>
                              <a:srgbClr val="99FF66"/>
                            </a:solidFill>
                          </a:uFill>
                          <a:latin typeface="Arial" pitchFamily="34" charset="0"/>
                          <a:ea typeface="Calibri"/>
                          <a:cs typeface="Arial" pitchFamily="34" charset="0"/>
                        </a:rPr>
                        <a:t>La Teranga Hotel</a:t>
                      </a:r>
                      <a:endParaRPr lang="en-US" sz="2000" b="1" dirty="0">
                        <a:uFill>
                          <a:solidFill>
                            <a:srgbClr val="99FF66"/>
                          </a:solidFill>
                        </a:uFill>
                        <a:latin typeface="Arial" pitchFamily="34" charset="0"/>
                        <a:ea typeface="Calibri"/>
                        <a:cs typeface="Arial" pitchFamily="34" charset="0"/>
                      </a:endParaRPr>
                    </a:p>
                  </a:txBody>
                  <a:tcPr marL="68580" marR="68580" marT="0" marB="0"/>
                </a:tc>
                <a:tc>
                  <a:txBody>
                    <a:bodyPr/>
                    <a:lstStyle/>
                    <a:p>
                      <a:r>
                        <a:rPr lang="en-US" sz="2000" b="1" dirty="0" smtClean="0">
                          <a:latin typeface="Arial" pitchFamily="34" charset="0"/>
                          <a:cs typeface="Arial" pitchFamily="34" charset="0"/>
                        </a:rPr>
                        <a:t>Hotel</a:t>
                      </a:r>
                      <a:endParaRPr lang="en-US" sz="2000" b="1" dirty="0">
                        <a:latin typeface="Arial" pitchFamily="34" charset="0"/>
                        <a:cs typeface="Arial" pitchFamily="34" charset="0"/>
                      </a:endParaRPr>
                    </a:p>
                  </a:txBody>
                  <a:tcPr/>
                </a:tc>
              </a:tr>
              <a:tr h="406400">
                <a:tc>
                  <a:txBody>
                    <a:bodyPr/>
                    <a:lstStyle/>
                    <a:p>
                      <a:pPr marL="0" marR="0">
                        <a:spcBef>
                          <a:spcPts val="0"/>
                        </a:spcBef>
                        <a:spcAft>
                          <a:spcPts val="0"/>
                        </a:spcAft>
                      </a:pPr>
                      <a:r>
                        <a:rPr lang="de-AT" sz="2000" b="1" dirty="0">
                          <a:uFill>
                            <a:solidFill>
                              <a:srgbClr val="99FF66"/>
                            </a:solidFill>
                          </a:uFill>
                          <a:latin typeface="Arial" pitchFamily="34" charset="0"/>
                          <a:ea typeface="Calibri"/>
                          <a:cs typeface="Arial" pitchFamily="34" charset="0"/>
                        </a:rPr>
                        <a:t>Hotel les Bougainvillées</a:t>
                      </a:r>
                      <a:endParaRPr lang="en-US" sz="2000" b="1" dirty="0">
                        <a:uFill>
                          <a:solidFill>
                            <a:srgbClr val="99FF66"/>
                          </a:solidFill>
                        </a:uFill>
                        <a:latin typeface="Arial" pitchFamily="34" charset="0"/>
                        <a:ea typeface="Calibri"/>
                        <a:cs typeface="Arial" pitchFamily="34" charset="0"/>
                      </a:endParaRPr>
                    </a:p>
                  </a:txBody>
                  <a:tcPr marL="68580" marR="68580" marT="0" marB="0"/>
                </a:tc>
                <a:tc>
                  <a:txBody>
                    <a:bodyPr/>
                    <a:lstStyle/>
                    <a:p>
                      <a:r>
                        <a:rPr lang="en-US" sz="2000" b="1" dirty="0" smtClean="0">
                          <a:latin typeface="Arial" pitchFamily="34" charset="0"/>
                          <a:cs typeface="Arial" pitchFamily="34" charset="0"/>
                        </a:rPr>
                        <a:t>Hotel</a:t>
                      </a:r>
                      <a:endParaRPr lang="en-US" sz="2000" b="1" dirty="0">
                        <a:latin typeface="Arial" pitchFamily="34" charset="0"/>
                        <a:cs typeface="Arial" pitchFamily="34" charset="0"/>
                      </a:endParaRPr>
                    </a:p>
                  </a:txBody>
                  <a:tcPr/>
                </a:tc>
              </a:tr>
              <a:tr h="406400">
                <a:tc>
                  <a:txBody>
                    <a:bodyPr/>
                    <a:lstStyle/>
                    <a:p>
                      <a:pPr marL="0" marR="0">
                        <a:spcBef>
                          <a:spcPts val="0"/>
                        </a:spcBef>
                        <a:spcAft>
                          <a:spcPts val="0"/>
                        </a:spcAft>
                      </a:pPr>
                      <a:r>
                        <a:rPr lang="en-GB" sz="2000" b="1" dirty="0">
                          <a:latin typeface="Arial" pitchFamily="34" charset="0"/>
                          <a:ea typeface="Times New Roman"/>
                          <a:cs typeface="Arial" pitchFamily="34" charset="0"/>
                        </a:rPr>
                        <a:t>Club Marmara </a:t>
                      </a:r>
                      <a:r>
                        <a:rPr lang="en-GB" sz="2000" b="1" dirty="0" err="1">
                          <a:latin typeface="Arial" pitchFamily="34" charset="0"/>
                          <a:ea typeface="Times New Roman"/>
                          <a:cs typeface="Arial" pitchFamily="34" charset="0"/>
                        </a:rPr>
                        <a:t>Saly</a:t>
                      </a:r>
                      <a:r>
                        <a:rPr lang="en-GB" sz="2000" b="1" dirty="0">
                          <a:latin typeface="Arial" pitchFamily="34" charset="0"/>
                          <a:ea typeface="Times New Roman"/>
                          <a:cs typeface="Arial" pitchFamily="34" charset="0"/>
                        </a:rPr>
                        <a:t> Les </a:t>
                      </a:r>
                      <a:r>
                        <a:rPr lang="en-GB" sz="2000" b="1" dirty="0" err="1">
                          <a:latin typeface="Arial" pitchFamily="34" charset="0"/>
                          <a:ea typeface="Times New Roman"/>
                          <a:cs typeface="Arial" pitchFamily="34" charset="0"/>
                        </a:rPr>
                        <a:t>Filaos</a:t>
                      </a:r>
                      <a:endParaRPr lang="en-US" sz="2000" b="1" dirty="0">
                        <a:latin typeface="Arial" pitchFamily="34" charset="0"/>
                        <a:ea typeface="Times New Roman"/>
                        <a:cs typeface="Arial" pitchFamily="34" charset="0"/>
                      </a:endParaRPr>
                    </a:p>
                  </a:txBody>
                  <a:tcPr marL="68580" marR="68580" marT="0" marB="0"/>
                </a:tc>
                <a:tc>
                  <a:txBody>
                    <a:bodyPr/>
                    <a:lstStyle/>
                    <a:p>
                      <a:r>
                        <a:rPr lang="en-US" sz="2000" b="1" dirty="0" smtClean="0">
                          <a:latin typeface="Arial" pitchFamily="34" charset="0"/>
                          <a:cs typeface="Arial" pitchFamily="34" charset="0"/>
                        </a:rPr>
                        <a:t>Hotel</a:t>
                      </a:r>
                      <a:endParaRPr lang="en-US" sz="2000" b="1" dirty="0">
                        <a:latin typeface="Arial" pitchFamily="34" charset="0"/>
                        <a:cs typeface="Arial" pitchFamily="34" charset="0"/>
                      </a:endParaRPr>
                    </a:p>
                  </a:txBody>
                  <a:tcPr/>
                </a:tc>
              </a:tr>
            </a:tbl>
          </a:graphicData>
        </a:graphic>
      </p:graphicFrame>
    </p:spTree>
    <p:extLst>
      <p:ext uri="{BB962C8B-B14F-4D97-AF65-F5344CB8AC3E}">
        <p14:creationId xmlns="" xmlns:p14="http://schemas.microsoft.com/office/powerpoint/2010/main" val="2783621692"/>
      </p:ext>
    </p:extLst>
  </p:cSld>
  <p:clrMapOvr>
    <a:masterClrMapping/>
  </p:clrMapOvr>
  <p:transition spd="slow">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txBox="1">
            <a:spLocks noChangeArrowheads="1"/>
          </p:cNvSpPr>
          <p:nvPr/>
        </p:nvSpPr>
        <p:spPr bwMode="auto">
          <a:xfrm>
            <a:off x="457200" y="1066800"/>
            <a:ext cx="8229600" cy="762000"/>
          </a:xfrm>
          <a:prstGeom prst="rect">
            <a:avLst/>
          </a:prstGeom>
          <a:noFill/>
          <a:ln w="9525">
            <a:noFill/>
            <a:miter lim="800000"/>
            <a:headEnd/>
            <a:tailEnd/>
          </a:ln>
        </p:spPr>
        <p:txBody>
          <a:bodyPr anchor="ctr"/>
          <a:lstStyle/>
          <a:p>
            <a:endParaRPr lang="de-DE" sz="4400" b="1">
              <a:latin typeface="Gill Sans MT" pitchFamily="34" charset="0"/>
            </a:endParaRPr>
          </a:p>
        </p:txBody>
      </p:sp>
      <p:sp>
        <p:nvSpPr>
          <p:cNvPr id="6147" name="Text Box 5"/>
          <p:cNvSpPr txBox="1">
            <a:spLocks noChangeArrowheads="1"/>
          </p:cNvSpPr>
          <p:nvPr/>
        </p:nvSpPr>
        <p:spPr bwMode="auto">
          <a:xfrm>
            <a:off x="609600" y="1600200"/>
            <a:ext cx="8275638" cy="1692275"/>
          </a:xfrm>
          <a:prstGeom prst="rect">
            <a:avLst/>
          </a:prstGeom>
          <a:noFill/>
          <a:ln w="9525">
            <a:noFill/>
            <a:miter lim="800000"/>
            <a:headEnd/>
            <a:tailEnd/>
          </a:ln>
        </p:spPr>
        <p:txBody>
          <a:bodyPr>
            <a:spAutoFit/>
          </a:bodyPr>
          <a:lstStyle/>
          <a:p>
            <a:endParaRPr lang="de-AT"/>
          </a:p>
          <a:p>
            <a:endParaRPr lang="de-AT"/>
          </a:p>
          <a:p>
            <a:endParaRPr lang="de-AT">
              <a:solidFill>
                <a:srgbClr val="008000"/>
              </a:solidFill>
            </a:endParaRPr>
          </a:p>
          <a:p>
            <a:pPr>
              <a:buSzPct val="130000"/>
            </a:pPr>
            <a:endParaRPr lang="en-US" sz="2000"/>
          </a:p>
          <a:p>
            <a:pPr>
              <a:spcBef>
                <a:spcPct val="50000"/>
              </a:spcBef>
            </a:pPr>
            <a:endParaRPr lang="en-US" sz="2000"/>
          </a:p>
        </p:txBody>
      </p:sp>
      <p:sp>
        <p:nvSpPr>
          <p:cNvPr id="6" name="Rectangle 5"/>
          <p:cNvSpPr/>
          <p:nvPr/>
        </p:nvSpPr>
        <p:spPr>
          <a:xfrm>
            <a:off x="211138" y="990600"/>
            <a:ext cx="8721725" cy="461963"/>
          </a:xfrm>
          <a:prstGeom prst="rect">
            <a:avLst/>
          </a:prstGeom>
        </p:spPr>
        <p:txBody>
          <a:bodyPr>
            <a:spAutoFit/>
          </a:bodyPr>
          <a:lstStyle/>
          <a:p>
            <a:pPr algn="ctr">
              <a:defRPr/>
            </a:pPr>
            <a:r>
              <a:rPr lang="en-US" sz="2400" b="1" kern="0" dirty="0">
                <a:solidFill>
                  <a:srgbClr val="0033CC"/>
                </a:solidFill>
                <a:latin typeface="Arial" charset="0"/>
                <a:ea typeface="ＭＳ Ｐゴシック" pitchFamily="1" charset="-128"/>
                <a:cs typeface="Arial" pitchFamily="34" charset="0"/>
              </a:rPr>
              <a:t>Overview of the 5 TEST Management Tools implemented</a:t>
            </a:r>
          </a:p>
        </p:txBody>
      </p:sp>
      <p:sp>
        <p:nvSpPr>
          <p:cNvPr id="6149" name="Rectangle 6"/>
          <p:cNvSpPr>
            <a:spLocks noChangeArrowheads="1"/>
          </p:cNvSpPr>
          <p:nvPr/>
        </p:nvSpPr>
        <p:spPr bwMode="auto">
          <a:xfrm>
            <a:off x="304800" y="1447800"/>
            <a:ext cx="8610600" cy="4953000"/>
          </a:xfrm>
          <a:prstGeom prst="rect">
            <a:avLst/>
          </a:prstGeom>
          <a:noFill/>
          <a:ln w="9525">
            <a:noFill/>
            <a:miter lim="800000"/>
            <a:headEnd/>
            <a:tailEnd/>
          </a:ln>
        </p:spPr>
        <p:txBody>
          <a:bodyPr>
            <a:spAutoFit/>
          </a:bodyPr>
          <a:lstStyle/>
          <a:p>
            <a:pPr marL="457200" indent="-457200">
              <a:spcBef>
                <a:spcPct val="20000"/>
              </a:spcBef>
              <a:buClr>
                <a:schemeClr val="bg2"/>
              </a:buClr>
              <a:buSzPct val="75000"/>
            </a:pPr>
            <a:endParaRPr lang="en-US" b="1">
              <a:cs typeface="Arial" pitchFamily="34" charset="0"/>
            </a:endParaRPr>
          </a:p>
          <a:p>
            <a:pPr marL="457200" indent="-457200">
              <a:spcBef>
                <a:spcPct val="20000"/>
              </a:spcBef>
              <a:buClr>
                <a:schemeClr val="bg2"/>
              </a:buClr>
              <a:buSzPct val="75000"/>
            </a:pPr>
            <a:r>
              <a:rPr lang="en-US" b="1">
                <a:solidFill>
                  <a:srgbClr val="009900"/>
                </a:solidFill>
                <a:cs typeface="Arial" pitchFamily="34" charset="0"/>
              </a:rPr>
              <a:t>TEST consists in introducing </a:t>
            </a:r>
            <a:r>
              <a:rPr lang="en-US" b="1">
                <a:solidFill>
                  <a:srgbClr val="FF3300"/>
                </a:solidFill>
                <a:cs typeface="Arial" pitchFamily="34" charset="0"/>
              </a:rPr>
              <a:t>5 Management Tools </a:t>
            </a:r>
            <a:r>
              <a:rPr lang="en-US" b="1">
                <a:solidFill>
                  <a:srgbClr val="009900"/>
                </a:solidFill>
                <a:cs typeface="Arial" pitchFamily="34" charset="0"/>
              </a:rPr>
              <a:t>at company/industry level with the </a:t>
            </a:r>
            <a:r>
              <a:rPr lang="en-US" b="1">
                <a:solidFill>
                  <a:srgbClr val="0033CC"/>
                </a:solidFill>
                <a:cs typeface="Arial" pitchFamily="34" charset="0"/>
              </a:rPr>
              <a:t>aim to change the management practices in a holistic </a:t>
            </a:r>
            <a:r>
              <a:rPr lang="en-US" b="1">
                <a:solidFill>
                  <a:srgbClr val="009900"/>
                </a:solidFill>
                <a:cs typeface="Arial" pitchFamily="34" charset="0"/>
              </a:rPr>
              <a:t>manner in order</a:t>
            </a:r>
            <a:r>
              <a:rPr lang="en-US" b="1">
                <a:solidFill>
                  <a:srgbClr val="008000"/>
                </a:solidFill>
                <a:cs typeface="Arial" pitchFamily="34" charset="0"/>
              </a:rPr>
              <a:t> </a:t>
            </a:r>
            <a:r>
              <a:rPr lang="en-US" b="1">
                <a:solidFill>
                  <a:srgbClr val="FF3300"/>
                </a:solidFill>
                <a:cs typeface="Arial" pitchFamily="34" charset="0"/>
              </a:rPr>
              <a:t>to ensure the sustainable introduction of green practices.</a:t>
            </a:r>
          </a:p>
          <a:p>
            <a:pPr marL="457200" indent="-457200">
              <a:spcBef>
                <a:spcPct val="20000"/>
              </a:spcBef>
              <a:buClr>
                <a:schemeClr val="bg2"/>
              </a:buClr>
              <a:buSzPct val="75000"/>
            </a:pPr>
            <a:endParaRPr lang="en-US" b="1">
              <a:cs typeface="Arial" pitchFamily="34" charset="0"/>
            </a:endParaRPr>
          </a:p>
          <a:p>
            <a:pPr marL="914400" lvl="1" indent="-457200">
              <a:spcBef>
                <a:spcPct val="20000"/>
              </a:spcBef>
              <a:buClr>
                <a:schemeClr val="bg2"/>
              </a:buClr>
              <a:buSzPct val="75000"/>
            </a:pPr>
            <a:r>
              <a:rPr lang="en-US" sz="2000" b="1">
                <a:cs typeface="Arial" pitchFamily="34" charset="0"/>
              </a:rPr>
              <a:t>1.  CPA: </a:t>
            </a:r>
            <a:r>
              <a:rPr lang="en-US" b="1">
                <a:cs typeface="Arial" pitchFamily="34" charset="0"/>
              </a:rPr>
              <a:t>Cleaner Production Assessment</a:t>
            </a:r>
          </a:p>
          <a:p>
            <a:pPr marL="914400" lvl="1" indent="-457200">
              <a:spcBef>
                <a:spcPct val="20000"/>
              </a:spcBef>
              <a:buClr>
                <a:schemeClr val="bg2"/>
              </a:buClr>
              <a:buSzPct val="75000"/>
            </a:pPr>
            <a:endParaRPr lang="en-US" sz="1000" b="1">
              <a:solidFill>
                <a:srgbClr val="008000"/>
              </a:solidFill>
              <a:cs typeface="Arial" pitchFamily="34" charset="0"/>
            </a:endParaRPr>
          </a:p>
          <a:p>
            <a:pPr marL="914400" lvl="1" indent="-457200">
              <a:spcBef>
                <a:spcPct val="20000"/>
              </a:spcBef>
              <a:buClr>
                <a:schemeClr val="bg2"/>
              </a:buClr>
              <a:buSzPct val="75000"/>
            </a:pPr>
            <a:r>
              <a:rPr lang="en-US" sz="2000" b="1">
                <a:cs typeface="Arial" pitchFamily="34" charset="0"/>
              </a:rPr>
              <a:t>2.  EMA: </a:t>
            </a:r>
            <a:r>
              <a:rPr lang="en-US" b="1">
                <a:cs typeface="Arial" pitchFamily="34" charset="0"/>
              </a:rPr>
              <a:t>Environmental Management Accounting</a:t>
            </a:r>
          </a:p>
          <a:p>
            <a:pPr marL="914400" lvl="1" indent="-457200">
              <a:spcBef>
                <a:spcPct val="20000"/>
              </a:spcBef>
              <a:buClr>
                <a:schemeClr val="bg2"/>
              </a:buClr>
              <a:buSzPct val="75000"/>
            </a:pPr>
            <a:endParaRPr lang="en-US" sz="1000" b="1">
              <a:solidFill>
                <a:srgbClr val="008000"/>
              </a:solidFill>
              <a:cs typeface="Arial" pitchFamily="34" charset="0"/>
            </a:endParaRPr>
          </a:p>
          <a:p>
            <a:pPr marL="914400" lvl="1" indent="-457200">
              <a:spcBef>
                <a:spcPct val="20000"/>
              </a:spcBef>
              <a:buSzPct val="75000"/>
            </a:pPr>
            <a:r>
              <a:rPr lang="en-US" sz="2000" b="1">
                <a:cs typeface="Arial" pitchFamily="34" charset="0"/>
              </a:rPr>
              <a:t>3.  EMS: </a:t>
            </a:r>
            <a:r>
              <a:rPr lang="en-US" b="1">
                <a:cs typeface="Arial" pitchFamily="34" charset="0"/>
              </a:rPr>
              <a:t>Environmental Management Systems</a:t>
            </a:r>
          </a:p>
          <a:p>
            <a:pPr marL="914400" lvl="1" indent="-457200">
              <a:spcBef>
                <a:spcPct val="20000"/>
              </a:spcBef>
              <a:buSzPct val="75000"/>
            </a:pPr>
            <a:endParaRPr lang="en-US" sz="1000" b="1">
              <a:solidFill>
                <a:srgbClr val="008000"/>
              </a:solidFill>
              <a:cs typeface="Arial" pitchFamily="34" charset="0"/>
            </a:endParaRPr>
          </a:p>
          <a:p>
            <a:pPr marL="914400" lvl="1" indent="-457200">
              <a:spcBef>
                <a:spcPct val="20000"/>
              </a:spcBef>
              <a:buClr>
                <a:schemeClr val="bg2"/>
              </a:buClr>
              <a:buSzPct val="75000"/>
            </a:pPr>
            <a:r>
              <a:rPr lang="en-US" sz="2000" b="1">
                <a:cs typeface="Arial" pitchFamily="34" charset="0"/>
              </a:rPr>
              <a:t>4.  EST: </a:t>
            </a:r>
            <a:r>
              <a:rPr lang="en-US" b="1">
                <a:cs typeface="Arial" pitchFamily="34" charset="0"/>
              </a:rPr>
              <a:t>Environmentally Sound Technology</a:t>
            </a:r>
          </a:p>
          <a:p>
            <a:pPr marL="914400" lvl="1" indent="-457200">
              <a:spcBef>
                <a:spcPct val="20000"/>
              </a:spcBef>
              <a:buClr>
                <a:schemeClr val="bg2"/>
              </a:buClr>
              <a:buSzPct val="75000"/>
            </a:pPr>
            <a:endParaRPr lang="en-US" sz="1000" b="1">
              <a:solidFill>
                <a:srgbClr val="008000"/>
              </a:solidFill>
              <a:cs typeface="Arial" pitchFamily="34" charset="0"/>
            </a:endParaRPr>
          </a:p>
          <a:p>
            <a:pPr marL="914400" lvl="1" indent="-457200">
              <a:spcBef>
                <a:spcPct val="20000"/>
              </a:spcBef>
              <a:buClr>
                <a:schemeClr val="bg2"/>
              </a:buClr>
              <a:buSzPct val="75000"/>
            </a:pPr>
            <a:r>
              <a:rPr lang="en-US" sz="2000" b="1">
                <a:cs typeface="Arial" pitchFamily="34" charset="0"/>
              </a:rPr>
              <a:t>5.  CSR: </a:t>
            </a:r>
            <a:r>
              <a:rPr lang="en-US" b="1">
                <a:cs typeface="Arial" pitchFamily="34" charset="0"/>
              </a:rPr>
              <a:t>Corporate Social Responsibility</a:t>
            </a:r>
          </a:p>
          <a:p>
            <a:pPr marL="457200" indent="-457200">
              <a:spcBef>
                <a:spcPct val="20000"/>
              </a:spcBef>
              <a:buClr>
                <a:schemeClr val="bg2"/>
              </a:buClr>
              <a:buSzPct val="75000"/>
              <a:buFont typeface="Arial" pitchFamily="34" charset="0"/>
              <a:buAutoNum type="arabicPeriod"/>
            </a:pPr>
            <a:endParaRPr lang="en-US">
              <a:solidFill>
                <a:srgbClr val="008000"/>
              </a:solidFill>
              <a:latin typeface="Calibri" pitchFamily="34" charset="0"/>
            </a:endParaRPr>
          </a:p>
          <a:p>
            <a:pPr marL="457200" indent="-457200">
              <a:spcBef>
                <a:spcPct val="20000"/>
              </a:spcBef>
              <a:buClr>
                <a:schemeClr val="bg2"/>
              </a:buClr>
              <a:buSzPct val="75000"/>
              <a:buFont typeface="Arial" pitchFamily="34" charset="0"/>
              <a:buAutoNum type="arabicPeriod"/>
            </a:pPr>
            <a:endParaRPr lang="en-US">
              <a:solidFill>
                <a:srgbClr val="008000"/>
              </a:solidFill>
              <a:latin typeface="Calibri" pitchFamily="34" charset="0"/>
            </a:endParaRPr>
          </a:p>
        </p:txBody>
      </p:sp>
    </p:spTree>
  </p:cSld>
  <p:clrMapOvr>
    <a:masterClrMapping/>
  </p:clrMapOvr>
  <p:transition spd="slow" advClick="0" advTm="10000">
    <p:pull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ctrTitle"/>
          </p:nvPr>
        </p:nvSpPr>
        <p:spPr>
          <a:xfrm>
            <a:off x="228600" y="1066800"/>
            <a:ext cx="8686800" cy="7620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Senegal: TEST Tool 1 (CPA), 3 (EMS) and 5 (CSR)</a:t>
            </a:r>
            <a:br>
              <a:rPr lang="en-US" sz="2400" b="1" smtClean="0">
                <a:solidFill>
                  <a:srgbClr val="009900"/>
                </a:solidFill>
                <a:latin typeface="Arial" pitchFamily="34" charset="0"/>
                <a:ea typeface="ＭＳ Ｐゴシック" pitchFamily="34" charset="-128"/>
                <a:cs typeface="Arial" pitchFamily="34" charset="0"/>
              </a:rPr>
            </a:br>
            <a:endParaRPr lang="en-US" sz="2400" b="1" smtClean="0">
              <a:solidFill>
                <a:srgbClr val="009900"/>
              </a:solidFill>
              <a:latin typeface="Arial" pitchFamily="34" charset="0"/>
              <a:ea typeface="ＭＳ Ｐゴシック" pitchFamily="34" charset="-128"/>
              <a:cs typeface="Arial" pitchFamily="34" charset="0"/>
            </a:endParaRPr>
          </a:p>
        </p:txBody>
      </p:sp>
      <p:graphicFrame>
        <p:nvGraphicFramePr>
          <p:cNvPr id="4" name="Chart 3"/>
          <p:cNvGraphicFramePr/>
          <p:nvPr/>
        </p:nvGraphicFramePr>
        <p:xfrm>
          <a:off x="533400" y="1905000"/>
          <a:ext cx="77724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35844" name="Rectangle 4"/>
          <p:cNvSpPr>
            <a:spLocks noChangeArrowheads="1"/>
          </p:cNvSpPr>
          <p:nvPr/>
        </p:nvSpPr>
        <p:spPr bwMode="auto">
          <a:xfrm>
            <a:off x="381000" y="5334000"/>
            <a:ext cx="8382000" cy="646331"/>
          </a:xfrm>
          <a:prstGeom prst="rect">
            <a:avLst/>
          </a:prstGeom>
          <a:noFill/>
          <a:ln w="9525">
            <a:noFill/>
            <a:miter lim="800000"/>
            <a:headEnd/>
            <a:tailEnd/>
          </a:ln>
        </p:spPr>
        <p:txBody>
          <a:bodyPr>
            <a:spAutoFit/>
          </a:bodyPr>
          <a:lstStyle/>
          <a:p>
            <a:pPr eaLnBrk="0" hangingPunct="0"/>
            <a:r>
              <a:rPr lang="en-GB" b="1" dirty="0">
                <a:cs typeface="Arial" pitchFamily="34" charset="0"/>
              </a:rPr>
              <a:t>Figure 5. </a:t>
            </a:r>
            <a:r>
              <a:rPr lang="en-GB" b="1" dirty="0">
                <a:solidFill>
                  <a:srgbClr val="0033CC"/>
                </a:solidFill>
                <a:cs typeface="Arial" pitchFamily="34" charset="0"/>
              </a:rPr>
              <a:t>Overview of cost category of </a:t>
            </a:r>
            <a:r>
              <a:rPr lang="en-GB" b="1" dirty="0" smtClean="0">
                <a:solidFill>
                  <a:srgbClr val="0033CC"/>
                </a:solidFill>
                <a:cs typeface="Arial" pitchFamily="34" charset="0"/>
              </a:rPr>
              <a:t>562 CP </a:t>
            </a:r>
            <a:r>
              <a:rPr lang="en-GB" b="1" dirty="0">
                <a:solidFill>
                  <a:srgbClr val="0033CC"/>
                </a:solidFill>
                <a:cs typeface="Arial" pitchFamily="34" charset="0"/>
              </a:rPr>
              <a:t>Recommendations in Senegal</a:t>
            </a:r>
            <a:endParaRPr lang="en-GB" dirty="0">
              <a:solidFill>
                <a:srgbClr val="0033CC"/>
              </a:solidFill>
            </a:endParaRPr>
          </a:p>
        </p:txBody>
      </p:sp>
    </p:spTree>
  </p:cSld>
  <p:clrMapOvr>
    <a:masterClrMapping/>
  </p:clrMapOvr>
  <p:transition spd="slow">
    <p:pull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ctrTitle"/>
          </p:nvPr>
        </p:nvSpPr>
        <p:spPr>
          <a:xfrm>
            <a:off x="685800" y="990600"/>
            <a:ext cx="77724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SENEGAL: Highlights</a:t>
            </a:r>
            <a:endParaRPr lang="en-US" sz="2400" b="1" i="1" dirty="0" smtClean="0">
              <a:solidFill>
                <a:srgbClr val="009900"/>
              </a:solidFill>
              <a:latin typeface="Arial" pitchFamily="34" charset="0"/>
              <a:ea typeface="ＭＳ Ｐゴシック" pitchFamily="34" charset="-128"/>
              <a:cs typeface="Arial" pitchFamily="34" charset="0"/>
            </a:endParaRPr>
          </a:p>
        </p:txBody>
      </p:sp>
      <p:sp>
        <p:nvSpPr>
          <p:cNvPr id="36867"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5" name="Table 4"/>
          <p:cNvGraphicFramePr>
            <a:graphicFrameLocks noGrp="1"/>
          </p:cNvGraphicFramePr>
          <p:nvPr>
            <p:extLst>
              <p:ext uri="{D42A27DB-BD31-4B8C-83A1-F6EECF244321}">
                <p14:modId xmlns="" xmlns:p14="http://schemas.microsoft.com/office/powerpoint/2010/main" val="369670814"/>
              </p:ext>
            </p:extLst>
          </p:nvPr>
        </p:nvGraphicFramePr>
        <p:xfrm>
          <a:off x="228600" y="1447800"/>
          <a:ext cx="8686800" cy="4800600"/>
        </p:xfrm>
        <a:graphic>
          <a:graphicData uri="http://schemas.openxmlformats.org/drawingml/2006/table">
            <a:tbl>
              <a:tblPr>
                <a:tableStyleId>{16D9F66E-5EB9-4882-86FB-DCBF35E3C3E4}</a:tableStyleId>
              </a:tblPr>
              <a:tblGrid>
                <a:gridCol w="1371603"/>
                <a:gridCol w="1981197"/>
                <a:gridCol w="1295400"/>
                <a:gridCol w="1219200"/>
                <a:gridCol w="1143000"/>
                <a:gridCol w="1676400"/>
              </a:tblGrid>
              <a:tr h="499473">
                <a:tc>
                  <a:txBody>
                    <a:bodyPr/>
                    <a:lstStyle/>
                    <a:p>
                      <a:pPr marL="0" marR="0">
                        <a:spcBef>
                          <a:spcPts val="0"/>
                        </a:spcBef>
                        <a:spcAft>
                          <a:spcPts val="0"/>
                        </a:spcAft>
                      </a:pPr>
                      <a:r>
                        <a:rPr lang="en-GB" sz="1500" b="1" noProof="0" dirty="0" smtClean="0">
                          <a:solidFill>
                            <a:srgbClr val="0033CC"/>
                          </a:solidFill>
                          <a:uFill>
                            <a:solidFill>
                              <a:srgbClr val="99FF66"/>
                            </a:solidFill>
                          </a:uFill>
                        </a:rPr>
                        <a:t>Establishment</a:t>
                      </a:r>
                      <a:endParaRPr lang="en-GB" sz="1500" b="1" noProof="0" dirty="0">
                        <a:solidFill>
                          <a:srgbClr val="0033CC"/>
                        </a:solidFill>
                        <a:uFill>
                          <a:solidFill>
                            <a:srgbClr val="99FF66"/>
                          </a:solidFill>
                        </a:uFill>
                        <a:latin typeface="Arial"/>
                        <a:ea typeface="Calibri"/>
                        <a:cs typeface="Times New Roman"/>
                      </a:endParaRPr>
                    </a:p>
                  </a:txBody>
                  <a:tcPr marL="68580" marR="68580" marT="0" marB="0"/>
                </a:tc>
                <a:tc>
                  <a:txBody>
                    <a:bodyPr/>
                    <a:lstStyle/>
                    <a:p>
                      <a:pPr marL="0" marR="0">
                        <a:spcBef>
                          <a:spcPts val="0"/>
                        </a:spcBef>
                        <a:spcAft>
                          <a:spcPts val="0"/>
                        </a:spcAft>
                      </a:pPr>
                      <a:r>
                        <a:rPr lang="en-GB" sz="1500" b="1" noProof="0" smtClean="0">
                          <a:solidFill>
                            <a:srgbClr val="0033CC"/>
                          </a:solidFill>
                          <a:uFill>
                            <a:solidFill>
                              <a:srgbClr val="99FF66"/>
                            </a:solidFill>
                          </a:uFill>
                        </a:rPr>
                        <a:t>Grouping/ CP Option</a:t>
                      </a:r>
                      <a:endParaRPr lang="en-GB" sz="1500" b="1" noProof="0">
                        <a:solidFill>
                          <a:srgbClr val="0033CC"/>
                        </a:solidFill>
                        <a:uFill>
                          <a:solidFill>
                            <a:srgbClr val="99FF66"/>
                          </a:solidFill>
                        </a:uFill>
                        <a:latin typeface="Arial"/>
                        <a:ea typeface="Calibri"/>
                        <a:cs typeface="Times New Roman"/>
                      </a:endParaRPr>
                    </a:p>
                  </a:txBody>
                  <a:tcPr marL="68580" marR="68580" marT="0" marB="0"/>
                </a:tc>
                <a:tc>
                  <a:txBody>
                    <a:bodyPr/>
                    <a:lstStyle/>
                    <a:p>
                      <a:pPr marL="0" marR="0">
                        <a:spcBef>
                          <a:spcPts val="0"/>
                        </a:spcBef>
                        <a:spcAft>
                          <a:spcPts val="0"/>
                        </a:spcAft>
                      </a:pPr>
                      <a:r>
                        <a:rPr lang="en-GB" sz="1500" b="1" noProof="0" smtClean="0">
                          <a:solidFill>
                            <a:srgbClr val="0033CC"/>
                          </a:solidFill>
                          <a:uFill>
                            <a:solidFill>
                              <a:srgbClr val="99FF66"/>
                            </a:solidFill>
                          </a:uFill>
                        </a:rPr>
                        <a:t>Cost type /  Investment</a:t>
                      </a:r>
                      <a:endParaRPr lang="en-GB" sz="1500" b="1" noProof="0">
                        <a:solidFill>
                          <a:srgbClr val="0033CC"/>
                        </a:solidFill>
                        <a:uFill>
                          <a:solidFill>
                            <a:srgbClr val="99FF66"/>
                          </a:solidFill>
                        </a:uFill>
                        <a:latin typeface="Arial"/>
                        <a:ea typeface="Calibri"/>
                        <a:cs typeface="Times New Roman"/>
                      </a:endParaRPr>
                    </a:p>
                  </a:txBody>
                  <a:tcPr marL="68580" marR="68580" marT="0" marB="0"/>
                </a:tc>
                <a:tc>
                  <a:txBody>
                    <a:bodyPr/>
                    <a:lstStyle/>
                    <a:p>
                      <a:pPr marL="0" marR="0">
                        <a:spcBef>
                          <a:spcPts val="0"/>
                        </a:spcBef>
                        <a:spcAft>
                          <a:spcPts val="0"/>
                        </a:spcAft>
                      </a:pPr>
                      <a:r>
                        <a:rPr lang="en-GB" sz="1500" b="1" noProof="0" dirty="0" smtClean="0">
                          <a:solidFill>
                            <a:srgbClr val="0033CC"/>
                          </a:solidFill>
                          <a:uFill>
                            <a:solidFill>
                              <a:srgbClr val="99FF66"/>
                            </a:solidFill>
                          </a:uFill>
                        </a:rPr>
                        <a:t>Estimated Income / Savings</a:t>
                      </a:r>
                      <a:endParaRPr lang="en-GB" sz="1500" b="1" noProof="0" dirty="0">
                        <a:solidFill>
                          <a:srgbClr val="0033CC"/>
                        </a:solidFill>
                        <a:uFill>
                          <a:solidFill>
                            <a:srgbClr val="99FF66"/>
                          </a:solidFill>
                        </a:uFill>
                        <a:latin typeface="Arial"/>
                        <a:ea typeface="Calibri"/>
                        <a:cs typeface="Times New Roman"/>
                      </a:endParaRPr>
                    </a:p>
                  </a:txBody>
                  <a:tcPr marL="68580" marR="68580" marT="0" marB="0"/>
                </a:tc>
                <a:tc>
                  <a:txBody>
                    <a:bodyPr/>
                    <a:lstStyle/>
                    <a:p>
                      <a:pPr marL="0" marR="0">
                        <a:spcBef>
                          <a:spcPts val="0"/>
                        </a:spcBef>
                        <a:spcAft>
                          <a:spcPts val="0"/>
                        </a:spcAft>
                      </a:pPr>
                      <a:r>
                        <a:rPr lang="en-GB" sz="1500" b="1" noProof="0" smtClean="0">
                          <a:solidFill>
                            <a:srgbClr val="0033CC"/>
                          </a:solidFill>
                          <a:uFill>
                            <a:solidFill>
                              <a:srgbClr val="99FF66"/>
                            </a:solidFill>
                          </a:uFill>
                        </a:rPr>
                        <a:t>Pay Back Period</a:t>
                      </a:r>
                      <a:endParaRPr lang="en-GB" sz="1500" b="1" noProof="0">
                        <a:solidFill>
                          <a:srgbClr val="0033CC"/>
                        </a:solidFill>
                        <a:uFill>
                          <a:solidFill>
                            <a:srgbClr val="99FF66"/>
                          </a:solidFill>
                        </a:uFill>
                        <a:latin typeface="Arial"/>
                        <a:ea typeface="Calibri"/>
                        <a:cs typeface="Times New Roman"/>
                      </a:endParaRPr>
                    </a:p>
                  </a:txBody>
                  <a:tcPr marL="68580" marR="68580" marT="0" marB="0"/>
                </a:tc>
                <a:tc>
                  <a:txBody>
                    <a:bodyPr/>
                    <a:lstStyle/>
                    <a:p>
                      <a:pPr marL="0" marR="0">
                        <a:spcBef>
                          <a:spcPts val="0"/>
                        </a:spcBef>
                        <a:spcAft>
                          <a:spcPts val="0"/>
                        </a:spcAft>
                      </a:pPr>
                      <a:r>
                        <a:rPr lang="en-GB" sz="1500" b="1" noProof="0" dirty="0" smtClean="0">
                          <a:solidFill>
                            <a:srgbClr val="0033CC"/>
                          </a:solidFill>
                          <a:uFill>
                            <a:solidFill>
                              <a:srgbClr val="99FF66"/>
                            </a:solidFill>
                          </a:uFill>
                        </a:rPr>
                        <a:t>Environmental Benefits</a:t>
                      </a:r>
                      <a:endParaRPr lang="en-GB" sz="1500" b="1" noProof="0" dirty="0">
                        <a:solidFill>
                          <a:srgbClr val="0033CC"/>
                        </a:solidFill>
                        <a:uFill>
                          <a:solidFill>
                            <a:srgbClr val="99FF66"/>
                          </a:solidFill>
                        </a:uFill>
                        <a:latin typeface="Arial"/>
                        <a:ea typeface="Calibri"/>
                        <a:cs typeface="Times New Roman"/>
                      </a:endParaRPr>
                    </a:p>
                  </a:txBody>
                  <a:tcPr marL="68580" marR="68580" marT="0" marB="0"/>
                </a:tc>
              </a:tr>
              <a:tr h="642180">
                <a:tc>
                  <a:txBody>
                    <a:bodyPr/>
                    <a:lstStyle/>
                    <a:p>
                      <a:pPr marL="0" marR="0">
                        <a:spcBef>
                          <a:spcPts val="0"/>
                        </a:spcBef>
                        <a:spcAft>
                          <a:spcPts val="0"/>
                        </a:spcAft>
                      </a:pPr>
                      <a:r>
                        <a:rPr lang="en-GB" sz="1500" b="1" noProof="0" smtClean="0">
                          <a:uFill>
                            <a:solidFill>
                              <a:srgbClr val="99FF66"/>
                            </a:solidFill>
                          </a:uFill>
                        </a:rPr>
                        <a:t>Framissima Palm Beach Hotel</a:t>
                      </a:r>
                      <a:endParaRPr lang="en-GB" sz="1500" b="1" noProof="0">
                        <a:uFill>
                          <a:solidFill>
                            <a:srgbClr val="99FF66"/>
                          </a:solidFill>
                        </a:uFill>
                        <a:latin typeface="Times New Roman"/>
                        <a:ea typeface="Calibri"/>
                        <a:cs typeface="Times New Roman"/>
                      </a:endParaRPr>
                    </a:p>
                  </a:txBody>
                  <a:tcPr marL="68580" marR="68580" marT="0" marB="0"/>
                </a:tc>
                <a:tc>
                  <a:txBody>
                    <a:bodyPr/>
                    <a:lstStyle/>
                    <a:p>
                      <a:pPr marL="0" marR="0" algn="l">
                        <a:spcBef>
                          <a:spcPts val="0"/>
                        </a:spcBef>
                        <a:spcAft>
                          <a:spcPts val="0"/>
                        </a:spcAft>
                      </a:pPr>
                      <a:r>
                        <a:rPr lang="en-GB" sz="1500" b="1" noProof="0" smtClean="0">
                          <a:uFill>
                            <a:solidFill>
                              <a:srgbClr val="99FF66"/>
                            </a:solidFill>
                          </a:uFill>
                        </a:rPr>
                        <a:t>Energy: </a:t>
                      </a:r>
                    </a:p>
                    <a:p>
                      <a:pPr marL="0" marR="0" algn="l">
                        <a:spcBef>
                          <a:spcPts val="0"/>
                        </a:spcBef>
                        <a:spcAft>
                          <a:spcPts val="0"/>
                        </a:spcAft>
                      </a:pPr>
                      <a:r>
                        <a:rPr lang="en-GB" sz="1500" b="1" noProof="0" smtClean="0">
                          <a:uFill>
                            <a:solidFill>
                              <a:srgbClr val="99FF66"/>
                            </a:solidFill>
                          </a:uFill>
                        </a:rPr>
                        <a:t>Installation of 5000 litre solar water heater</a:t>
                      </a:r>
                      <a:endParaRPr lang="en-GB" sz="1500" b="1" noProof="0">
                        <a:uFill>
                          <a:solidFill>
                            <a:srgbClr val="99FF66"/>
                          </a:solidFill>
                        </a:uFill>
                        <a:latin typeface="Arial"/>
                        <a:ea typeface="Calibri"/>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smtClean="0"/>
                        <a:t>USD 40,568</a:t>
                      </a:r>
                      <a:endParaRPr lang="en-GB" sz="1500" b="1" noProof="0">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dirty="0" smtClean="0"/>
                        <a:t>USD 4,952</a:t>
                      </a:r>
                      <a:endParaRPr lang="en-GB" sz="1500" b="1" noProof="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GB" sz="1500" b="1" noProof="0" smtClean="0"/>
                        <a:t>8 years</a:t>
                      </a:r>
                      <a:endParaRPr lang="en-GB" sz="1500" b="1" noProof="0">
                        <a:latin typeface="Calibri"/>
                        <a:ea typeface="Times New Roman"/>
                        <a:cs typeface="Times New Roman"/>
                      </a:endParaRPr>
                    </a:p>
                  </a:txBody>
                  <a:tcPr marL="68580" marR="68580" marT="0" marB="0"/>
                </a:tc>
                <a:tc>
                  <a:txBody>
                    <a:bodyPr/>
                    <a:lstStyle/>
                    <a:p>
                      <a:pPr marL="0" marR="0" algn="l">
                        <a:spcBef>
                          <a:spcPts val="0"/>
                        </a:spcBef>
                        <a:spcAft>
                          <a:spcPts val="0"/>
                        </a:spcAft>
                      </a:pPr>
                      <a:r>
                        <a:rPr lang="en-GB" sz="1500" b="1" noProof="0" dirty="0" smtClean="0">
                          <a:uFill>
                            <a:solidFill>
                              <a:srgbClr val="99FF66"/>
                            </a:solidFill>
                          </a:uFill>
                        </a:rPr>
                        <a:t>325,057 kg CO2</a:t>
                      </a:r>
                      <a:r>
                        <a:rPr lang="en-GB" sz="1500" b="1" baseline="30000" noProof="0" dirty="0" smtClean="0">
                          <a:uFill>
                            <a:solidFill>
                              <a:srgbClr val="99FF66"/>
                            </a:solidFill>
                          </a:uFill>
                        </a:rPr>
                        <a:t>  </a:t>
                      </a:r>
                      <a:r>
                        <a:rPr lang="en-GB" sz="1500" b="1" baseline="0" noProof="0" dirty="0" smtClean="0">
                          <a:uFill>
                            <a:solidFill>
                              <a:srgbClr val="99FF66"/>
                            </a:solidFill>
                          </a:uFill>
                        </a:rPr>
                        <a:t>r</a:t>
                      </a:r>
                      <a:r>
                        <a:rPr lang="en-GB" sz="1500" b="1" noProof="0" dirty="0" smtClean="0">
                          <a:uFill>
                            <a:solidFill>
                              <a:srgbClr val="99FF66"/>
                            </a:solidFill>
                          </a:uFill>
                        </a:rPr>
                        <a:t>eduction per year</a:t>
                      </a:r>
                      <a:endParaRPr lang="en-GB" sz="1500" b="1" noProof="0" dirty="0">
                        <a:uFill>
                          <a:solidFill>
                            <a:srgbClr val="99FF66"/>
                          </a:solidFill>
                        </a:uFill>
                        <a:latin typeface="Arial"/>
                        <a:ea typeface="Calibri"/>
                        <a:cs typeface="Times New Roman"/>
                      </a:endParaRPr>
                    </a:p>
                  </a:txBody>
                  <a:tcPr marL="68580" marR="68580" marT="0" marB="0"/>
                </a:tc>
              </a:tr>
              <a:tr h="713534">
                <a:tc>
                  <a:txBody>
                    <a:bodyPr/>
                    <a:lstStyle/>
                    <a:p>
                      <a:pPr marL="0" marR="0">
                        <a:spcBef>
                          <a:spcPts val="0"/>
                        </a:spcBef>
                        <a:spcAft>
                          <a:spcPts val="0"/>
                        </a:spcAft>
                      </a:pPr>
                      <a:r>
                        <a:rPr lang="en-GB" sz="1500" b="1" noProof="0" smtClean="0">
                          <a:uFill>
                            <a:solidFill>
                              <a:srgbClr val="99FF66"/>
                            </a:solidFill>
                          </a:uFill>
                        </a:rPr>
                        <a:t>Lamantin Beach Hotel Resort &amp; Spa</a:t>
                      </a:r>
                      <a:endParaRPr lang="en-GB" sz="1500" b="1" noProof="0">
                        <a:uFill>
                          <a:solidFill>
                            <a:srgbClr val="99FF66"/>
                          </a:solidFill>
                        </a:uFill>
                        <a:latin typeface="Times New Roman"/>
                        <a:ea typeface="Calibri"/>
                        <a:cs typeface="Times New Roman"/>
                      </a:endParaRPr>
                    </a:p>
                  </a:txBody>
                  <a:tcPr marL="68580" marR="68580" marT="0" marB="0"/>
                </a:tc>
                <a:tc>
                  <a:txBody>
                    <a:bodyPr/>
                    <a:lstStyle/>
                    <a:p>
                      <a:pPr marL="0" marR="0" algn="l">
                        <a:spcBef>
                          <a:spcPts val="0"/>
                        </a:spcBef>
                        <a:spcAft>
                          <a:spcPts val="0"/>
                        </a:spcAft>
                      </a:pPr>
                      <a:r>
                        <a:rPr lang="en-GB" sz="1500" b="1" noProof="0" smtClean="0">
                          <a:uFill>
                            <a:solidFill>
                              <a:srgbClr val="99FF66"/>
                            </a:solidFill>
                          </a:uFill>
                        </a:rPr>
                        <a:t>Energy: </a:t>
                      </a:r>
                    </a:p>
                    <a:p>
                      <a:pPr marL="0" marR="0" algn="l">
                        <a:spcBef>
                          <a:spcPts val="0"/>
                        </a:spcBef>
                        <a:spcAft>
                          <a:spcPts val="0"/>
                        </a:spcAft>
                      </a:pPr>
                      <a:r>
                        <a:rPr lang="en-GB" sz="1500" b="1" noProof="0" smtClean="0">
                          <a:uFill>
                            <a:solidFill>
                              <a:srgbClr val="99FF66"/>
                            </a:solidFill>
                          </a:uFill>
                        </a:rPr>
                        <a:t>Installation of 141 solar water heaters (85 litre)</a:t>
                      </a:r>
                      <a:endParaRPr lang="en-GB" sz="1500" b="1" noProof="0">
                        <a:uFill>
                          <a:solidFill>
                            <a:srgbClr val="99FF66"/>
                          </a:solidFill>
                        </a:uFill>
                        <a:latin typeface="Arial"/>
                        <a:ea typeface="Calibri"/>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smtClean="0"/>
                        <a:t> USD 143,002</a:t>
                      </a:r>
                      <a:endParaRPr lang="en-GB" sz="1500" b="1" noProof="0">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dirty="0" smtClean="0"/>
                        <a:t>USD 20,224</a:t>
                      </a:r>
                      <a:endParaRPr lang="en-GB" sz="1500" b="1" noProof="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GB" sz="1500" b="1" noProof="0" smtClean="0"/>
                        <a:t>7  years</a:t>
                      </a:r>
                      <a:endParaRPr lang="en-GB" sz="1500" b="1" noProof="0">
                        <a:latin typeface="Calibri"/>
                        <a:ea typeface="Times New Roman"/>
                        <a:cs typeface="Times New Roman"/>
                      </a:endParaRPr>
                    </a:p>
                  </a:txBody>
                  <a:tcPr marL="68580" marR="68580" marT="0" marB="0"/>
                </a:tc>
                <a:tc>
                  <a:txBody>
                    <a:bodyPr/>
                    <a:lstStyle/>
                    <a:p>
                      <a:pPr marL="0" marR="0" algn="l">
                        <a:spcBef>
                          <a:spcPts val="0"/>
                        </a:spcBef>
                        <a:spcAft>
                          <a:spcPts val="0"/>
                        </a:spcAft>
                      </a:pPr>
                      <a:r>
                        <a:rPr lang="en-GB" sz="1500" b="1" noProof="0" dirty="0" smtClean="0">
                          <a:uFill>
                            <a:solidFill>
                              <a:srgbClr val="99FF66"/>
                            </a:solidFill>
                          </a:uFill>
                        </a:rPr>
                        <a:t>221,267 kg CO2 reduction per year</a:t>
                      </a:r>
                      <a:endParaRPr lang="en-GB" sz="1500" b="1" noProof="0" dirty="0">
                        <a:uFill>
                          <a:solidFill>
                            <a:srgbClr val="99FF66"/>
                          </a:solidFill>
                        </a:uFill>
                        <a:latin typeface="Arial"/>
                        <a:ea typeface="Calibri"/>
                        <a:cs typeface="Times New Roman"/>
                      </a:endParaRPr>
                    </a:p>
                  </a:txBody>
                  <a:tcPr marL="68580" marR="68580" marT="0" marB="0"/>
                </a:tc>
              </a:tr>
              <a:tr h="642180">
                <a:tc>
                  <a:txBody>
                    <a:bodyPr/>
                    <a:lstStyle/>
                    <a:p>
                      <a:pPr marL="0" marR="0">
                        <a:spcBef>
                          <a:spcPts val="0"/>
                        </a:spcBef>
                        <a:spcAft>
                          <a:spcPts val="0"/>
                        </a:spcAft>
                      </a:pPr>
                      <a:r>
                        <a:rPr lang="en-GB" sz="1500" b="1" noProof="0" smtClean="0">
                          <a:uFill>
                            <a:solidFill>
                              <a:srgbClr val="99FF66"/>
                            </a:solidFill>
                          </a:uFill>
                        </a:rPr>
                        <a:t>La Teranga Hotel</a:t>
                      </a:r>
                      <a:endParaRPr lang="en-GB" sz="1500" b="1" noProof="0">
                        <a:uFill>
                          <a:solidFill>
                            <a:srgbClr val="99FF66"/>
                          </a:solidFill>
                        </a:uFill>
                        <a:latin typeface="Times New Roman"/>
                        <a:ea typeface="Calibri"/>
                        <a:cs typeface="Times New Roman"/>
                      </a:endParaRPr>
                    </a:p>
                  </a:txBody>
                  <a:tcPr marL="68580" marR="68580" marT="0" marB="0"/>
                </a:tc>
                <a:tc>
                  <a:txBody>
                    <a:bodyPr/>
                    <a:lstStyle/>
                    <a:p>
                      <a:pPr marL="0" marR="0" algn="l">
                        <a:spcBef>
                          <a:spcPts val="0"/>
                        </a:spcBef>
                        <a:spcAft>
                          <a:spcPts val="0"/>
                        </a:spcAft>
                      </a:pPr>
                      <a:r>
                        <a:rPr lang="en-GB" sz="1500" b="1" noProof="0" smtClean="0"/>
                        <a:t>Energy: </a:t>
                      </a:r>
                    </a:p>
                    <a:p>
                      <a:pPr marL="0" marR="0" algn="l">
                        <a:spcBef>
                          <a:spcPts val="0"/>
                        </a:spcBef>
                        <a:spcAft>
                          <a:spcPts val="0"/>
                        </a:spcAft>
                      </a:pPr>
                      <a:r>
                        <a:rPr lang="en-GB" sz="1500" b="1" noProof="0" smtClean="0"/>
                        <a:t>Installation of 100 solar street lights (50 high and 50 low) </a:t>
                      </a:r>
                      <a:endParaRPr lang="en-GB" sz="1500" b="1" noProof="0">
                        <a:latin typeface="Arial"/>
                        <a:ea typeface="Times New Roman"/>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smtClean="0"/>
                        <a:t>USD 73,022</a:t>
                      </a:r>
                      <a:endParaRPr lang="en-GB" sz="1500" b="1" noProof="0">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dirty="0" smtClean="0"/>
                        <a:t>USD 23,465</a:t>
                      </a:r>
                      <a:endParaRPr lang="en-GB" sz="1500" b="1" noProof="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GB" sz="1500" b="1" noProof="0" smtClean="0"/>
                        <a:t>3 years</a:t>
                      </a:r>
                      <a:endParaRPr lang="en-GB" sz="1500" b="1" noProof="0">
                        <a:latin typeface="Calibri"/>
                        <a:ea typeface="Times New Roman"/>
                        <a:cs typeface="Times New Roman"/>
                      </a:endParaRPr>
                    </a:p>
                  </a:txBody>
                  <a:tcPr marL="68580" marR="68580" marT="0" marB="0"/>
                </a:tc>
                <a:tc>
                  <a:txBody>
                    <a:bodyPr/>
                    <a:lstStyle/>
                    <a:p>
                      <a:pPr marL="0" marR="0" algn="l">
                        <a:spcBef>
                          <a:spcPts val="0"/>
                        </a:spcBef>
                        <a:spcAft>
                          <a:spcPts val="0"/>
                        </a:spcAft>
                      </a:pPr>
                      <a:r>
                        <a:rPr lang="en-GB" sz="1500" b="1" noProof="0" dirty="0" smtClean="0"/>
                        <a:t>Between 48,400- 53,800 kg of </a:t>
                      </a:r>
                      <a:r>
                        <a:rPr lang="en-GB" sz="1500" b="1" noProof="0" dirty="0" smtClean="0">
                          <a:uFill>
                            <a:solidFill>
                              <a:srgbClr val="99FF66"/>
                            </a:solidFill>
                          </a:uFill>
                        </a:rPr>
                        <a:t>CO2</a:t>
                      </a:r>
                      <a:r>
                        <a:rPr lang="en-GB" sz="1500" b="1" baseline="30000" noProof="0" dirty="0" smtClean="0">
                          <a:uFill>
                            <a:solidFill>
                              <a:srgbClr val="99FF66"/>
                            </a:solidFill>
                          </a:uFill>
                        </a:rPr>
                        <a:t> </a:t>
                      </a:r>
                      <a:r>
                        <a:rPr lang="en-GB" sz="1500" b="1" noProof="0" dirty="0" smtClean="0">
                          <a:uFill>
                            <a:solidFill>
                              <a:srgbClr val="99FF66"/>
                            </a:solidFill>
                          </a:uFill>
                        </a:rPr>
                        <a:t>reduction per year</a:t>
                      </a:r>
                      <a:endParaRPr lang="en-GB" sz="1500" b="1" noProof="0" dirty="0">
                        <a:latin typeface="Arial"/>
                        <a:ea typeface="Times New Roman"/>
                        <a:cs typeface="Times New Roman"/>
                      </a:endParaRPr>
                    </a:p>
                  </a:txBody>
                  <a:tcPr marL="68580" marR="68580" marT="0" marB="0"/>
                </a:tc>
              </a:tr>
              <a:tr h="642180">
                <a:tc>
                  <a:txBody>
                    <a:bodyPr/>
                    <a:lstStyle/>
                    <a:p>
                      <a:pPr marL="0" marR="0">
                        <a:spcBef>
                          <a:spcPts val="0"/>
                        </a:spcBef>
                        <a:spcAft>
                          <a:spcPts val="0"/>
                        </a:spcAft>
                      </a:pPr>
                      <a:r>
                        <a:rPr lang="en-GB" sz="1500" b="1" noProof="0" smtClean="0">
                          <a:uFill>
                            <a:solidFill>
                              <a:srgbClr val="99FF66"/>
                            </a:solidFill>
                          </a:uFill>
                        </a:rPr>
                        <a:t>Hotel les Bougainvillées</a:t>
                      </a:r>
                      <a:endParaRPr lang="en-GB" sz="1500" b="1" noProof="0">
                        <a:uFill>
                          <a:solidFill>
                            <a:srgbClr val="99FF66"/>
                          </a:solidFill>
                        </a:uFill>
                        <a:latin typeface="Times New Roman"/>
                        <a:ea typeface="Calibri"/>
                        <a:cs typeface="Times New Roman"/>
                      </a:endParaRPr>
                    </a:p>
                  </a:txBody>
                  <a:tcPr marL="68580" marR="68580" marT="0" marB="0"/>
                </a:tc>
                <a:tc>
                  <a:txBody>
                    <a:bodyPr/>
                    <a:lstStyle/>
                    <a:p>
                      <a:pPr marL="0" marR="0" algn="l">
                        <a:spcBef>
                          <a:spcPts val="0"/>
                        </a:spcBef>
                        <a:spcAft>
                          <a:spcPts val="0"/>
                        </a:spcAft>
                      </a:pPr>
                      <a:r>
                        <a:rPr lang="en-GB" sz="1500" b="1" noProof="0" smtClean="0"/>
                        <a:t>Energy: </a:t>
                      </a:r>
                    </a:p>
                    <a:p>
                      <a:pPr marL="0" marR="0" algn="l">
                        <a:spcBef>
                          <a:spcPts val="0"/>
                        </a:spcBef>
                        <a:spcAft>
                          <a:spcPts val="0"/>
                        </a:spcAft>
                      </a:pPr>
                      <a:r>
                        <a:rPr lang="en-GB" sz="1500" b="1" noProof="0" smtClean="0"/>
                        <a:t>Installation of 86 solar water heaters (85 litre)</a:t>
                      </a:r>
                      <a:endParaRPr lang="en-GB" sz="1500" b="1" noProof="0">
                        <a:latin typeface="Arial"/>
                        <a:ea typeface="Times New Roman"/>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smtClean="0"/>
                        <a:t>USD 87,221</a:t>
                      </a:r>
                      <a:endParaRPr lang="en-GB" sz="1500" b="1" noProof="0">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dirty="0" smtClean="0"/>
                        <a:t>USD 15,786</a:t>
                      </a:r>
                      <a:endParaRPr lang="en-GB" sz="1500" b="1" noProof="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GB" sz="1500" b="1" noProof="0" smtClean="0"/>
                        <a:t>5.5 years</a:t>
                      </a:r>
                      <a:endParaRPr lang="en-GB" sz="1500" b="1" noProof="0">
                        <a:latin typeface="Calibri"/>
                        <a:ea typeface="Times New Roman"/>
                        <a:cs typeface="Times New Roman"/>
                      </a:endParaRPr>
                    </a:p>
                  </a:txBody>
                  <a:tcPr marL="68580" marR="68580" marT="0" marB="0"/>
                </a:tc>
                <a:tc>
                  <a:txBody>
                    <a:bodyPr/>
                    <a:lstStyle/>
                    <a:p>
                      <a:pPr marL="0" marR="0" algn="l">
                        <a:spcBef>
                          <a:spcPts val="0"/>
                        </a:spcBef>
                        <a:spcAft>
                          <a:spcPts val="0"/>
                        </a:spcAft>
                      </a:pPr>
                      <a:r>
                        <a:rPr lang="en-GB" sz="1500" b="1" noProof="0" dirty="0" smtClean="0"/>
                        <a:t>181,837 kg of </a:t>
                      </a:r>
                      <a:r>
                        <a:rPr lang="en-GB" sz="1500" b="1" noProof="0" dirty="0" smtClean="0">
                          <a:uFill>
                            <a:solidFill>
                              <a:srgbClr val="99FF66"/>
                            </a:solidFill>
                          </a:uFill>
                        </a:rPr>
                        <a:t>CO2</a:t>
                      </a:r>
                      <a:r>
                        <a:rPr lang="en-GB" sz="1500" b="1" baseline="30000" noProof="0" dirty="0" smtClean="0">
                          <a:uFill>
                            <a:solidFill>
                              <a:srgbClr val="99FF66"/>
                            </a:solidFill>
                          </a:uFill>
                        </a:rPr>
                        <a:t> </a:t>
                      </a:r>
                      <a:r>
                        <a:rPr lang="en-GB" sz="1500" b="1" noProof="0" dirty="0" smtClean="0">
                          <a:uFill>
                            <a:solidFill>
                              <a:srgbClr val="99FF66"/>
                            </a:solidFill>
                          </a:uFill>
                        </a:rPr>
                        <a:t>reduction per year</a:t>
                      </a:r>
                      <a:endParaRPr lang="en-GB" sz="1500" b="1" noProof="0" dirty="0">
                        <a:latin typeface="Arial"/>
                        <a:ea typeface="Times New Roman"/>
                        <a:cs typeface="Times New Roman"/>
                      </a:endParaRPr>
                    </a:p>
                  </a:txBody>
                  <a:tcPr marL="68580" marR="68580" marT="0" marB="0"/>
                </a:tc>
              </a:tr>
              <a:tr h="899052">
                <a:tc>
                  <a:txBody>
                    <a:bodyPr/>
                    <a:lstStyle/>
                    <a:p>
                      <a:pPr marL="0" marR="0">
                        <a:spcBef>
                          <a:spcPts val="0"/>
                        </a:spcBef>
                        <a:spcAft>
                          <a:spcPts val="0"/>
                        </a:spcAft>
                      </a:pPr>
                      <a:r>
                        <a:rPr lang="en-GB" sz="1500" b="1" noProof="0" smtClean="0"/>
                        <a:t>Club Marmara Saly Les Filaos</a:t>
                      </a:r>
                      <a:endParaRPr lang="en-GB" sz="1500" b="1" noProof="0">
                        <a:latin typeface="Arial"/>
                        <a:ea typeface="Times New Roman"/>
                        <a:cs typeface="Times New Roman"/>
                      </a:endParaRPr>
                    </a:p>
                  </a:txBody>
                  <a:tcPr marL="68580" marR="68580" marT="0" marB="0"/>
                </a:tc>
                <a:tc>
                  <a:txBody>
                    <a:bodyPr/>
                    <a:lstStyle/>
                    <a:p>
                      <a:pPr marL="0" marR="0" algn="l">
                        <a:spcBef>
                          <a:spcPts val="0"/>
                        </a:spcBef>
                        <a:spcAft>
                          <a:spcPts val="0"/>
                        </a:spcAft>
                      </a:pPr>
                      <a:r>
                        <a:rPr lang="en-GB" sz="1500" b="1" noProof="0" smtClean="0">
                          <a:uFill>
                            <a:solidFill>
                              <a:srgbClr val="99FF66"/>
                            </a:solidFill>
                          </a:uFill>
                        </a:rPr>
                        <a:t>Energy: </a:t>
                      </a:r>
                    </a:p>
                    <a:p>
                      <a:pPr marL="0" marR="0" algn="l">
                        <a:spcBef>
                          <a:spcPts val="0"/>
                        </a:spcBef>
                        <a:spcAft>
                          <a:spcPts val="0"/>
                        </a:spcAft>
                      </a:pPr>
                      <a:r>
                        <a:rPr lang="en-GB" sz="1500" b="1" noProof="0" smtClean="0">
                          <a:uFill>
                            <a:solidFill>
                              <a:srgbClr val="99FF66"/>
                            </a:solidFill>
                          </a:uFill>
                        </a:rPr>
                        <a:t>Installation of 120 solar water heaters (85 litre)</a:t>
                      </a:r>
                      <a:endParaRPr lang="en-GB" sz="1500" b="1" noProof="0">
                        <a:uFill>
                          <a:solidFill>
                            <a:srgbClr val="99FF66"/>
                          </a:solidFill>
                        </a:uFill>
                        <a:latin typeface="Arial"/>
                        <a:ea typeface="Calibri"/>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smtClean="0"/>
                        <a:t>USD</a:t>
                      </a:r>
                      <a:r>
                        <a:rPr lang="en-GB" sz="1500" b="1" baseline="0" noProof="0" smtClean="0"/>
                        <a:t> </a:t>
                      </a:r>
                      <a:r>
                        <a:rPr lang="en-GB" sz="1500" b="1" noProof="0" smtClean="0"/>
                        <a:t>121,704</a:t>
                      </a:r>
                      <a:endParaRPr lang="en-GB" sz="1500" b="1" noProof="0">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1000"/>
                        </a:spcAft>
                      </a:pPr>
                      <a:r>
                        <a:rPr lang="en-GB" sz="1500" b="1" noProof="0" dirty="0" smtClean="0"/>
                        <a:t>USD 16,620</a:t>
                      </a:r>
                      <a:endParaRPr lang="en-GB" sz="1500" b="1" noProof="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GB" sz="1500" b="1" noProof="0" smtClean="0"/>
                        <a:t>8 years</a:t>
                      </a:r>
                      <a:endParaRPr lang="en-GB" sz="1500" b="1" noProof="0">
                        <a:latin typeface="Calibri"/>
                        <a:ea typeface="Times New Roman"/>
                        <a:cs typeface="Times New Roman"/>
                      </a:endParaRPr>
                    </a:p>
                  </a:txBody>
                  <a:tcPr marL="68580" marR="68580" marT="0" marB="0"/>
                </a:tc>
                <a:tc>
                  <a:txBody>
                    <a:bodyPr/>
                    <a:lstStyle/>
                    <a:p>
                      <a:pPr marL="0" marR="0" algn="l">
                        <a:spcBef>
                          <a:spcPts val="0"/>
                        </a:spcBef>
                        <a:spcAft>
                          <a:spcPts val="0"/>
                        </a:spcAft>
                      </a:pPr>
                      <a:r>
                        <a:rPr lang="en-GB" sz="1500" b="1" noProof="0" dirty="0" smtClean="0">
                          <a:uFill>
                            <a:solidFill>
                              <a:srgbClr val="99FF66"/>
                            </a:solidFill>
                          </a:uFill>
                        </a:rPr>
                        <a:t>172,712 kg of CO2</a:t>
                      </a:r>
                      <a:r>
                        <a:rPr lang="en-GB" sz="1500" b="1" baseline="30000" noProof="0" dirty="0" smtClean="0">
                          <a:uFill>
                            <a:solidFill>
                              <a:srgbClr val="99FF66"/>
                            </a:solidFill>
                          </a:uFill>
                        </a:rPr>
                        <a:t> </a:t>
                      </a:r>
                      <a:r>
                        <a:rPr lang="en-GB" sz="1500" b="1" noProof="0" dirty="0" smtClean="0">
                          <a:uFill>
                            <a:solidFill>
                              <a:srgbClr val="99FF66"/>
                            </a:solidFill>
                          </a:uFill>
                        </a:rPr>
                        <a:t>reduction per year</a:t>
                      </a:r>
                      <a:endParaRPr lang="en-GB" sz="1500" b="1" noProof="0" dirty="0">
                        <a:uFill>
                          <a:solidFill>
                            <a:srgbClr val="99FF66"/>
                          </a:solidFill>
                        </a:uFill>
                        <a:latin typeface="Arial"/>
                        <a:ea typeface="Calibri"/>
                        <a:cs typeface="Times New Roman"/>
                      </a:endParaRPr>
                    </a:p>
                  </a:txBody>
                  <a:tcPr marL="68580" marR="68580"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a:spLocks noGrp="1"/>
          </p:cNvSpPr>
          <p:nvPr>
            <p:ph type="ctrTitle"/>
          </p:nvPr>
        </p:nvSpPr>
        <p:spPr>
          <a:xfrm>
            <a:off x="609600" y="1143000"/>
            <a:ext cx="7772400" cy="6858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Senegal: TEST Tool 2 (EMA)</a:t>
            </a:r>
          </a:p>
        </p:txBody>
      </p:sp>
      <p:sp>
        <p:nvSpPr>
          <p:cNvPr id="37891" name="Rectangle 4"/>
          <p:cNvSpPr>
            <a:spLocks noChangeArrowheads="1"/>
          </p:cNvSpPr>
          <p:nvPr/>
        </p:nvSpPr>
        <p:spPr bwMode="auto">
          <a:xfrm>
            <a:off x="381000" y="2132082"/>
            <a:ext cx="8399463" cy="3170099"/>
          </a:xfrm>
          <a:prstGeom prst="rect">
            <a:avLst/>
          </a:prstGeom>
          <a:noFill/>
          <a:ln w="9525">
            <a:noFill/>
            <a:miter lim="800000"/>
            <a:headEnd/>
            <a:tailEnd/>
          </a:ln>
        </p:spPr>
        <p:txBody>
          <a:bodyPr anchor="ctr">
            <a:spAutoFit/>
          </a:bodyPr>
          <a:lstStyle/>
          <a:p>
            <a:pPr algn="just" eaLnBrk="0" hangingPunct="0">
              <a:buFont typeface="Wingdings" pitchFamily="2" charset="2"/>
              <a:buChar char="§"/>
            </a:pPr>
            <a:r>
              <a:rPr lang="en-US" sz="2000" b="1" dirty="0">
                <a:solidFill>
                  <a:srgbClr val="0033CC"/>
                </a:solidFill>
                <a:cs typeface="Arial" pitchFamily="34" charset="0"/>
              </a:rPr>
              <a:t> The sensitization of the top management level in the initial TEST/EMA trainings provided the initial ground work for the Kenya National Cleaner Production Center to be able to liaise with the hotels operational level  </a:t>
            </a:r>
          </a:p>
          <a:p>
            <a:pPr algn="just" eaLnBrk="0" hangingPunct="0"/>
            <a:endParaRPr lang="en-US" sz="2000" b="1" dirty="0">
              <a:solidFill>
                <a:srgbClr val="0033CC"/>
              </a:solidFill>
              <a:cs typeface="Arial" pitchFamily="34" charset="0"/>
            </a:endParaRPr>
          </a:p>
          <a:p>
            <a:pPr algn="just" eaLnBrk="0" hangingPunct="0">
              <a:buFont typeface="Wingdings" pitchFamily="2" charset="2"/>
              <a:buChar char="§"/>
            </a:pPr>
            <a:r>
              <a:rPr lang="en-US" sz="2000" b="1" dirty="0">
                <a:solidFill>
                  <a:srgbClr val="0033CC"/>
                </a:solidFill>
                <a:cs typeface="Arial" pitchFamily="34" charset="0"/>
              </a:rPr>
              <a:t> The EMA work identified cost centers in order to establish a baseline scenario across both participating </a:t>
            </a:r>
            <a:r>
              <a:rPr lang="en-US" sz="2000" b="1" dirty="0" smtClean="0">
                <a:solidFill>
                  <a:srgbClr val="0033CC"/>
                </a:solidFill>
                <a:cs typeface="Arial" pitchFamily="34" charset="0"/>
              </a:rPr>
              <a:t>hotels</a:t>
            </a:r>
            <a:endParaRPr lang="en-US" sz="2000" b="1" i="1" dirty="0">
              <a:solidFill>
                <a:srgbClr val="0033CC"/>
              </a:solidFill>
              <a:cs typeface="Arial" pitchFamily="34" charset="0"/>
            </a:endParaRPr>
          </a:p>
          <a:p>
            <a:pPr algn="just" eaLnBrk="0" hangingPunct="0"/>
            <a:endParaRPr lang="en-US" sz="2000" b="1" dirty="0">
              <a:solidFill>
                <a:srgbClr val="0033CC"/>
              </a:solidFill>
              <a:cs typeface="Arial" pitchFamily="34" charset="0"/>
            </a:endParaRPr>
          </a:p>
          <a:p>
            <a:pPr algn="just" eaLnBrk="0" hangingPunct="0">
              <a:buFont typeface="Wingdings" pitchFamily="2" charset="2"/>
              <a:buChar char="§"/>
            </a:pPr>
            <a:r>
              <a:rPr lang="en-US" sz="2000" b="1" dirty="0">
                <a:solidFill>
                  <a:srgbClr val="0033CC"/>
                </a:solidFill>
                <a:cs typeface="Arial" pitchFamily="34" charset="0"/>
              </a:rPr>
              <a:t> These cost centers helped to prioritize the CPA work conducted by the national EMS experts. </a:t>
            </a:r>
            <a:endParaRPr lang="en-US" sz="2000" b="1" dirty="0">
              <a:solidFill>
                <a:srgbClr val="0033CC"/>
              </a:solidFill>
            </a:endParaRPr>
          </a:p>
        </p:txBody>
      </p:sp>
      <p:sp>
        <p:nvSpPr>
          <p:cNvPr id="37892"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de-AT"/>
              <a:t/>
            </a:r>
            <a:br>
              <a:rPr lang="de-AT"/>
            </a:br>
            <a:endParaRPr lang="de-AT"/>
          </a:p>
        </p:txBody>
      </p:sp>
    </p:spTree>
  </p:cSld>
  <p:clrMapOvr>
    <a:masterClrMapping/>
  </p:clrMapOvr>
  <p:transition spd="slow">
    <p:pull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ctrTitle"/>
          </p:nvPr>
        </p:nvSpPr>
        <p:spPr>
          <a:xfrm>
            <a:off x="533400" y="990600"/>
            <a:ext cx="77724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Senegal: TEST Tool 2 (EMA) </a:t>
            </a:r>
            <a:r>
              <a:rPr lang="en-US" sz="2400" b="1" i="1" dirty="0" smtClean="0">
                <a:solidFill>
                  <a:srgbClr val="009900"/>
                </a:solidFill>
                <a:latin typeface="Arial" pitchFamily="34" charset="0"/>
                <a:ea typeface="ＭＳ Ｐゴシック" pitchFamily="34" charset="-128"/>
                <a:cs typeface="Arial" pitchFamily="34" charset="0"/>
              </a:rPr>
              <a:t>- continued</a:t>
            </a:r>
          </a:p>
        </p:txBody>
      </p:sp>
      <p:sp>
        <p:nvSpPr>
          <p:cNvPr id="38916"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de-AT"/>
              <a:t/>
            </a:r>
            <a:br>
              <a:rPr lang="de-AT"/>
            </a:br>
            <a:endParaRPr lang="de-AT"/>
          </a:p>
        </p:txBody>
      </p:sp>
      <p:graphicFrame>
        <p:nvGraphicFramePr>
          <p:cNvPr id="5" name="Table 4"/>
          <p:cNvGraphicFramePr>
            <a:graphicFrameLocks noGrp="1"/>
          </p:cNvGraphicFramePr>
          <p:nvPr>
            <p:extLst>
              <p:ext uri="{D42A27DB-BD31-4B8C-83A1-F6EECF244321}">
                <p14:modId xmlns="" xmlns:p14="http://schemas.microsoft.com/office/powerpoint/2010/main" val="971474851"/>
              </p:ext>
            </p:extLst>
          </p:nvPr>
        </p:nvGraphicFramePr>
        <p:xfrm>
          <a:off x="609600" y="1981200"/>
          <a:ext cx="8229601" cy="2362200"/>
        </p:xfrm>
        <a:graphic>
          <a:graphicData uri="http://schemas.openxmlformats.org/drawingml/2006/table">
            <a:tbl>
              <a:tblPr>
                <a:tableStyleId>{16D9F66E-5EB9-4882-86FB-DCBF35E3C3E4}</a:tableStyleId>
              </a:tblPr>
              <a:tblGrid>
                <a:gridCol w="1530706"/>
                <a:gridCol w="2631827"/>
                <a:gridCol w="4067068"/>
              </a:tblGrid>
              <a:tr h="571201">
                <a:tc>
                  <a:txBody>
                    <a:bodyPr/>
                    <a:lstStyle/>
                    <a:p>
                      <a:pPr marL="0" marR="0">
                        <a:lnSpc>
                          <a:spcPct val="115000"/>
                        </a:lnSpc>
                        <a:spcBef>
                          <a:spcPts val="0"/>
                        </a:spcBef>
                        <a:spcAft>
                          <a:spcPts val="1000"/>
                        </a:spcAft>
                      </a:pPr>
                      <a:r>
                        <a:rPr lang="en-US" sz="1500" b="1" dirty="0">
                          <a:solidFill>
                            <a:srgbClr val="0033CC"/>
                          </a:solidFill>
                          <a:latin typeface="Arial" pitchFamily="34" charset="0"/>
                          <a:cs typeface="Arial" pitchFamily="34" charset="0"/>
                        </a:rPr>
                        <a:t>Establishment</a:t>
                      </a:r>
                      <a:endParaRPr lang="en-US" sz="1500" b="1" dirty="0">
                        <a:solidFill>
                          <a:srgbClr val="0033CC"/>
                        </a:solidFill>
                        <a:latin typeface="Arial" pitchFamily="34" charset="0"/>
                        <a:ea typeface="Times New Roman"/>
                        <a:cs typeface="Arial" pitchFamily="34" charset="0"/>
                      </a:endParaRPr>
                    </a:p>
                  </a:txBody>
                  <a:tcPr marL="68580" marR="68580" marT="0" marB="0"/>
                </a:tc>
                <a:tc>
                  <a:txBody>
                    <a:bodyPr/>
                    <a:lstStyle/>
                    <a:p>
                      <a:pPr marL="171450" marR="0">
                        <a:lnSpc>
                          <a:spcPct val="115000"/>
                        </a:lnSpc>
                        <a:spcBef>
                          <a:spcPts val="0"/>
                        </a:spcBef>
                        <a:spcAft>
                          <a:spcPts val="1000"/>
                        </a:spcAft>
                      </a:pPr>
                      <a:r>
                        <a:rPr lang="en-US" sz="1500" b="1" dirty="0">
                          <a:solidFill>
                            <a:srgbClr val="0033CC"/>
                          </a:solidFill>
                          <a:latin typeface="Arial" pitchFamily="34" charset="0"/>
                          <a:cs typeface="Arial" pitchFamily="34" charset="0"/>
                        </a:rPr>
                        <a:t>Management Level / Department Sensitized</a:t>
                      </a:r>
                      <a:endParaRPr lang="en-US" sz="1500" b="1" dirty="0">
                        <a:solidFill>
                          <a:srgbClr val="0033CC"/>
                        </a:solidFill>
                        <a:latin typeface="Arial" pitchFamily="34" charset="0"/>
                        <a:ea typeface="Times New Roman"/>
                        <a:cs typeface="Arial" pitchFamily="34" charset="0"/>
                      </a:endParaRPr>
                    </a:p>
                  </a:txBody>
                  <a:tcPr marL="0" marR="0" marT="0" marB="0"/>
                </a:tc>
                <a:tc>
                  <a:txBody>
                    <a:bodyPr/>
                    <a:lstStyle/>
                    <a:p>
                      <a:pPr marL="0" marR="0">
                        <a:lnSpc>
                          <a:spcPct val="115000"/>
                        </a:lnSpc>
                        <a:spcBef>
                          <a:spcPts val="0"/>
                        </a:spcBef>
                        <a:spcAft>
                          <a:spcPts val="1000"/>
                        </a:spcAft>
                      </a:pPr>
                      <a:r>
                        <a:rPr lang="en-US" sz="1500" b="1" dirty="0">
                          <a:solidFill>
                            <a:srgbClr val="0033CC"/>
                          </a:solidFill>
                          <a:latin typeface="Arial" pitchFamily="34" charset="0"/>
                          <a:cs typeface="Arial" pitchFamily="34" charset="0"/>
                        </a:rPr>
                        <a:t>Cost Center </a:t>
                      </a:r>
                      <a:r>
                        <a:rPr lang="en-US" sz="1500" b="1" dirty="0" smtClean="0">
                          <a:solidFill>
                            <a:srgbClr val="0033CC"/>
                          </a:solidFill>
                          <a:latin typeface="Arial" pitchFamily="34" charset="0"/>
                          <a:cs typeface="Arial" pitchFamily="34" charset="0"/>
                        </a:rPr>
                        <a:t>Identified</a:t>
                      </a:r>
                      <a:endParaRPr lang="en-US" sz="1500" b="1" dirty="0">
                        <a:solidFill>
                          <a:srgbClr val="0033CC"/>
                        </a:solidFill>
                        <a:latin typeface="Arial" pitchFamily="34" charset="0"/>
                        <a:ea typeface="Times New Roman"/>
                        <a:cs typeface="Arial" pitchFamily="34" charset="0"/>
                      </a:endParaRPr>
                    </a:p>
                  </a:txBody>
                  <a:tcPr marL="68580" marR="68580" marT="0" marB="0"/>
                </a:tc>
              </a:tr>
              <a:tr h="1790999">
                <a:tc>
                  <a:txBody>
                    <a:bodyPr/>
                    <a:lstStyle/>
                    <a:p>
                      <a:pPr marL="0" marR="0">
                        <a:spcBef>
                          <a:spcPts val="0"/>
                        </a:spcBef>
                        <a:spcAft>
                          <a:spcPts val="0"/>
                        </a:spcAft>
                      </a:pPr>
                      <a:r>
                        <a:rPr lang="de-AT" sz="1500" b="1">
                          <a:uFill>
                            <a:solidFill>
                              <a:srgbClr val="99FF66"/>
                            </a:solidFill>
                          </a:uFill>
                          <a:latin typeface="Arial" pitchFamily="34" charset="0"/>
                          <a:cs typeface="Arial" pitchFamily="34" charset="0"/>
                        </a:rPr>
                        <a:t>Framissima Palm Beach Hotel</a:t>
                      </a:r>
                      <a:endParaRPr lang="en-US" sz="1500" b="1">
                        <a:uFill>
                          <a:solidFill>
                            <a:srgbClr val="99FF66"/>
                          </a:solidFill>
                        </a:uFill>
                        <a:latin typeface="Arial" pitchFamily="34" charset="0"/>
                        <a:ea typeface="Calibri"/>
                        <a:cs typeface="Arial" pitchFamily="34" charset="0"/>
                      </a:endParaRPr>
                    </a:p>
                  </a:txBody>
                  <a:tcPr marL="68580" marR="68580" marT="0" marB="0"/>
                </a:tc>
                <a:tc>
                  <a:txBody>
                    <a:bodyPr/>
                    <a:lstStyle/>
                    <a:p>
                      <a:pPr marL="171450" marR="0">
                        <a:spcBef>
                          <a:spcPts val="0"/>
                        </a:spcBef>
                        <a:spcAft>
                          <a:spcPts val="0"/>
                        </a:spcAft>
                      </a:pPr>
                      <a:r>
                        <a:rPr lang="en-US" sz="1500" b="1" dirty="0">
                          <a:uFill>
                            <a:solidFill>
                              <a:srgbClr val="99FF66"/>
                            </a:solidFill>
                          </a:uFill>
                          <a:latin typeface="Arial" pitchFamily="34" charset="0"/>
                          <a:cs typeface="Arial" pitchFamily="34" charset="0"/>
                        </a:rPr>
                        <a:t>Head of Accounting</a:t>
                      </a:r>
                    </a:p>
                    <a:p>
                      <a:pPr marL="171450" marR="0">
                        <a:spcBef>
                          <a:spcPts val="0"/>
                        </a:spcBef>
                        <a:spcAft>
                          <a:spcPts val="0"/>
                        </a:spcAft>
                      </a:pPr>
                      <a:r>
                        <a:rPr lang="en-US" sz="1500" b="1" dirty="0">
                          <a:uFill>
                            <a:solidFill>
                              <a:srgbClr val="99FF66"/>
                            </a:solidFill>
                          </a:uFill>
                          <a:latin typeface="Arial" pitchFamily="34" charset="0"/>
                          <a:cs typeface="Arial" pitchFamily="34" charset="0"/>
                        </a:rPr>
                        <a:t>Environmental Manager</a:t>
                      </a:r>
                    </a:p>
                    <a:p>
                      <a:pPr marL="171450" marR="0">
                        <a:spcBef>
                          <a:spcPts val="0"/>
                        </a:spcBef>
                        <a:spcAft>
                          <a:spcPts val="0"/>
                        </a:spcAft>
                      </a:pPr>
                      <a:r>
                        <a:rPr lang="en-US" sz="1500" b="1" dirty="0">
                          <a:uFill>
                            <a:solidFill>
                              <a:srgbClr val="99FF66"/>
                            </a:solidFill>
                          </a:uFill>
                          <a:latin typeface="Arial" pitchFamily="34" charset="0"/>
                          <a:cs typeface="Arial" pitchFamily="34" charset="0"/>
                        </a:rPr>
                        <a:t>Head of Technical Services</a:t>
                      </a:r>
                      <a:endParaRPr lang="en-US" sz="1500" b="1" dirty="0">
                        <a:uFill>
                          <a:solidFill>
                            <a:srgbClr val="99FF66"/>
                          </a:solidFill>
                        </a:uFill>
                        <a:latin typeface="Arial" pitchFamily="34" charset="0"/>
                        <a:ea typeface="Calibri"/>
                        <a:cs typeface="Arial" pitchFamily="34" charset="0"/>
                      </a:endParaRPr>
                    </a:p>
                  </a:txBody>
                  <a:tcPr marL="0" marR="0" marT="0" marB="0"/>
                </a:tc>
                <a:tc>
                  <a:txBody>
                    <a:bodyPr/>
                    <a:lstStyle/>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Rooms</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Kitchen and restaurant</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Laundry</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Pool</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Garden</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Common areas</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Office area</a:t>
                      </a:r>
                      <a:endParaRPr lang="en-US" sz="1500" b="1" dirty="0">
                        <a:uFill>
                          <a:solidFill>
                            <a:srgbClr val="99FF66"/>
                          </a:solidFill>
                        </a:uFill>
                        <a:latin typeface="Arial" pitchFamily="34" charset="0"/>
                        <a:ea typeface="Calibri"/>
                        <a:cs typeface="Arial" pitchFamily="34" charset="0"/>
                      </a:endParaRPr>
                    </a:p>
                  </a:txBody>
                  <a:tcPr marL="68580" marR="68580"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304800" y="914400"/>
            <a:ext cx="8534400" cy="7620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Senegal: TEST Tool 4 (EST)</a:t>
            </a:r>
          </a:p>
        </p:txBody>
      </p:sp>
      <p:graphicFrame>
        <p:nvGraphicFramePr>
          <p:cNvPr id="4" name="Table 3"/>
          <p:cNvGraphicFramePr>
            <a:graphicFrameLocks noGrp="1"/>
          </p:cNvGraphicFramePr>
          <p:nvPr>
            <p:extLst>
              <p:ext uri="{D42A27DB-BD31-4B8C-83A1-F6EECF244321}">
                <p14:modId xmlns="" xmlns:p14="http://schemas.microsoft.com/office/powerpoint/2010/main" val="1550428647"/>
              </p:ext>
            </p:extLst>
          </p:nvPr>
        </p:nvGraphicFramePr>
        <p:xfrm>
          <a:off x="152400" y="1339208"/>
          <a:ext cx="8839199" cy="5442932"/>
        </p:xfrm>
        <a:graphic>
          <a:graphicData uri="http://schemas.openxmlformats.org/drawingml/2006/table">
            <a:tbl>
              <a:tblPr>
                <a:tableStyleId>{16D9F66E-5EB9-4882-86FB-DCBF35E3C3E4}</a:tableStyleId>
              </a:tblPr>
              <a:tblGrid>
                <a:gridCol w="1085516"/>
                <a:gridCol w="1318126"/>
                <a:gridCol w="2215039"/>
                <a:gridCol w="2733551"/>
                <a:gridCol w="1486967"/>
              </a:tblGrid>
              <a:tr h="644213">
                <a:tc>
                  <a:txBody>
                    <a:bodyPr/>
                    <a:lstStyle/>
                    <a:p>
                      <a:pPr marL="0" marR="0">
                        <a:spcBef>
                          <a:spcPts val="0"/>
                        </a:spcBef>
                        <a:spcAft>
                          <a:spcPts val="0"/>
                        </a:spcAft>
                      </a:pPr>
                      <a:r>
                        <a:rPr lang="en-US" sz="1300" b="1" dirty="0">
                          <a:solidFill>
                            <a:srgbClr val="0033CC"/>
                          </a:solidFill>
                          <a:latin typeface="Arial" pitchFamily="34" charset="0"/>
                          <a:cs typeface="Arial" pitchFamily="34" charset="0"/>
                        </a:rPr>
                        <a:t>EST</a:t>
                      </a:r>
                      <a:endParaRPr lang="en-US" sz="1300" b="1" dirty="0">
                        <a:solidFill>
                          <a:srgbClr val="0033CC"/>
                        </a:solidFill>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solidFill>
                            <a:srgbClr val="0033CC"/>
                          </a:solidFill>
                          <a:latin typeface="Arial" pitchFamily="34" charset="0"/>
                          <a:cs typeface="Arial" pitchFamily="34" charset="0"/>
                        </a:rPr>
                        <a:t>Environmental </a:t>
                      </a:r>
                      <a:r>
                        <a:rPr lang="en-US" sz="1300" b="1" dirty="0" smtClean="0">
                          <a:solidFill>
                            <a:srgbClr val="0033CC"/>
                          </a:solidFill>
                          <a:latin typeface="Arial" pitchFamily="34" charset="0"/>
                          <a:cs typeface="Arial" pitchFamily="34" charset="0"/>
                        </a:rPr>
                        <a:t>Issue </a:t>
                      </a:r>
                      <a:r>
                        <a:rPr lang="en-US" sz="1300" b="1" dirty="0">
                          <a:solidFill>
                            <a:srgbClr val="0033CC"/>
                          </a:solidFill>
                          <a:latin typeface="Arial" pitchFamily="34" charset="0"/>
                          <a:cs typeface="Arial" pitchFamily="34" charset="0"/>
                        </a:rPr>
                        <a:t>to be addressed</a:t>
                      </a:r>
                      <a:endParaRPr lang="en-US" sz="1300" b="1" dirty="0">
                        <a:solidFill>
                          <a:srgbClr val="0033CC"/>
                        </a:solidFill>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solidFill>
                            <a:srgbClr val="0033CC"/>
                          </a:solidFill>
                          <a:latin typeface="Arial" pitchFamily="34" charset="0"/>
                          <a:cs typeface="Arial" pitchFamily="34" charset="0"/>
                        </a:rPr>
                        <a:t>Partners</a:t>
                      </a:r>
                      <a:endParaRPr lang="en-US" sz="1300" b="1" dirty="0">
                        <a:solidFill>
                          <a:srgbClr val="0033CC"/>
                        </a:solidFill>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solidFill>
                            <a:srgbClr val="0033CC"/>
                          </a:solidFill>
                          <a:latin typeface="Arial" pitchFamily="34" charset="0"/>
                          <a:cs typeface="Arial" pitchFamily="34" charset="0"/>
                        </a:rPr>
                        <a:t>Role, Deliverables, Activity</a:t>
                      </a:r>
                      <a:endParaRPr lang="en-US" sz="1300" b="1" dirty="0">
                        <a:solidFill>
                          <a:srgbClr val="0033CC"/>
                        </a:solidFill>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solidFill>
                            <a:srgbClr val="0033CC"/>
                          </a:solidFill>
                          <a:latin typeface="Arial" pitchFamily="34" charset="0"/>
                          <a:cs typeface="Arial" pitchFamily="34" charset="0"/>
                        </a:rPr>
                        <a:t>COAST Project and Partner </a:t>
                      </a:r>
                      <a:r>
                        <a:rPr lang="en-US" sz="1300" b="1" dirty="0" smtClean="0">
                          <a:solidFill>
                            <a:srgbClr val="0033CC"/>
                          </a:solidFill>
                          <a:latin typeface="Arial" pitchFamily="34" charset="0"/>
                          <a:cs typeface="Arial" pitchFamily="34" charset="0"/>
                        </a:rPr>
                        <a:t>Expenditure</a:t>
                      </a:r>
                      <a:endParaRPr lang="en-US" sz="1300" b="1" dirty="0">
                        <a:solidFill>
                          <a:srgbClr val="0033CC"/>
                        </a:solidFill>
                        <a:latin typeface="Arial" pitchFamily="34" charset="0"/>
                        <a:ea typeface="Times New Roman"/>
                        <a:cs typeface="Arial" pitchFamily="34" charset="0"/>
                      </a:endParaRPr>
                    </a:p>
                  </a:txBody>
                  <a:tcPr marL="48360" marR="48360" marT="0" marB="0"/>
                </a:tc>
              </a:tr>
              <a:tr h="1159584">
                <a:tc rowSpan="6">
                  <a:txBody>
                    <a:bodyPr/>
                    <a:lstStyle/>
                    <a:p>
                      <a:pPr marL="0" marR="0">
                        <a:spcBef>
                          <a:spcPts val="0"/>
                        </a:spcBef>
                        <a:spcAft>
                          <a:spcPts val="0"/>
                        </a:spcAft>
                      </a:pPr>
                      <a:r>
                        <a:rPr lang="en-US" sz="1300" b="1" dirty="0">
                          <a:latin typeface="Arial" pitchFamily="34" charset="0"/>
                          <a:cs typeface="Arial" pitchFamily="34" charset="0"/>
                        </a:rPr>
                        <a:t>Composting Station </a:t>
                      </a:r>
                    </a:p>
                    <a:p>
                      <a:pPr marL="0" marR="0">
                        <a:spcBef>
                          <a:spcPts val="0"/>
                        </a:spcBef>
                        <a:spcAft>
                          <a:spcPts val="0"/>
                        </a:spcAft>
                      </a:pPr>
                      <a:r>
                        <a:rPr lang="en-US" sz="1300" b="1" dirty="0">
                          <a:latin typeface="Arial" pitchFamily="34" charset="0"/>
                          <a:cs typeface="Arial" pitchFamily="34" charset="0"/>
                        </a:rPr>
                        <a:t>(1 unit):</a:t>
                      </a:r>
                    </a:p>
                    <a:p>
                      <a:pPr marL="0" marR="0">
                        <a:spcBef>
                          <a:spcPts val="0"/>
                        </a:spcBef>
                        <a:spcAft>
                          <a:spcPts val="0"/>
                        </a:spcAft>
                      </a:pPr>
                      <a:r>
                        <a:rPr lang="en-US" sz="1300" b="1" dirty="0">
                          <a:latin typeface="Arial" pitchFamily="34" charset="0"/>
                          <a:cs typeface="Arial" pitchFamily="34" charset="0"/>
                        </a:rPr>
                        <a:t> </a:t>
                      </a:r>
                      <a:endParaRPr lang="en-US" sz="1300" b="1" dirty="0">
                        <a:latin typeface="Arial" pitchFamily="34" charset="0"/>
                        <a:ea typeface="Times New Roman"/>
                        <a:cs typeface="Arial" pitchFamily="34" charset="0"/>
                      </a:endParaRPr>
                    </a:p>
                  </a:txBody>
                  <a:tcPr marL="48360" marR="48360" marT="0" marB="0"/>
                </a:tc>
                <a:tc rowSpan="6">
                  <a:txBody>
                    <a:bodyPr/>
                    <a:lstStyle/>
                    <a:p>
                      <a:pPr marL="0" marR="0">
                        <a:spcBef>
                          <a:spcPts val="0"/>
                        </a:spcBef>
                        <a:spcAft>
                          <a:spcPts val="0"/>
                        </a:spcAft>
                      </a:pPr>
                      <a:r>
                        <a:rPr lang="en-US" sz="1300" b="1" dirty="0">
                          <a:latin typeface="Arial" pitchFamily="34" charset="0"/>
                          <a:cs typeface="Arial" pitchFamily="34" charset="0"/>
                        </a:rPr>
                        <a:t>The EST through a CSR model will tackle issues on solid waste management especially with organic waste.</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fr-FR" sz="1300" b="1" dirty="0">
                          <a:latin typeface="Arial" pitchFamily="34" charset="0"/>
                          <a:cs typeface="Arial" pitchFamily="34" charset="0"/>
                        </a:rPr>
                        <a:t>Société d'Aménagement et de Promotion de la Petite Côte (SAPCO)</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latin typeface="Arial" pitchFamily="34" charset="0"/>
                          <a:cs typeface="Arial" pitchFamily="34" charset="0"/>
                        </a:rPr>
                        <a:t>Provides technology training, ensures access to land, </a:t>
                      </a:r>
                      <a:r>
                        <a:rPr lang="en-GB" sz="1300" b="1" dirty="0">
                          <a:latin typeface="Arial" pitchFamily="34" charset="0"/>
                          <a:cs typeface="Arial" pitchFamily="34" charset="0"/>
                        </a:rPr>
                        <a:t>assumes </a:t>
                      </a:r>
                      <a:r>
                        <a:rPr lang="en-US" sz="1300" b="1" dirty="0">
                          <a:latin typeface="Arial" pitchFamily="34" charset="0"/>
                          <a:cs typeface="Arial" pitchFamily="34" charset="0"/>
                        </a:rPr>
                        <a:t>maintenance of the EST and supports waste collection from the partner hotels.</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smtClean="0">
                          <a:latin typeface="Arial" pitchFamily="34" charset="0"/>
                          <a:cs typeface="Arial" pitchFamily="34" charset="0"/>
                        </a:rPr>
                        <a:t>USD 1,500 </a:t>
                      </a:r>
                      <a:r>
                        <a:rPr lang="en-US" sz="1300" b="1" dirty="0">
                          <a:latin typeface="Arial" pitchFamily="34" charset="0"/>
                          <a:cs typeface="Arial" pitchFamily="34" charset="0"/>
                        </a:rPr>
                        <a:t>(training) and In Kind</a:t>
                      </a:r>
                      <a:endParaRPr lang="en-US" sz="1300" b="1" dirty="0">
                        <a:latin typeface="Arial" pitchFamily="34" charset="0"/>
                        <a:ea typeface="Times New Roman"/>
                        <a:cs typeface="Arial" pitchFamily="34" charset="0"/>
                      </a:endParaRPr>
                    </a:p>
                  </a:txBody>
                  <a:tcPr marL="48360" marR="48360" marT="0" marB="0"/>
                </a:tc>
              </a:tr>
              <a:tr h="65345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300" b="1" dirty="0">
                          <a:latin typeface="Arial" pitchFamily="34" charset="0"/>
                          <a:cs typeface="Arial" pitchFamily="34" charset="0"/>
                        </a:rPr>
                        <a:t>UNIDO/COAST Project </a:t>
                      </a:r>
                    </a:p>
                    <a:p>
                      <a:pPr marL="0" marR="0">
                        <a:lnSpc>
                          <a:spcPct val="115000"/>
                        </a:lnSpc>
                        <a:spcBef>
                          <a:spcPts val="0"/>
                        </a:spcBef>
                        <a:spcAft>
                          <a:spcPts val="1000"/>
                        </a:spcAft>
                      </a:pPr>
                      <a:r>
                        <a:rPr lang="en-US" sz="1300" b="1" dirty="0">
                          <a:latin typeface="Arial" pitchFamily="34" charset="0"/>
                          <a:cs typeface="Arial" pitchFamily="34" charset="0"/>
                        </a:rPr>
                        <a:t>(COAST project country contract funds);</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latin typeface="Arial" pitchFamily="34" charset="0"/>
                          <a:cs typeface="Arial" pitchFamily="34" charset="0"/>
                        </a:rPr>
                        <a:t>Provides </a:t>
                      </a:r>
                      <a:r>
                        <a:rPr lang="en-US" sz="1300" b="1" dirty="0" smtClean="0">
                          <a:latin typeface="Arial" pitchFamily="34" charset="0"/>
                          <a:cs typeface="Arial" pitchFamily="34" charset="0"/>
                        </a:rPr>
                        <a:t>funds </a:t>
                      </a:r>
                      <a:r>
                        <a:rPr lang="en-US" sz="1300" b="1" dirty="0">
                          <a:latin typeface="Arial" pitchFamily="34" charset="0"/>
                          <a:cs typeface="Arial" pitchFamily="34" charset="0"/>
                        </a:rPr>
                        <a:t>for the </a:t>
                      </a:r>
                      <a:r>
                        <a:rPr lang="en-US" sz="1300" b="1" dirty="0" smtClean="0">
                          <a:latin typeface="Arial" pitchFamily="34" charset="0"/>
                          <a:cs typeface="Arial" pitchFamily="34" charset="0"/>
                        </a:rPr>
                        <a:t>equipment</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smtClean="0">
                          <a:latin typeface="Arial" pitchFamily="34" charset="0"/>
                          <a:cs typeface="Arial" pitchFamily="34" charset="0"/>
                        </a:rPr>
                        <a:t>USD 11,366</a:t>
                      </a:r>
                      <a:endParaRPr lang="en-US" sz="1300" b="1" dirty="0">
                        <a:latin typeface="Arial" pitchFamily="34" charset="0"/>
                        <a:ea typeface="Times New Roman"/>
                        <a:cs typeface="Arial" pitchFamily="34" charset="0"/>
                      </a:endParaRPr>
                    </a:p>
                  </a:txBody>
                  <a:tcPr marL="48360" marR="48360" marT="0" marB="0"/>
                </a:tc>
              </a:tr>
              <a:tr h="57979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300" b="1" dirty="0">
                          <a:latin typeface="Arial" pitchFamily="34" charset="0"/>
                          <a:cs typeface="Arial" pitchFamily="34" charset="0"/>
                        </a:rPr>
                        <a:t>AGROSEN (Senegal)</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latin typeface="Arial" pitchFamily="34" charset="0"/>
                          <a:cs typeface="Arial" pitchFamily="34" charset="0"/>
                        </a:rPr>
                        <a:t>Supplier; distributor and Installation of the </a:t>
                      </a:r>
                      <a:r>
                        <a:rPr lang="en-US" sz="1300" b="1" dirty="0" smtClean="0">
                          <a:latin typeface="Arial" pitchFamily="34" charset="0"/>
                          <a:cs typeface="Arial" pitchFamily="34" charset="0"/>
                        </a:rPr>
                        <a:t>plate-form</a:t>
                      </a:r>
                      <a:endParaRPr lang="en-US" sz="1300" b="1" dirty="0">
                        <a:latin typeface="Arial" pitchFamily="34" charset="0"/>
                        <a:ea typeface="Times New Roman"/>
                        <a:cs typeface="Arial" pitchFamily="34" charset="0"/>
                      </a:endParaRPr>
                    </a:p>
                  </a:txBody>
                  <a:tcPr marL="48360" marR="48360" marT="0" marB="0"/>
                </a:tc>
                <a:tc>
                  <a:txBody>
                    <a:bodyPr/>
                    <a:lstStyle/>
                    <a:p>
                      <a:endParaRPr lang="en-US" sz="1300" b="1" dirty="0">
                        <a:latin typeface="Arial" pitchFamily="34" charset="0"/>
                        <a:cs typeface="Arial" pitchFamily="34" charset="0"/>
                      </a:endParaRPr>
                    </a:p>
                  </a:txBody>
                  <a:tcPr marL="48360" marR="48360" marT="0" marB="0"/>
                </a:tc>
              </a:tr>
              <a:tr h="773056">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1000"/>
                        </a:spcAft>
                      </a:pPr>
                      <a:r>
                        <a:rPr lang="en-US" sz="1300" b="1" dirty="0" err="1">
                          <a:latin typeface="Arial" pitchFamily="34" charset="0"/>
                          <a:cs typeface="Arial" pitchFamily="34" charset="0"/>
                        </a:rPr>
                        <a:t>Saly</a:t>
                      </a:r>
                      <a:r>
                        <a:rPr lang="en-US" sz="1300" b="1" dirty="0">
                          <a:latin typeface="Arial" pitchFamily="34" charset="0"/>
                          <a:cs typeface="Arial" pitchFamily="34" charset="0"/>
                        </a:rPr>
                        <a:t> City Hall</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latin typeface="Arial" pitchFamily="34" charset="0"/>
                          <a:cs typeface="Arial" pitchFamily="34" charset="0"/>
                        </a:rPr>
                        <a:t>Institutional support to women groups; support maintenance of the technology; up scaling </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latin typeface="Arial" pitchFamily="34" charset="0"/>
                          <a:cs typeface="Arial" pitchFamily="34" charset="0"/>
                        </a:rPr>
                        <a:t>In kind</a:t>
                      </a:r>
                      <a:endParaRPr lang="en-US" sz="1300" b="1" dirty="0">
                        <a:latin typeface="Arial" pitchFamily="34" charset="0"/>
                        <a:ea typeface="Times New Roman"/>
                        <a:cs typeface="Arial" pitchFamily="34" charset="0"/>
                      </a:endParaRPr>
                    </a:p>
                  </a:txBody>
                  <a:tcPr marL="48360" marR="48360" marT="0" marB="0"/>
                </a:tc>
              </a:tr>
              <a:tr h="122436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300" b="1" dirty="0">
                          <a:latin typeface="Arial" pitchFamily="34" charset="0"/>
                          <a:cs typeface="Arial" pitchFamily="34" charset="0"/>
                        </a:rPr>
                        <a:t>Hotels (</a:t>
                      </a:r>
                      <a:r>
                        <a:rPr lang="en-GB" sz="1300" b="1" dirty="0" err="1">
                          <a:latin typeface="Arial" pitchFamily="34" charset="0"/>
                          <a:cs typeface="Arial" pitchFamily="34" charset="0"/>
                        </a:rPr>
                        <a:t>Framissima</a:t>
                      </a:r>
                      <a:r>
                        <a:rPr lang="en-GB" sz="1300" b="1" dirty="0">
                          <a:latin typeface="Arial" pitchFamily="34" charset="0"/>
                          <a:cs typeface="Arial" pitchFamily="34" charset="0"/>
                        </a:rPr>
                        <a:t> Palm Beach Hotel, </a:t>
                      </a:r>
                      <a:r>
                        <a:rPr lang="en-GB" sz="1300" b="1" dirty="0" err="1">
                          <a:latin typeface="Arial" pitchFamily="34" charset="0"/>
                          <a:cs typeface="Arial" pitchFamily="34" charset="0"/>
                        </a:rPr>
                        <a:t>Lamantin</a:t>
                      </a:r>
                      <a:r>
                        <a:rPr lang="en-GB" sz="1300" b="1" dirty="0">
                          <a:latin typeface="Arial" pitchFamily="34" charset="0"/>
                          <a:cs typeface="Arial" pitchFamily="34" charset="0"/>
                        </a:rPr>
                        <a:t> Beach Hotel Resort &amp; Spa, La </a:t>
                      </a:r>
                      <a:r>
                        <a:rPr lang="en-GB" sz="1300" b="1" dirty="0" err="1">
                          <a:latin typeface="Arial" pitchFamily="34" charset="0"/>
                          <a:cs typeface="Arial" pitchFamily="34" charset="0"/>
                        </a:rPr>
                        <a:t>Teranga</a:t>
                      </a:r>
                      <a:r>
                        <a:rPr lang="en-GB" sz="1300" b="1" dirty="0">
                          <a:latin typeface="Arial" pitchFamily="34" charset="0"/>
                          <a:cs typeface="Arial" pitchFamily="34" charset="0"/>
                        </a:rPr>
                        <a:t> Hotel, Hotel les </a:t>
                      </a:r>
                      <a:r>
                        <a:rPr lang="en-GB" sz="1300" b="1" dirty="0" err="1">
                          <a:latin typeface="Arial" pitchFamily="34" charset="0"/>
                          <a:cs typeface="Arial" pitchFamily="34" charset="0"/>
                        </a:rPr>
                        <a:t>Bougainvillées</a:t>
                      </a:r>
                      <a:r>
                        <a:rPr lang="en-GB" sz="1300" b="1" dirty="0">
                          <a:latin typeface="Arial" pitchFamily="34" charset="0"/>
                          <a:cs typeface="Arial" pitchFamily="34" charset="0"/>
                        </a:rPr>
                        <a:t>, Club Marmara </a:t>
                      </a:r>
                      <a:r>
                        <a:rPr lang="en-GB" sz="1300" b="1" dirty="0" err="1">
                          <a:latin typeface="Arial" pitchFamily="34" charset="0"/>
                          <a:cs typeface="Arial" pitchFamily="34" charset="0"/>
                        </a:rPr>
                        <a:t>Saly</a:t>
                      </a:r>
                      <a:r>
                        <a:rPr lang="en-GB" sz="1300" b="1" dirty="0">
                          <a:latin typeface="Arial" pitchFamily="34" charset="0"/>
                          <a:cs typeface="Arial" pitchFamily="34" charset="0"/>
                        </a:rPr>
                        <a:t> Les </a:t>
                      </a:r>
                      <a:r>
                        <a:rPr lang="en-GB" sz="1300" b="1" dirty="0" err="1">
                          <a:latin typeface="Arial" pitchFamily="34" charset="0"/>
                          <a:cs typeface="Arial" pitchFamily="34" charset="0"/>
                        </a:rPr>
                        <a:t>Filaos</a:t>
                      </a:r>
                      <a:r>
                        <a:rPr lang="en-GB" sz="1300" b="1" dirty="0">
                          <a:latin typeface="Arial" pitchFamily="34" charset="0"/>
                          <a:cs typeface="Arial" pitchFamily="34" charset="0"/>
                        </a:rPr>
                        <a:t>) </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latin typeface="Arial" pitchFamily="34" charset="0"/>
                          <a:cs typeface="Arial" pitchFamily="34" charset="0"/>
                        </a:rPr>
                        <a:t>Potential customers; Member of the Management Committee of the </a:t>
                      </a:r>
                      <a:r>
                        <a:rPr lang="en-US" sz="1300" b="1" dirty="0" smtClean="0">
                          <a:latin typeface="Arial" pitchFamily="34" charset="0"/>
                          <a:cs typeface="Arial" pitchFamily="34" charset="0"/>
                        </a:rPr>
                        <a:t>EST</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latin typeface="Arial" pitchFamily="34" charset="0"/>
                          <a:cs typeface="Arial" pitchFamily="34" charset="0"/>
                        </a:rPr>
                        <a:t> In Kind</a:t>
                      </a:r>
                      <a:endParaRPr lang="en-US" sz="1300" b="1" dirty="0">
                        <a:latin typeface="Arial" pitchFamily="34" charset="0"/>
                        <a:ea typeface="Times New Roman"/>
                        <a:cs typeface="Arial" pitchFamily="34" charset="0"/>
                      </a:endParaRPr>
                    </a:p>
                  </a:txBody>
                  <a:tcPr marL="48360" marR="48360" marT="0" marB="0"/>
                </a:tc>
              </a:tr>
              <a:tr h="408123">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300" b="1" dirty="0">
                          <a:latin typeface="Arial" pitchFamily="34" charset="0"/>
                          <a:cs typeface="Arial" pitchFamily="34" charset="0"/>
                        </a:rPr>
                        <a:t>Women’s groups</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latin typeface="Arial" pitchFamily="34" charset="0"/>
                          <a:cs typeface="Arial" pitchFamily="34" charset="0"/>
                        </a:rPr>
                        <a:t>Management and seller of the compost</a:t>
                      </a:r>
                      <a:endParaRPr lang="en-US" sz="1300" b="1" dirty="0">
                        <a:latin typeface="Arial" pitchFamily="34" charset="0"/>
                        <a:ea typeface="Times New Roman"/>
                        <a:cs typeface="Arial" pitchFamily="34" charset="0"/>
                      </a:endParaRPr>
                    </a:p>
                  </a:txBody>
                  <a:tcPr marL="48360" marR="48360" marT="0" marB="0"/>
                </a:tc>
                <a:tc>
                  <a:txBody>
                    <a:bodyPr/>
                    <a:lstStyle/>
                    <a:p>
                      <a:pPr marL="0" marR="0">
                        <a:spcBef>
                          <a:spcPts val="0"/>
                        </a:spcBef>
                        <a:spcAft>
                          <a:spcPts val="0"/>
                        </a:spcAft>
                      </a:pPr>
                      <a:r>
                        <a:rPr lang="en-US" sz="1300" b="1" dirty="0">
                          <a:latin typeface="Arial" pitchFamily="34" charset="0"/>
                          <a:cs typeface="Arial" pitchFamily="34" charset="0"/>
                        </a:rPr>
                        <a:t> In Kind</a:t>
                      </a:r>
                      <a:endParaRPr lang="en-US" sz="1300" b="1" dirty="0">
                        <a:latin typeface="Arial" pitchFamily="34" charset="0"/>
                        <a:ea typeface="Times New Roman"/>
                        <a:cs typeface="Arial" pitchFamily="34" charset="0"/>
                      </a:endParaRPr>
                    </a:p>
                  </a:txBody>
                  <a:tcPr marL="48360" marR="48360" marT="0" marB="0"/>
                </a:tc>
              </a:tr>
            </a:tbl>
          </a:graphicData>
        </a:graphic>
      </p:graphicFrame>
    </p:spTree>
  </p:cSld>
  <p:clrMapOvr>
    <a:masterClrMapping/>
  </p:clrMapOvr>
  <p:transition spd="slow" advClick="0" advTm="10000">
    <p:pull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ctrTitle"/>
          </p:nvPr>
        </p:nvSpPr>
        <p:spPr>
          <a:xfrm>
            <a:off x="228600" y="1066800"/>
            <a:ext cx="84582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Senegal: Highlights</a:t>
            </a:r>
            <a:endParaRPr lang="en-US" sz="2400" b="1" i="1" dirty="0" smtClean="0">
              <a:solidFill>
                <a:srgbClr val="009900"/>
              </a:solidFill>
              <a:latin typeface="Arial" pitchFamily="34" charset="0"/>
              <a:ea typeface="ＭＳ Ｐゴシック" pitchFamily="34" charset="-128"/>
              <a:cs typeface="Arial" pitchFamily="34" charset="0"/>
            </a:endParaRPr>
          </a:p>
        </p:txBody>
      </p:sp>
      <p:sp>
        <p:nvSpPr>
          <p:cNvPr id="40963"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6" name="TextBox 4"/>
          <p:cNvSpPr txBox="1">
            <a:spLocks noChangeArrowheads="1"/>
          </p:cNvSpPr>
          <p:nvPr/>
        </p:nvSpPr>
        <p:spPr bwMode="auto">
          <a:xfrm>
            <a:off x="533400" y="2057400"/>
            <a:ext cx="7924800" cy="3754874"/>
          </a:xfrm>
          <a:prstGeom prst="rect">
            <a:avLst/>
          </a:prstGeom>
          <a:solidFill>
            <a:schemeClr val="bg1"/>
          </a:solidFill>
          <a:ln w="9525">
            <a:noFill/>
            <a:miter lim="800000"/>
            <a:headEnd/>
            <a:tailEnd/>
          </a:ln>
        </p:spPr>
        <p:txBody>
          <a:bodyPr wrap="square">
            <a:spAutoFit/>
          </a:bodyPr>
          <a:lstStyle/>
          <a:p>
            <a:pPr>
              <a:buFont typeface="Wingdings" pitchFamily="2" charset="2"/>
              <a:buChar char="ü"/>
            </a:pPr>
            <a:r>
              <a:rPr lang="en-GB" sz="2000" b="1" dirty="0" smtClean="0">
                <a:solidFill>
                  <a:srgbClr val="0033CC"/>
                </a:solidFill>
              </a:rPr>
              <a:t>Increased CSR activities in the hotel sector</a:t>
            </a:r>
          </a:p>
          <a:p>
            <a:endParaRPr lang="en-GB" sz="2000" b="1" dirty="0" smtClean="0">
              <a:solidFill>
                <a:srgbClr val="0033CC"/>
              </a:solidFill>
            </a:endParaRPr>
          </a:p>
          <a:p>
            <a:pPr>
              <a:buFont typeface="Wingdings" pitchFamily="2" charset="2"/>
              <a:buChar char="ü"/>
            </a:pPr>
            <a:r>
              <a:rPr lang="en-GB" sz="2000" b="1" dirty="0" smtClean="0">
                <a:solidFill>
                  <a:srgbClr val="0033CC"/>
                </a:solidFill>
              </a:rPr>
              <a:t>Energy audit provided to the hotel partners to increase energy efficiency</a:t>
            </a:r>
          </a:p>
          <a:p>
            <a:pPr>
              <a:buFont typeface="Wingdings" pitchFamily="2" charset="2"/>
              <a:buChar char="ü"/>
            </a:pPr>
            <a:endParaRPr lang="en-GB" sz="2000" b="1" dirty="0" smtClean="0">
              <a:solidFill>
                <a:srgbClr val="0033CC"/>
              </a:solidFill>
            </a:endParaRPr>
          </a:p>
          <a:p>
            <a:pPr>
              <a:buFont typeface="Wingdings" pitchFamily="2" charset="2"/>
              <a:buChar char="ü"/>
            </a:pPr>
            <a:r>
              <a:rPr lang="en-GB" sz="2000" b="1" dirty="0" smtClean="0">
                <a:solidFill>
                  <a:srgbClr val="0033CC"/>
                </a:solidFill>
              </a:rPr>
              <a:t>Projected annual reduction of 949 tonnes of carbon emissions to the atmosphere by using solar energy</a:t>
            </a:r>
          </a:p>
          <a:p>
            <a:pPr>
              <a:buFont typeface="Wingdings" pitchFamily="2" charset="2"/>
              <a:buChar char="ü"/>
            </a:pPr>
            <a:endParaRPr lang="en-GB" sz="2000" b="1" dirty="0" smtClean="0">
              <a:solidFill>
                <a:srgbClr val="0033CC"/>
              </a:solidFill>
            </a:endParaRPr>
          </a:p>
          <a:p>
            <a:pPr>
              <a:buFont typeface="Wingdings" pitchFamily="2" charset="2"/>
              <a:buChar char="ü"/>
            </a:pPr>
            <a:r>
              <a:rPr lang="en-GB" sz="2000" b="1" dirty="0" smtClean="0">
                <a:solidFill>
                  <a:srgbClr val="0033CC"/>
                </a:solidFill>
              </a:rPr>
              <a:t>Projected production of 10 tonnes of compost per month using organic waste produced by hotels (up to 46 tonnes per day)</a:t>
            </a:r>
          </a:p>
          <a:p>
            <a:endParaRPr lang="en-GB" b="1" dirty="0">
              <a:solidFill>
                <a:srgbClr val="FF0000"/>
              </a:solidFill>
            </a:endParaRPr>
          </a:p>
        </p:txBody>
      </p:sp>
    </p:spTree>
  </p:cSld>
  <p:clrMapOvr>
    <a:masterClrMapping/>
  </p:clrMapOvr>
  <p:transition spd="slow">
    <p:pull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ctrTitle"/>
          </p:nvPr>
        </p:nvSpPr>
        <p:spPr>
          <a:xfrm>
            <a:off x="5410200" y="1066800"/>
            <a:ext cx="3505200" cy="1524000"/>
          </a:xfrm>
        </p:spPr>
        <p:txBody>
          <a:bodyPr anchor="t"/>
          <a:lstStyle/>
          <a:p>
            <a:r>
              <a:rPr lang="en-US" sz="2800" b="1" dirty="0" smtClean="0">
                <a:solidFill>
                  <a:srgbClr val="FF3300"/>
                </a:solidFill>
                <a:latin typeface="Arial" pitchFamily="34" charset="0"/>
                <a:ea typeface="ＭＳ Ｐゴシック" pitchFamily="34" charset="-128"/>
                <a:cs typeface="Arial" pitchFamily="34" charset="0"/>
              </a:rPr>
              <a:t>TANZANIA</a:t>
            </a:r>
            <a:r>
              <a:rPr lang="en-US" sz="2800" b="1" dirty="0" smtClean="0">
                <a:solidFill>
                  <a:srgbClr val="009900"/>
                </a:solidFill>
                <a:latin typeface="Arial" pitchFamily="34" charset="0"/>
                <a:ea typeface="ＭＳ Ｐゴシック" pitchFamily="34" charset="-128"/>
                <a:cs typeface="Arial" pitchFamily="34" charset="0"/>
              </a:rPr>
              <a:t/>
            </a:r>
            <a:br>
              <a:rPr lang="en-US" sz="2800" b="1" dirty="0" smtClean="0">
                <a:solidFill>
                  <a:srgbClr val="009900"/>
                </a:solidFill>
                <a:latin typeface="Arial" pitchFamily="34" charset="0"/>
                <a:ea typeface="ＭＳ Ｐゴシック" pitchFamily="34" charset="-128"/>
                <a:cs typeface="Arial" pitchFamily="34" charset="0"/>
              </a:rPr>
            </a:br>
            <a:r>
              <a:rPr lang="en-US" sz="2800" b="1" dirty="0" smtClean="0">
                <a:solidFill>
                  <a:srgbClr val="009900"/>
                </a:solidFill>
                <a:latin typeface="Arial" pitchFamily="34" charset="0"/>
                <a:ea typeface="ＭＳ Ｐゴシック" pitchFamily="34" charset="-128"/>
                <a:cs typeface="Arial" pitchFamily="34" charset="0"/>
              </a:rPr>
              <a:t>TEST Implementation </a:t>
            </a: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pic>
        <p:nvPicPr>
          <p:cNvPr id="1028" name="Picture 4" descr="H:\Photos\Tanzania\HAVERY PICTURES\IMG_0011.JPG"/>
          <p:cNvPicPr>
            <a:picLocks noChangeAspect="1" noChangeArrowheads="1"/>
          </p:cNvPicPr>
          <p:nvPr/>
        </p:nvPicPr>
        <p:blipFill>
          <a:blip r:embed="rId3" cstate="print"/>
          <a:srcRect/>
          <a:stretch>
            <a:fillRect/>
          </a:stretch>
        </p:blipFill>
        <p:spPr bwMode="auto">
          <a:xfrm>
            <a:off x="6019800" y="2895600"/>
            <a:ext cx="2895600" cy="2171700"/>
          </a:xfrm>
          <a:prstGeom prst="rect">
            <a:avLst/>
          </a:prstGeom>
          <a:noFill/>
        </p:spPr>
      </p:pic>
      <p:pic>
        <p:nvPicPr>
          <p:cNvPr id="1032" name="Picture 8" descr="H:\Photos\Harvey's mission\2012_11_30_Files and Pic from Harvey\987.JPG"/>
          <p:cNvPicPr>
            <a:picLocks noChangeAspect="1" noChangeArrowheads="1"/>
          </p:cNvPicPr>
          <p:nvPr/>
        </p:nvPicPr>
        <p:blipFill>
          <a:blip r:embed="rId4" cstate="print"/>
          <a:srcRect/>
          <a:stretch>
            <a:fillRect/>
          </a:stretch>
        </p:blipFill>
        <p:spPr bwMode="auto">
          <a:xfrm>
            <a:off x="0" y="3566160"/>
            <a:ext cx="4389120" cy="3291840"/>
          </a:xfrm>
          <a:prstGeom prst="rect">
            <a:avLst/>
          </a:prstGeom>
          <a:noFill/>
        </p:spPr>
      </p:pic>
      <p:pic>
        <p:nvPicPr>
          <p:cNvPr id="11265" name="Picture 1" descr="C:\Users\MARLA\COAST Project Home PC\TEST\FINALTEST2012Mission\Files and pic from Yolanda\Tanzania\P1020364.JPG"/>
          <p:cNvPicPr>
            <a:picLocks noChangeAspect="1" noChangeArrowheads="1"/>
          </p:cNvPicPr>
          <p:nvPr/>
        </p:nvPicPr>
        <p:blipFill>
          <a:blip r:embed="rId5" cstate="print"/>
          <a:srcRect/>
          <a:stretch>
            <a:fillRect/>
          </a:stretch>
        </p:blipFill>
        <p:spPr bwMode="auto">
          <a:xfrm>
            <a:off x="3874576" y="2905932"/>
            <a:ext cx="5269424" cy="3952068"/>
          </a:xfrm>
          <a:prstGeom prst="rect">
            <a:avLst/>
          </a:prstGeom>
          <a:noFill/>
        </p:spPr>
      </p:pic>
      <p:pic>
        <p:nvPicPr>
          <p:cNvPr id="11266" name="Picture 2" descr="C:\Users\MARLA\COAST Project Home PC\TEST\FINALTEST2012Mission\Files and pic from Yolanda\Tanzania\P1020404.JPG"/>
          <p:cNvPicPr>
            <a:picLocks noChangeAspect="1" noChangeArrowheads="1"/>
          </p:cNvPicPr>
          <p:nvPr/>
        </p:nvPicPr>
        <p:blipFill>
          <a:blip r:embed="rId6" cstate="print"/>
          <a:srcRect/>
          <a:stretch>
            <a:fillRect/>
          </a:stretch>
        </p:blipFill>
        <p:spPr bwMode="auto">
          <a:xfrm>
            <a:off x="0" y="0"/>
            <a:ext cx="3368296" cy="2526222"/>
          </a:xfrm>
          <a:prstGeom prst="rect">
            <a:avLst/>
          </a:prstGeom>
          <a:noFill/>
        </p:spPr>
      </p:pic>
      <p:pic>
        <p:nvPicPr>
          <p:cNvPr id="1027" name="Picture 3" descr="H:\Photos\Tanzania\EST Commissioning event\P1030325.JPG"/>
          <p:cNvPicPr>
            <a:picLocks noChangeAspect="1" noChangeArrowheads="1"/>
          </p:cNvPicPr>
          <p:nvPr/>
        </p:nvPicPr>
        <p:blipFill>
          <a:blip r:embed="rId7" cstate="print"/>
          <a:srcRect/>
          <a:stretch>
            <a:fillRect/>
          </a:stretch>
        </p:blipFill>
        <p:spPr bwMode="auto">
          <a:xfrm>
            <a:off x="0" y="1828800"/>
            <a:ext cx="3431162" cy="2573372"/>
          </a:xfrm>
          <a:prstGeom prst="rect">
            <a:avLst/>
          </a:prstGeom>
          <a:noFill/>
        </p:spPr>
      </p:pic>
    </p:spTree>
    <p:extLst>
      <p:ext uri="{BB962C8B-B14F-4D97-AF65-F5344CB8AC3E}">
        <p14:creationId xmlns="" xmlns:p14="http://schemas.microsoft.com/office/powerpoint/2010/main" val="1808652073"/>
      </p:ext>
    </p:extLst>
  </p:cSld>
  <p:clrMapOvr>
    <a:masterClrMapping/>
  </p:clrMapOvr>
  <p:transition spd="slow">
    <p:pull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Displaying SAM_1588.JPG"/>
          <p:cNvPicPr>
            <a:picLocks noChangeAspect="1" noChangeArrowheads="1"/>
          </p:cNvPicPr>
          <p:nvPr/>
        </p:nvPicPr>
        <p:blipFill>
          <a:blip r:embed="rId3" cstate="print"/>
          <a:srcRect/>
          <a:stretch>
            <a:fillRect/>
          </a:stretch>
        </p:blipFill>
        <p:spPr bwMode="auto">
          <a:xfrm>
            <a:off x="6271728" y="0"/>
            <a:ext cx="2872272" cy="3827042"/>
          </a:xfrm>
          <a:prstGeom prst="rect">
            <a:avLst/>
          </a:prstGeom>
          <a:noFill/>
        </p:spPr>
      </p:pic>
      <p:sp>
        <p:nvSpPr>
          <p:cNvPr id="41986" name="Title 2"/>
          <p:cNvSpPr>
            <a:spLocks noGrp="1"/>
          </p:cNvSpPr>
          <p:nvPr>
            <p:ph type="ctrTitle"/>
          </p:nvPr>
        </p:nvSpPr>
        <p:spPr>
          <a:xfrm>
            <a:off x="228600" y="228600"/>
            <a:ext cx="2971800" cy="533400"/>
          </a:xfrm>
        </p:spPr>
        <p:txBody>
          <a:bodyPr anchor="t"/>
          <a:lstStyle/>
          <a:p>
            <a:r>
              <a:rPr lang="en-US" sz="2800" b="1" dirty="0" smtClean="0">
                <a:solidFill>
                  <a:srgbClr val="FF3300"/>
                </a:solidFill>
                <a:latin typeface="Arial" pitchFamily="34" charset="0"/>
                <a:ea typeface="ＭＳ Ｐゴシック" pitchFamily="34" charset="-128"/>
                <a:cs typeface="Arial" pitchFamily="34" charset="0"/>
              </a:rPr>
              <a:t>TANZANIA</a:t>
            </a:r>
            <a:r>
              <a:rPr lang="en-US" sz="2800" b="1" dirty="0" smtClean="0">
                <a:solidFill>
                  <a:srgbClr val="009900"/>
                </a:solidFill>
                <a:latin typeface="Arial" pitchFamily="34" charset="0"/>
                <a:ea typeface="ＭＳ Ｐゴシック" pitchFamily="34" charset="-128"/>
                <a:cs typeface="Arial" pitchFamily="34" charset="0"/>
              </a:rPr>
              <a:t/>
            </a:r>
            <a:br>
              <a:rPr lang="en-US" sz="2800" b="1" dirty="0" smtClean="0">
                <a:solidFill>
                  <a:srgbClr val="00990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pic>
        <p:nvPicPr>
          <p:cNvPr id="9218" name="Picture 2" descr="Displaying SAM_1586.JPG"/>
          <p:cNvPicPr>
            <a:picLocks noChangeAspect="1" noChangeArrowheads="1"/>
          </p:cNvPicPr>
          <p:nvPr/>
        </p:nvPicPr>
        <p:blipFill>
          <a:blip r:embed="rId4" cstate="print"/>
          <a:srcRect/>
          <a:stretch>
            <a:fillRect/>
          </a:stretch>
        </p:blipFill>
        <p:spPr bwMode="auto">
          <a:xfrm>
            <a:off x="6139428" y="0"/>
            <a:ext cx="3004572" cy="4003318"/>
          </a:xfrm>
          <a:prstGeom prst="rect">
            <a:avLst/>
          </a:prstGeom>
          <a:noFill/>
        </p:spPr>
      </p:pic>
      <p:pic>
        <p:nvPicPr>
          <p:cNvPr id="6" name="Picture 6" descr="H:\Photos\Tanzania\EST Commissioning event\P1030293.JPG"/>
          <p:cNvPicPr>
            <a:picLocks noChangeAspect="1" noChangeArrowheads="1"/>
          </p:cNvPicPr>
          <p:nvPr/>
        </p:nvPicPr>
        <p:blipFill>
          <a:blip r:embed="rId5" cstate="print"/>
          <a:srcRect/>
          <a:stretch>
            <a:fillRect/>
          </a:stretch>
        </p:blipFill>
        <p:spPr bwMode="auto">
          <a:xfrm>
            <a:off x="0" y="990600"/>
            <a:ext cx="5189762" cy="3892320"/>
          </a:xfrm>
          <a:prstGeom prst="rect">
            <a:avLst/>
          </a:prstGeom>
          <a:noFill/>
        </p:spPr>
      </p:pic>
      <p:pic>
        <p:nvPicPr>
          <p:cNvPr id="7" name="Picture 5" descr="H:\Photos\Tanzania\EST Commissioning event\P1030273.JPG"/>
          <p:cNvPicPr>
            <a:picLocks noChangeAspect="1" noChangeArrowheads="1"/>
          </p:cNvPicPr>
          <p:nvPr/>
        </p:nvPicPr>
        <p:blipFill>
          <a:blip r:embed="rId6" cstate="print"/>
          <a:srcRect/>
          <a:stretch>
            <a:fillRect/>
          </a:stretch>
        </p:blipFill>
        <p:spPr bwMode="auto">
          <a:xfrm>
            <a:off x="0" y="3962400"/>
            <a:ext cx="4320566" cy="2895600"/>
          </a:xfrm>
          <a:prstGeom prst="rect">
            <a:avLst/>
          </a:prstGeom>
          <a:noFill/>
        </p:spPr>
      </p:pic>
      <p:pic>
        <p:nvPicPr>
          <p:cNvPr id="5" name="Picture 2" descr="H:\Photos\Tanzania\EST Commissioning event\P1030281.JPG"/>
          <p:cNvPicPr>
            <a:picLocks noChangeAspect="1" noChangeArrowheads="1"/>
          </p:cNvPicPr>
          <p:nvPr/>
        </p:nvPicPr>
        <p:blipFill>
          <a:blip r:embed="rId7" cstate="print"/>
          <a:srcRect/>
          <a:stretch>
            <a:fillRect/>
          </a:stretch>
        </p:blipFill>
        <p:spPr bwMode="auto">
          <a:xfrm>
            <a:off x="4263330" y="3197496"/>
            <a:ext cx="4880670" cy="3660504"/>
          </a:xfrm>
          <a:prstGeom prst="rect">
            <a:avLst/>
          </a:prstGeom>
          <a:noFill/>
        </p:spPr>
      </p:pic>
    </p:spTree>
    <p:extLst>
      <p:ext uri="{BB962C8B-B14F-4D97-AF65-F5344CB8AC3E}">
        <p14:creationId xmlns="" xmlns:p14="http://schemas.microsoft.com/office/powerpoint/2010/main" val="653018784"/>
      </p:ext>
    </p:extLst>
  </p:cSld>
  <p:clrMapOvr>
    <a:masterClrMapping/>
  </p:clrMapOvr>
  <p:transition spd="slow">
    <p:pull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ctrTitle"/>
          </p:nvPr>
        </p:nvSpPr>
        <p:spPr>
          <a:xfrm>
            <a:off x="228600" y="1066800"/>
            <a:ext cx="8534400" cy="609600"/>
          </a:xfrm>
        </p:spPr>
        <p:txBody>
          <a:bodyPr anchor="t"/>
          <a:lstStyle/>
          <a:p>
            <a:r>
              <a:rPr lang="en-US" sz="2800" b="1" smtClean="0">
                <a:solidFill>
                  <a:srgbClr val="009900"/>
                </a:solidFill>
                <a:latin typeface="Arial" pitchFamily="34" charset="0"/>
                <a:ea typeface="ＭＳ Ｐゴシック" pitchFamily="34" charset="-128"/>
                <a:cs typeface="Arial" pitchFamily="34" charset="0"/>
              </a:rPr>
              <a:t>Partners</a:t>
            </a:r>
            <a:r>
              <a:rPr lang="en-US" sz="2800" b="1" smtClean="0">
                <a:solidFill>
                  <a:srgbClr val="002060"/>
                </a:solidFill>
                <a:latin typeface="Arial" pitchFamily="34" charset="0"/>
                <a:ea typeface="ＭＳ Ｐゴシック" pitchFamily="34" charset="-128"/>
                <a:cs typeface="Arial" pitchFamily="34" charset="0"/>
              </a:rPr>
              <a:t/>
            </a:r>
            <a:br>
              <a:rPr lang="en-US" sz="2800" b="1" smtClean="0">
                <a:solidFill>
                  <a:srgbClr val="002060"/>
                </a:solidFill>
                <a:latin typeface="Arial" pitchFamily="34" charset="0"/>
                <a:ea typeface="ＭＳ Ｐゴシック" pitchFamily="34" charset="-128"/>
                <a:cs typeface="Arial" pitchFamily="34" charset="0"/>
              </a:rPr>
            </a:br>
            <a:endParaRPr lang="en-US" b="1" smtClean="0">
              <a:solidFill>
                <a:srgbClr val="002060"/>
              </a:solidFill>
              <a:latin typeface="Arial" pitchFamily="34" charset="0"/>
              <a:ea typeface="ＭＳ Ｐゴシック" pitchFamily="34" charset="-128"/>
              <a:cs typeface="Arial" pitchFamily="34" charset="0"/>
            </a:endParaRPr>
          </a:p>
        </p:txBody>
      </p:sp>
      <p:sp>
        <p:nvSpPr>
          <p:cNvPr id="43011"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9" name="Table 8"/>
          <p:cNvGraphicFramePr>
            <a:graphicFrameLocks noGrp="1"/>
          </p:cNvGraphicFramePr>
          <p:nvPr/>
        </p:nvGraphicFramePr>
        <p:xfrm>
          <a:off x="304800" y="1981200"/>
          <a:ext cx="8534400" cy="3952240"/>
        </p:xfrm>
        <a:graphic>
          <a:graphicData uri="http://schemas.openxmlformats.org/drawingml/2006/table">
            <a:tbl>
              <a:tblPr firstRow="1" bandRow="1">
                <a:tableStyleId>{5C22544A-7EE6-4342-B048-85BDC9FD1C3A}</a:tableStyleId>
              </a:tblPr>
              <a:tblGrid>
                <a:gridCol w="5251938"/>
                <a:gridCol w="3282462"/>
              </a:tblGrid>
              <a:tr h="406400">
                <a:tc>
                  <a:txBody>
                    <a:bodyPr/>
                    <a:lstStyle/>
                    <a:p>
                      <a:r>
                        <a:rPr lang="en-US" sz="2000" b="1" dirty="0" smtClean="0">
                          <a:latin typeface="Arial" pitchFamily="34" charset="0"/>
                          <a:cs typeface="Arial" pitchFamily="34" charset="0"/>
                        </a:rPr>
                        <a:t>Partner</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Type</a:t>
                      </a:r>
                      <a:r>
                        <a:rPr lang="en-US" sz="2000" b="1" baseline="0" dirty="0" smtClean="0">
                          <a:latin typeface="Arial" pitchFamily="34" charset="0"/>
                          <a:cs typeface="Arial" pitchFamily="34" charset="0"/>
                        </a:rPr>
                        <a:t> of institution</a:t>
                      </a:r>
                      <a:endParaRPr lang="en-US" sz="2000" b="1" dirty="0">
                        <a:latin typeface="Arial" pitchFamily="34" charset="0"/>
                        <a:cs typeface="Arial" pitchFamily="34" charset="0"/>
                      </a:endParaRPr>
                    </a:p>
                  </a:txBody>
                  <a:tcPr/>
                </a:tc>
              </a:tr>
              <a:tr h="406400">
                <a:tc>
                  <a:txBody>
                    <a:bodyPr/>
                    <a:lstStyle/>
                    <a:p>
                      <a:r>
                        <a:rPr lang="en-US" sz="2000" b="1" dirty="0" smtClean="0">
                          <a:latin typeface="Arial" pitchFamily="34" charset="0"/>
                          <a:cs typeface="Arial" pitchFamily="34" charset="0"/>
                        </a:rPr>
                        <a:t>Tanzania</a:t>
                      </a:r>
                      <a:r>
                        <a:rPr lang="en-US" sz="2000" b="1" baseline="0" dirty="0" smtClean="0">
                          <a:latin typeface="Arial" pitchFamily="34" charset="0"/>
                          <a:cs typeface="Arial" pitchFamily="34" charset="0"/>
                        </a:rPr>
                        <a:t> </a:t>
                      </a:r>
                      <a:r>
                        <a:rPr lang="en-US" sz="2000" b="1" dirty="0" smtClean="0">
                          <a:latin typeface="Arial" pitchFamily="34" charset="0"/>
                          <a:cs typeface="Arial" pitchFamily="34" charset="0"/>
                        </a:rPr>
                        <a:t>Vice Presidents</a:t>
                      </a:r>
                      <a:r>
                        <a:rPr lang="en-US" sz="2000" b="1" baseline="0" dirty="0" smtClean="0">
                          <a:latin typeface="Arial" pitchFamily="34" charset="0"/>
                          <a:cs typeface="Arial" pitchFamily="34" charset="0"/>
                        </a:rPr>
                        <a:t> Office</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Government</a:t>
                      </a:r>
                      <a:endParaRPr lang="en-US" sz="2000" b="1" dirty="0">
                        <a:latin typeface="Arial" pitchFamily="34" charset="0"/>
                        <a:cs typeface="Arial" pitchFamily="34" charset="0"/>
                      </a:endParaRPr>
                    </a:p>
                  </a:txBody>
                  <a:tcPr/>
                </a:tc>
              </a:tr>
              <a:tr h="406400">
                <a:tc>
                  <a:txBody>
                    <a:bodyPr/>
                    <a:lstStyle/>
                    <a:p>
                      <a:r>
                        <a:rPr lang="en-US" sz="2000" b="1" dirty="0" smtClean="0">
                          <a:latin typeface="Arial" pitchFamily="34" charset="0"/>
                          <a:cs typeface="Arial" pitchFamily="34" charset="0"/>
                        </a:rPr>
                        <a:t>Ministry of Natural Resources and Tourism</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Government</a:t>
                      </a:r>
                      <a:endParaRPr lang="en-US" sz="2000" b="1" dirty="0">
                        <a:latin typeface="Arial" pitchFamily="34" charset="0"/>
                        <a:cs typeface="Arial" pitchFamily="34" charset="0"/>
                      </a:endParaRPr>
                    </a:p>
                  </a:txBody>
                  <a:tcPr/>
                </a:tc>
              </a:tr>
              <a:tr h="406400">
                <a:tc>
                  <a:txBody>
                    <a:bodyPr/>
                    <a:lstStyle/>
                    <a:p>
                      <a:r>
                        <a:rPr lang="en-US" sz="2000" b="1" dirty="0" smtClean="0">
                          <a:latin typeface="Arial" pitchFamily="34" charset="0"/>
                          <a:cs typeface="Arial" pitchFamily="34" charset="0"/>
                        </a:rPr>
                        <a:t>Cleaner Production Center-Tanzania</a:t>
                      </a:r>
                      <a:endParaRPr lang="en-US" sz="2000" b="1" dirty="0">
                        <a:latin typeface="Arial" pitchFamily="34" charset="0"/>
                        <a:cs typeface="Arial" pitchFamily="34" charset="0"/>
                      </a:endParaRPr>
                    </a:p>
                  </a:txBody>
                  <a:tcPr/>
                </a:tc>
                <a:tc>
                  <a:txBody>
                    <a:bodyPr/>
                    <a:lstStyle/>
                    <a:p>
                      <a:r>
                        <a:rPr lang="en-US" sz="2000" b="1" dirty="0" smtClean="0">
                          <a:solidFill>
                            <a:schemeClr val="tx1"/>
                          </a:solidFill>
                          <a:latin typeface="Arial" pitchFamily="34" charset="0"/>
                          <a:cs typeface="Arial" pitchFamily="34" charset="0"/>
                        </a:rPr>
                        <a:t>Trust</a:t>
                      </a:r>
                      <a:endParaRPr lang="en-US" sz="2000" b="1" dirty="0">
                        <a:solidFill>
                          <a:schemeClr val="tx1"/>
                        </a:solidFill>
                        <a:latin typeface="Arial" pitchFamily="34" charset="0"/>
                        <a:cs typeface="Arial" pitchFamily="34" charset="0"/>
                      </a:endParaRPr>
                    </a:p>
                  </a:txBody>
                  <a:tcPr/>
                </a:tc>
              </a:tr>
              <a:tr h="406400">
                <a:tc>
                  <a:txBody>
                    <a:bodyPr/>
                    <a:lstStyle/>
                    <a:p>
                      <a:r>
                        <a:rPr lang="en-US" sz="2000" b="1" dirty="0" smtClean="0">
                          <a:latin typeface="Arial" pitchFamily="34" charset="0"/>
                          <a:cs typeface="Arial" pitchFamily="34" charset="0"/>
                        </a:rPr>
                        <a:t>Bagamoyo District Council</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Government</a:t>
                      </a:r>
                      <a:endParaRPr lang="en-US" sz="2000" b="1" dirty="0">
                        <a:latin typeface="Arial" pitchFamily="34" charset="0"/>
                        <a:cs typeface="Arial" pitchFamily="34" charset="0"/>
                      </a:endParaRPr>
                    </a:p>
                  </a:txBody>
                  <a:tcPr/>
                </a:tc>
              </a:tr>
              <a:tr h="406400">
                <a:tc>
                  <a:txBody>
                    <a:bodyPr/>
                    <a:lstStyle/>
                    <a:p>
                      <a:r>
                        <a:rPr lang="en-US" sz="2000" b="1" dirty="0" smtClean="0">
                          <a:latin typeface="Arial" pitchFamily="34" charset="0"/>
                          <a:cs typeface="Arial" pitchFamily="34" charset="0"/>
                        </a:rPr>
                        <a:t>Bomani</a:t>
                      </a:r>
                      <a:r>
                        <a:rPr lang="en-US" sz="2000" b="1" baseline="0" dirty="0" smtClean="0">
                          <a:latin typeface="Arial" pitchFamily="34" charset="0"/>
                          <a:cs typeface="Arial" pitchFamily="34" charset="0"/>
                        </a:rPr>
                        <a:t> Beach Bungalows</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Hotel</a:t>
                      </a:r>
                      <a:endParaRPr lang="en-US" sz="2000" b="1" dirty="0">
                        <a:latin typeface="Arial" pitchFamily="34" charset="0"/>
                        <a:cs typeface="Arial" pitchFamily="34" charset="0"/>
                      </a:endParaRPr>
                    </a:p>
                  </a:txBody>
                  <a:tcPr/>
                </a:tc>
              </a:tr>
              <a:tr h="406400">
                <a:tc>
                  <a:txBody>
                    <a:bodyPr/>
                    <a:lstStyle/>
                    <a:p>
                      <a:r>
                        <a:rPr lang="en-US" sz="2000" b="1" dirty="0" smtClean="0">
                          <a:latin typeface="Arial" pitchFamily="34" charset="0"/>
                          <a:cs typeface="Arial" pitchFamily="34" charset="0"/>
                        </a:rPr>
                        <a:t>Millennium</a:t>
                      </a:r>
                      <a:r>
                        <a:rPr lang="en-US" sz="2000" b="1" baseline="0" dirty="0" smtClean="0">
                          <a:latin typeface="Arial" pitchFamily="34" charset="0"/>
                          <a:cs typeface="Arial" pitchFamily="34" charset="0"/>
                        </a:rPr>
                        <a:t> Hotels </a:t>
                      </a:r>
                      <a:endParaRPr lang="en-US" sz="20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Hotel</a:t>
                      </a:r>
                    </a:p>
                  </a:txBody>
                  <a:tcPr/>
                </a:tc>
              </a:tr>
              <a:tr h="406400">
                <a:tc>
                  <a:txBody>
                    <a:bodyPr/>
                    <a:lstStyle/>
                    <a:p>
                      <a:r>
                        <a:rPr lang="en-US" sz="2000" b="1" dirty="0" smtClean="0">
                          <a:latin typeface="Arial" pitchFamily="34" charset="0"/>
                          <a:cs typeface="Arial" pitchFamily="34" charset="0"/>
                        </a:rPr>
                        <a:t>Oceanic Hotel</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Hotel</a:t>
                      </a:r>
                      <a:endParaRPr lang="en-US" sz="2000" b="1" dirty="0">
                        <a:latin typeface="Arial" pitchFamily="34" charset="0"/>
                        <a:cs typeface="Arial" pitchFamily="34" charset="0"/>
                      </a:endParaRPr>
                    </a:p>
                  </a:txBody>
                  <a:tcPr/>
                </a:tc>
              </a:tr>
              <a:tr h="406400">
                <a:tc>
                  <a:txBody>
                    <a:bodyPr/>
                    <a:lstStyle/>
                    <a:p>
                      <a:r>
                        <a:rPr lang="en-US" sz="2000" b="1" baseline="0" dirty="0" smtClean="0">
                          <a:latin typeface="Arial" pitchFamily="34" charset="0"/>
                          <a:cs typeface="Arial" pitchFamily="34" charset="0"/>
                        </a:rPr>
                        <a:t>Ensol Ltd.</a:t>
                      </a:r>
                      <a:endParaRPr lang="en-US" sz="2000" b="1" dirty="0">
                        <a:latin typeface="Arial" pitchFamily="34" charset="0"/>
                        <a:cs typeface="Arial" pitchFamily="34" charset="0"/>
                      </a:endParaRPr>
                    </a:p>
                  </a:txBody>
                  <a:tcPr/>
                </a:tc>
                <a:tc>
                  <a:txBody>
                    <a:bodyPr/>
                    <a:lstStyle/>
                    <a:p>
                      <a:r>
                        <a:rPr lang="en-US" sz="2000" b="1" dirty="0" smtClean="0">
                          <a:latin typeface="Arial" pitchFamily="34" charset="0"/>
                          <a:cs typeface="Arial" pitchFamily="34" charset="0"/>
                        </a:rPr>
                        <a:t>Private</a:t>
                      </a:r>
                      <a:r>
                        <a:rPr lang="en-US" sz="2000" b="1" baseline="0" dirty="0" smtClean="0">
                          <a:latin typeface="Arial" pitchFamily="34" charset="0"/>
                          <a:cs typeface="Arial" pitchFamily="34" charset="0"/>
                        </a:rPr>
                        <a:t> Sector/Supplier</a:t>
                      </a:r>
                      <a:endParaRPr lang="en-US" sz="2000" b="1" dirty="0">
                        <a:latin typeface="Arial" pitchFamily="34" charset="0"/>
                        <a:cs typeface="Arial" pitchFamily="34" charset="0"/>
                      </a:endParaRPr>
                    </a:p>
                  </a:txBody>
                  <a:tcPr/>
                </a:tc>
              </a:tr>
            </a:tbl>
          </a:graphicData>
        </a:graphic>
      </p:graphicFrame>
    </p:spTree>
  </p:cSld>
  <p:clrMapOvr>
    <a:masterClrMapping/>
  </p:clrMapOvr>
  <p:transition spd="slow">
    <p:pull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ctrTitle"/>
          </p:nvPr>
        </p:nvSpPr>
        <p:spPr>
          <a:xfrm>
            <a:off x="228600" y="1066800"/>
            <a:ext cx="86106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Tanzania: TEST Tool 1 (CPA), 3 (EMS) and 5 (CSR)</a:t>
            </a: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sp>
        <p:nvSpPr>
          <p:cNvPr id="4403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de-DE"/>
          </a:p>
        </p:txBody>
      </p:sp>
      <p:graphicFrame>
        <p:nvGraphicFramePr>
          <p:cNvPr id="4" name="Chart 3"/>
          <p:cNvGraphicFramePr>
            <a:graphicFrameLocks/>
          </p:cNvGraphicFramePr>
          <p:nvPr/>
        </p:nvGraphicFramePr>
        <p:xfrm>
          <a:off x="304800" y="1752600"/>
          <a:ext cx="83820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44037" name="Rectangle 3"/>
          <p:cNvSpPr>
            <a:spLocks noChangeArrowheads="1"/>
          </p:cNvSpPr>
          <p:nvPr/>
        </p:nvSpPr>
        <p:spPr bwMode="auto">
          <a:xfrm>
            <a:off x="228600" y="5257800"/>
            <a:ext cx="8042275" cy="1323975"/>
          </a:xfrm>
          <a:prstGeom prst="rect">
            <a:avLst/>
          </a:prstGeom>
          <a:noFill/>
          <a:ln w="9525">
            <a:noFill/>
            <a:miter lim="800000"/>
            <a:headEnd/>
            <a:tailEnd/>
          </a:ln>
        </p:spPr>
        <p:txBody>
          <a:bodyPr anchor="ctr">
            <a:spAutoFit/>
          </a:bodyPr>
          <a:lstStyle/>
          <a:p>
            <a:pPr eaLnBrk="0" hangingPunct="0"/>
            <a:r>
              <a:rPr lang="en-US" sz="2000" b="1" dirty="0">
                <a:cs typeface="Arial" pitchFamily="34" charset="0"/>
              </a:rPr>
              <a:t>Figure 6. </a:t>
            </a:r>
            <a:r>
              <a:rPr lang="en-US" sz="2000" b="1" dirty="0">
                <a:solidFill>
                  <a:srgbClr val="FF0000"/>
                </a:solidFill>
                <a:cs typeface="Arial" pitchFamily="34" charset="0"/>
              </a:rPr>
              <a:t>Overview of cost category of CP Recommendations </a:t>
            </a:r>
            <a:r>
              <a:rPr lang="en-US" sz="2000" b="1" dirty="0">
                <a:cs typeface="Arial" pitchFamily="34" charset="0"/>
              </a:rPr>
              <a:t>in </a:t>
            </a:r>
            <a:r>
              <a:rPr lang="en-US" sz="2000" b="1" dirty="0" smtClean="0">
                <a:cs typeface="Arial" pitchFamily="34" charset="0"/>
              </a:rPr>
              <a:t>Tanzania </a:t>
            </a:r>
            <a:r>
              <a:rPr lang="en-GB" sz="2000" b="1" dirty="0" smtClean="0">
                <a:solidFill>
                  <a:srgbClr val="0033CC"/>
                </a:solidFill>
                <a:cs typeface="Arial" pitchFamily="34" charset="0"/>
              </a:rPr>
              <a:t>(No Cost=57, Low Cost=41, High Cost=10)</a:t>
            </a:r>
            <a:endParaRPr lang="en-US" sz="2000" dirty="0">
              <a:solidFill>
                <a:srgbClr val="0033CC"/>
              </a:solidFill>
            </a:endParaRPr>
          </a:p>
          <a:p>
            <a:pPr eaLnBrk="0" hangingPunct="0"/>
            <a:r>
              <a:rPr lang="en-US" sz="2000" dirty="0"/>
              <a:t/>
            </a:r>
            <a:br>
              <a:rPr lang="en-US" sz="2000" dirty="0"/>
            </a:br>
            <a:endParaRPr lang="en-US" sz="2000" dirty="0"/>
          </a:p>
        </p:txBody>
      </p:sp>
      <p:sp>
        <p:nvSpPr>
          <p:cNvPr id="44038" name="TextBox 5"/>
          <p:cNvSpPr txBox="1">
            <a:spLocks noChangeArrowheads="1"/>
          </p:cNvSpPr>
          <p:nvPr/>
        </p:nvSpPr>
        <p:spPr bwMode="auto">
          <a:xfrm>
            <a:off x="6019800" y="6172200"/>
            <a:ext cx="3124200" cy="523220"/>
          </a:xfrm>
          <a:prstGeom prst="rect">
            <a:avLst/>
          </a:prstGeom>
          <a:noFill/>
          <a:ln w="9525">
            <a:noFill/>
            <a:miter lim="800000"/>
            <a:headEnd/>
            <a:tailEnd/>
          </a:ln>
        </p:spPr>
        <p:txBody>
          <a:bodyPr wrap="square">
            <a:spAutoFit/>
          </a:bodyPr>
          <a:lstStyle/>
          <a:p>
            <a:r>
              <a:rPr lang="de-AT" sz="1400" dirty="0"/>
              <a:t>OHS = </a:t>
            </a:r>
            <a:r>
              <a:rPr lang="de-AT" sz="1400" dirty="0" smtClean="0"/>
              <a:t> Occupational Health and Safety</a:t>
            </a:r>
            <a:endParaRPr lang="de-AT" sz="1400" dirty="0"/>
          </a:p>
        </p:txBody>
      </p:sp>
    </p:spTree>
  </p:cSld>
  <p:clrMapOvr>
    <a:masterClrMapping/>
  </p:clrMapOvr>
  <p:transition spd="slow">
    <p:pull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auto">
          <a:xfrm>
            <a:off x="457200" y="1066800"/>
            <a:ext cx="8229600" cy="762000"/>
          </a:xfrm>
          <a:prstGeom prst="rect">
            <a:avLst/>
          </a:prstGeom>
          <a:noFill/>
          <a:ln w="9525">
            <a:noFill/>
            <a:miter lim="800000"/>
            <a:headEnd/>
            <a:tailEnd/>
          </a:ln>
        </p:spPr>
        <p:txBody>
          <a:bodyPr anchor="ctr"/>
          <a:lstStyle/>
          <a:p>
            <a:endParaRPr lang="de-DE" sz="4400" b="1">
              <a:latin typeface="Gill Sans MT" pitchFamily="34" charset="0"/>
            </a:endParaRPr>
          </a:p>
        </p:txBody>
      </p:sp>
      <p:sp>
        <p:nvSpPr>
          <p:cNvPr id="7171" name="Text Box 5"/>
          <p:cNvSpPr txBox="1">
            <a:spLocks noChangeArrowheads="1"/>
          </p:cNvSpPr>
          <p:nvPr/>
        </p:nvSpPr>
        <p:spPr bwMode="auto">
          <a:xfrm>
            <a:off x="609600" y="1600200"/>
            <a:ext cx="8275638" cy="1692275"/>
          </a:xfrm>
          <a:prstGeom prst="rect">
            <a:avLst/>
          </a:prstGeom>
          <a:noFill/>
          <a:ln w="9525">
            <a:noFill/>
            <a:miter lim="800000"/>
            <a:headEnd/>
            <a:tailEnd/>
          </a:ln>
        </p:spPr>
        <p:txBody>
          <a:bodyPr>
            <a:spAutoFit/>
          </a:bodyPr>
          <a:lstStyle/>
          <a:p>
            <a:endParaRPr lang="de-AT"/>
          </a:p>
          <a:p>
            <a:endParaRPr lang="de-AT"/>
          </a:p>
          <a:p>
            <a:endParaRPr lang="de-AT">
              <a:solidFill>
                <a:srgbClr val="008000"/>
              </a:solidFill>
            </a:endParaRPr>
          </a:p>
          <a:p>
            <a:pPr>
              <a:buSzPct val="130000"/>
            </a:pPr>
            <a:endParaRPr lang="en-US" sz="2000"/>
          </a:p>
          <a:p>
            <a:pPr>
              <a:spcBef>
                <a:spcPct val="50000"/>
              </a:spcBef>
            </a:pPr>
            <a:endParaRPr lang="en-US" sz="2000"/>
          </a:p>
        </p:txBody>
      </p:sp>
      <p:sp>
        <p:nvSpPr>
          <p:cNvPr id="6" name="Rectangle 5"/>
          <p:cNvSpPr/>
          <p:nvPr/>
        </p:nvSpPr>
        <p:spPr>
          <a:xfrm>
            <a:off x="211138" y="990600"/>
            <a:ext cx="8721725" cy="708025"/>
          </a:xfrm>
          <a:prstGeom prst="rect">
            <a:avLst/>
          </a:prstGeom>
        </p:spPr>
        <p:txBody>
          <a:bodyPr>
            <a:spAutoFit/>
          </a:bodyPr>
          <a:lstStyle/>
          <a:p>
            <a:pPr algn="ctr">
              <a:defRPr/>
            </a:pPr>
            <a:r>
              <a:rPr lang="en-US" sz="2000" b="1" kern="0" dirty="0">
                <a:solidFill>
                  <a:srgbClr val="0033CC"/>
                </a:solidFill>
                <a:latin typeface="Arial" charset="0"/>
                <a:ea typeface="ＭＳ Ｐゴシック" pitchFamily="1" charset="-128"/>
                <a:cs typeface="Arial" pitchFamily="34" charset="0"/>
              </a:rPr>
              <a:t>Implementation framework of the 5 TEST Management Tools across the 4 countries</a:t>
            </a:r>
          </a:p>
        </p:txBody>
      </p:sp>
      <p:sp>
        <p:nvSpPr>
          <p:cNvPr id="7173" name="Rectangle 6"/>
          <p:cNvSpPr>
            <a:spLocks noChangeArrowheads="1"/>
          </p:cNvSpPr>
          <p:nvPr/>
        </p:nvSpPr>
        <p:spPr bwMode="auto">
          <a:xfrm>
            <a:off x="304800" y="1828800"/>
            <a:ext cx="8610600" cy="1033463"/>
          </a:xfrm>
          <a:prstGeom prst="rect">
            <a:avLst/>
          </a:prstGeom>
          <a:noFill/>
          <a:ln w="9525">
            <a:noFill/>
            <a:miter lim="800000"/>
            <a:headEnd/>
            <a:tailEnd/>
          </a:ln>
        </p:spPr>
        <p:txBody>
          <a:bodyPr>
            <a:spAutoFit/>
          </a:bodyPr>
          <a:lstStyle/>
          <a:p>
            <a:pPr marL="457200" indent="-457200">
              <a:spcBef>
                <a:spcPct val="20000"/>
              </a:spcBef>
              <a:buClr>
                <a:schemeClr val="bg2"/>
              </a:buClr>
              <a:buSzPct val="75000"/>
            </a:pPr>
            <a:endParaRPr lang="en-US" b="1">
              <a:cs typeface="Arial" pitchFamily="34" charset="0"/>
            </a:endParaRPr>
          </a:p>
          <a:p>
            <a:pPr marL="457200" indent="-457200">
              <a:spcBef>
                <a:spcPct val="20000"/>
              </a:spcBef>
              <a:buClr>
                <a:schemeClr val="bg2"/>
              </a:buClr>
              <a:buSzPct val="75000"/>
              <a:buFont typeface="Arial" pitchFamily="34" charset="0"/>
              <a:buAutoNum type="arabicPeriod"/>
            </a:pPr>
            <a:endParaRPr lang="en-US">
              <a:solidFill>
                <a:srgbClr val="008000"/>
              </a:solidFill>
              <a:latin typeface="Calibri" pitchFamily="34" charset="0"/>
            </a:endParaRPr>
          </a:p>
          <a:p>
            <a:pPr marL="457200" indent="-457200">
              <a:spcBef>
                <a:spcPct val="20000"/>
              </a:spcBef>
              <a:buClr>
                <a:schemeClr val="bg2"/>
              </a:buClr>
              <a:buSzPct val="75000"/>
              <a:buFont typeface="Arial" pitchFamily="34" charset="0"/>
              <a:buAutoNum type="arabicPeriod"/>
            </a:pPr>
            <a:endParaRPr lang="en-US">
              <a:solidFill>
                <a:srgbClr val="008000"/>
              </a:solidFill>
              <a:latin typeface="Calibri" pitchFamily="34"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3185284887"/>
              </p:ext>
            </p:extLst>
          </p:nvPr>
        </p:nvGraphicFramePr>
        <p:xfrm>
          <a:off x="304800" y="1731963"/>
          <a:ext cx="8616641" cy="3982894"/>
        </p:xfrm>
        <a:graphic>
          <a:graphicData uri="http://schemas.openxmlformats.org/drawingml/2006/table">
            <a:tbl>
              <a:tblPr firstRow="1" bandRow="1">
                <a:tableStyleId>{16D9F66E-5EB9-4882-86FB-DCBF35E3C3E4}</a:tableStyleId>
              </a:tblPr>
              <a:tblGrid>
                <a:gridCol w="1447802"/>
                <a:gridCol w="1066798"/>
                <a:gridCol w="1447800"/>
                <a:gridCol w="1295400"/>
                <a:gridCol w="1143000"/>
                <a:gridCol w="2215841"/>
              </a:tblGrid>
              <a:tr h="549403">
                <a:tc>
                  <a:txBody>
                    <a:bodyPr/>
                    <a:lstStyle/>
                    <a:p>
                      <a:pPr algn="ctr"/>
                      <a:r>
                        <a:rPr lang="en-GB" sz="1500" b="1" noProof="0" smtClean="0">
                          <a:solidFill>
                            <a:srgbClr val="0033CC"/>
                          </a:solidFill>
                          <a:latin typeface="Arial" pitchFamily="34" charset="0"/>
                          <a:cs typeface="Arial" pitchFamily="34" charset="0"/>
                        </a:rPr>
                        <a:t>TEST Tool</a:t>
                      </a:r>
                      <a:endParaRPr lang="en-GB" sz="1500" b="1" noProof="0">
                        <a:solidFill>
                          <a:srgbClr val="0033CC"/>
                        </a:solidFill>
                        <a:latin typeface="Arial" pitchFamily="34" charset="0"/>
                        <a:cs typeface="Arial" pitchFamily="34" charset="0"/>
                      </a:endParaRPr>
                    </a:p>
                  </a:txBody>
                  <a:tcPr/>
                </a:tc>
                <a:tc>
                  <a:txBody>
                    <a:bodyPr/>
                    <a:lstStyle/>
                    <a:p>
                      <a:pPr algn="ctr"/>
                      <a:r>
                        <a:rPr lang="en-GB" sz="1500" b="1" noProof="0" smtClean="0">
                          <a:solidFill>
                            <a:srgbClr val="0033CC"/>
                          </a:solidFill>
                          <a:latin typeface="Arial" pitchFamily="34" charset="0"/>
                          <a:cs typeface="Arial" pitchFamily="34" charset="0"/>
                        </a:rPr>
                        <a:t>KENYA</a:t>
                      </a:r>
                      <a:endParaRPr lang="en-GB" sz="1500" b="1" noProof="0">
                        <a:solidFill>
                          <a:srgbClr val="0033CC"/>
                        </a:solidFill>
                        <a:latin typeface="Arial" pitchFamily="34" charset="0"/>
                        <a:cs typeface="Arial" pitchFamily="34" charset="0"/>
                      </a:endParaRPr>
                    </a:p>
                  </a:txBody>
                  <a:tcPr/>
                </a:tc>
                <a:tc>
                  <a:txBody>
                    <a:bodyPr/>
                    <a:lstStyle/>
                    <a:p>
                      <a:pPr algn="ctr"/>
                      <a:r>
                        <a:rPr lang="en-GB" sz="1400" b="1" noProof="0" smtClean="0">
                          <a:solidFill>
                            <a:srgbClr val="0033CC"/>
                          </a:solidFill>
                          <a:latin typeface="Arial" pitchFamily="34" charset="0"/>
                          <a:cs typeface="Arial" pitchFamily="34" charset="0"/>
                        </a:rPr>
                        <a:t>MOZAMBIQUE</a:t>
                      </a:r>
                      <a:endParaRPr lang="en-GB" sz="1400" b="1" noProof="0">
                        <a:solidFill>
                          <a:srgbClr val="0033CC"/>
                        </a:solidFill>
                        <a:latin typeface="Arial" pitchFamily="34" charset="0"/>
                        <a:cs typeface="Arial" pitchFamily="34" charset="0"/>
                      </a:endParaRPr>
                    </a:p>
                  </a:txBody>
                  <a:tcPr/>
                </a:tc>
                <a:tc>
                  <a:txBody>
                    <a:bodyPr/>
                    <a:lstStyle/>
                    <a:p>
                      <a:pPr algn="ctr"/>
                      <a:r>
                        <a:rPr lang="en-GB" sz="1500" b="1" noProof="0" smtClean="0">
                          <a:solidFill>
                            <a:srgbClr val="0033CC"/>
                          </a:solidFill>
                          <a:latin typeface="Arial" pitchFamily="34" charset="0"/>
                          <a:cs typeface="Arial" pitchFamily="34" charset="0"/>
                        </a:rPr>
                        <a:t>TANZANIA</a:t>
                      </a:r>
                      <a:endParaRPr lang="en-GB" sz="1500" b="1" noProof="0">
                        <a:solidFill>
                          <a:srgbClr val="0033CC"/>
                        </a:solidFill>
                        <a:latin typeface="Arial" pitchFamily="34" charset="0"/>
                        <a:cs typeface="Arial" pitchFamily="34" charset="0"/>
                      </a:endParaRPr>
                    </a:p>
                  </a:txBody>
                  <a:tcPr/>
                </a:tc>
                <a:tc>
                  <a:txBody>
                    <a:bodyPr/>
                    <a:lstStyle/>
                    <a:p>
                      <a:pPr algn="ctr"/>
                      <a:r>
                        <a:rPr lang="en-GB" sz="1500" b="1" noProof="0" smtClean="0">
                          <a:solidFill>
                            <a:srgbClr val="0033CC"/>
                          </a:solidFill>
                          <a:latin typeface="Arial" pitchFamily="34" charset="0"/>
                          <a:cs typeface="Arial" pitchFamily="34" charset="0"/>
                        </a:rPr>
                        <a:t>SENEGAL</a:t>
                      </a:r>
                      <a:endParaRPr lang="en-GB" sz="1500" b="1" noProof="0">
                        <a:solidFill>
                          <a:srgbClr val="0033CC"/>
                        </a:solidFill>
                        <a:latin typeface="Arial" pitchFamily="34" charset="0"/>
                        <a:cs typeface="Arial" pitchFamily="34" charset="0"/>
                      </a:endParaRPr>
                    </a:p>
                  </a:txBody>
                  <a:tcPr/>
                </a:tc>
                <a:tc>
                  <a:txBody>
                    <a:bodyPr/>
                    <a:lstStyle/>
                    <a:p>
                      <a:pPr algn="ctr"/>
                      <a:r>
                        <a:rPr lang="en-GB" sz="1500" b="1" noProof="0" smtClean="0">
                          <a:solidFill>
                            <a:srgbClr val="0033CC"/>
                          </a:solidFill>
                          <a:latin typeface="Arial" pitchFamily="34" charset="0"/>
                          <a:cs typeface="Arial" pitchFamily="34" charset="0"/>
                        </a:rPr>
                        <a:t>OUTPUTS</a:t>
                      </a:r>
                      <a:endParaRPr lang="en-GB" sz="1500" b="1" noProof="0">
                        <a:solidFill>
                          <a:srgbClr val="0033CC"/>
                        </a:solidFill>
                        <a:latin typeface="Arial" pitchFamily="34" charset="0"/>
                        <a:cs typeface="Arial" pitchFamily="34" charset="0"/>
                      </a:endParaRPr>
                    </a:p>
                  </a:txBody>
                  <a:tcPr/>
                </a:tc>
              </a:tr>
              <a:tr h="529815">
                <a:tc>
                  <a:txBody>
                    <a:bodyPr/>
                    <a:lstStyle/>
                    <a:p>
                      <a:r>
                        <a:rPr lang="en-GB" sz="1600" b="1" u="sng" noProof="0" smtClean="0">
                          <a:latin typeface="Arial" pitchFamily="34" charset="0"/>
                          <a:cs typeface="Arial" pitchFamily="34" charset="0"/>
                        </a:rPr>
                        <a:t>Tool 1.</a:t>
                      </a:r>
                      <a:r>
                        <a:rPr lang="en-GB" sz="1600" b="1" noProof="0" smtClean="0">
                          <a:latin typeface="Arial" pitchFamily="34" charset="0"/>
                          <a:cs typeface="Arial" pitchFamily="34" charset="0"/>
                        </a:rPr>
                        <a:t> CPA</a:t>
                      </a:r>
                      <a:endParaRPr lang="en-GB" sz="1600" b="1" noProof="0">
                        <a:latin typeface="Arial" pitchFamily="34" charset="0"/>
                        <a:cs typeface="Arial" pitchFamily="34" charset="0"/>
                      </a:endParaRPr>
                    </a:p>
                  </a:txBody>
                  <a:tcPr/>
                </a:tc>
                <a:tc rowSpan="3">
                  <a:txBody>
                    <a:bodyPr/>
                    <a:lstStyle/>
                    <a:p>
                      <a:r>
                        <a:rPr lang="en-GB" sz="1600" b="1" noProof="0" smtClean="0">
                          <a:solidFill>
                            <a:srgbClr val="009900"/>
                          </a:solidFill>
                          <a:latin typeface="Arial" pitchFamily="34" charset="0"/>
                          <a:cs typeface="Arial" pitchFamily="34" charset="0"/>
                        </a:rPr>
                        <a:t>*</a:t>
                      </a:r>
                      <a:r>
                        <a:rPr lang="en-GB" sz="1600" b="1" noProof="0" smtClean="0">
                          <a:latin typeface="Arial" pitchFamily="34" charset="0"/>
                          <a:cs typeface="Arial" pitchFamily="34" charset="0"/>
                        </a:rPr>
                        <a:t>KNCPC</a:t>
                      </a:r>
                      <a:endParaRPr lang="en-GB" sz="1600" b="1" noProof="0">
                        <a:latin typeface="Arial" pitchFamily="34" charset="0"/>
                        <a:cs typeface="Arial" pitchFamily="34" charset="0"/>
                      </a:endParaRPr>
                    </a:p>
                  </a:txBody>
                  <a:tcPr anchor="ctr"/>
                </a:tc>
                <a:tc rowSpan="3">
                  <a:txBody>
                    <a:bodyPr/>
                    <a:lstStyle/>
                    <a:p>
                      <a:pPr algn="ctr"/>
                      <a:r>
                        <a:rPr lang="en-GB" sz="1600" b="1" noProof="0" smtClean="0">
                          <a:solidFill>
                            <a:srgbClr val="009900"/>
                          </a:solidFill>
                          <a:latin typeface="Arial" pitchFamily="34" charset="0"/>
                          <a:cs typeface="Arial" pitchFamily="34" charset="0"/>
                        </a:rPr>
                        <a:t>*</a:t>
                      </a:r>
                      <a:r>
                        <a:rPr lang="en-GB" sz="1600" b="1" noProof="0" smtClean="0">
                          <a:latin typeface="Arial" pitchFamily="34" charset="0"/>
                          <a:cs typeface="Arial" pitchFamily="34" charset="0"/>
                        </a:rPr>
                        <a:t>MNCPC</a:t>
                      </a:r>
                      <a:endParaRPr lang="en-GB" sz="1600" b="1" noProof="0">
                        <a:latin typeface="Arial" pitchFamily="34" charset="0"/>
                        <a:cs typeface="Arial" pitchFamily="34" charset="0"/>
                      </a:endParaRPr>
                    </a:p>
                  </a:txBody>
                  <a:tcPr anchor="ctr"/>
                </a:tc>
                <a:tc rowSpan="3">
                  <a:txBody>
                    <a:bodyPr/>
                    <a:lstStyle/>
                    <a:p>
                      <a:pPr algn="ctr"/>
                      <a:r>
                        <a:rPr lang="en-GB" sz="1600" b="1" noProof="0" smtClean="0">
                          <a:solidFill>
                            <a:srgbClr val="009900"/>
                          </a:solidFill>
                          <a:latin typeface="Arial" pitchFamily="34" charset="0"/>
                          <a:cs typeface="Arial" pitchFamily="34" charset="0"/>
                        </a:rPr>
                        <a:t>*</a:t>
                      </a:r>
                      <a:r>
                        <a:rPr lang="en-GB" sz="1600" b="1" noProof="0" smtClean="0">
                          <a:latin typeface="Arial" pitchFamily="34" charset="0"/>
                          <a:cs typeface="Arial" pitchFamily="34" charset="0"/>
                        </a:rPr>
                        <a:t>CPCT</a:t>
                      </a:r>
                      <a:endParaRPr lang="en-GB" sz="1600" b="1" noProof="0">
                        <a:latin typeface="Arial" pitchFamily="34" charset="0"/>
                        <a:cs typeface="Arial" pitchFamily="34" charset="0"/>
                      </a:endParaRPr>
                    </a:p>
                  </a:txBody>
                  <a:tcPr anchor="ctr"/>
                </a:tc>
                <a:tc rowSpan="3">
                  <a:txBody>
                    <a:bodyPr/>
                    <a:lstStyle/>
                    <a:p>
                      <a:r>
                        <a:rPr lang="en-GB" sz="1600" b="1" noProof="0" smtClean="0">
                          <a:latin typeface="Arial" pitchFamily="34" charset="0"/>
                          <a:cs typeface="Arial" pitchFamily="34" charset="0"/>
                        </a:rPr>
                        <a:t>Individual Experts</a:t>
                      </a:r>
                      <a:endParaRPr lang="en-GB" sz="1600" b="1" noProof="0">
                        <a:latin typeface="Arial" pitchFamily="34" charset="0"/>
                        <a:cs typeface="Arial" pitchFamily="34" charset="0"/>
                      </a:endParaRPr>
                    </a:p>
                  </a:txBody>
                  <a:tcPr anchor="ctr"/>
                </a:tc>
                <a:tc>
                  <a:txBody>
                    <a:bodyPr/>
                    <a:lstStyle/>
                    <a:p>
                      <a:r>
                        <a:rPr lang="en-GB" sz="1600" b="1" noProof="0" smtClean="0">
                          <a:latin typeface="Arial" pitchFamily="34" charset="0"/>
                          <a:cs typeface="Arial" pitchFamily="34" charset="0"/>
                        </a:rPr>
                        <a:t>“No</a:t>
                      </a:r>
                      <a:r>
                        <a:rPr lang="en-GB" sz="1600" b="1" baseline="0" noProof="0" smtClean="0">
                          <a:latin typeface="Arial" pitchFamily="34" charset="0"/>
                          <a:cs typeface="Arial" pitchFamily="34" charset="0"/>
                        </a:rPr>
                        <a:t> Cost  and Low Cost</a:t>
                      </a:r>
                      <a:r>
                        <a:rPr lang="en-GB" sz="1600" b="1" noProof="0" smtClean="0">
                          <a:latin typeface="Arial" pitchFamily="34" charset="0"/>
                          <a:cs typeface="Arial" pitchFamily="34" charset="0"/>
                        </a:rPr>
                        <a:t>“ recommendations</a:t>
                      </a:r>
                      <a:endParaRPr lang="en-GB" sz="1600" b="1" noProof="0">
                        <a:latin typeface="Arial" pitchFamily="34" charset="0"/>
                        <a:cs typeface="Arial" pitchFamily="34" charset="0"/>
                      </a:endParaRPr>
                    </a:p>
                  </a:txBody>
                  <a:tcPr/>
                </a:tc>
              </a:tr>
              <a:tr h="540714">
                <a:tc>
                  <a:txBody>
                    <a:bodyPr/>
                    <a:lstStyle/>
                    <a:p>
                      <a:r>
                        <a:rPr lang="en-GB" sz="1600" b="1" u="sng" noProof="0" smtClean="0">
                          <a:latin typeface="Arial" pitchFamily="34" charset="0"/>
                          <a:cs typeface="Arial" pitchFamily="34" charset="0"/>
                        </a:rPr>
                        <a:t>Tool 3.</a:t>
                      </a:r>
                      <a:r>
                        <a:rPr lang="en-GB" sz="1600" b="1" noProof="0" smtClean="0">
                          <a:latin typeface="Arial" pitchFamily="34" charset="0"/>
                          <a:cs typeface="Arial" pitchFamily="34" charset="0"/>
                        </a:rPr>
                        <a:t> EMS</a:t>
                      </a:r>
                      <a:endParaRPr lang="en-GB" sz="1600" b="1" noProof="0">
                        <a:latin typeface="Arial" pitchFamily="34" charset="0"/>
                        <a:cs typeface="Arial" pitchFamily="34" charset="0"/>
                      </a:endParaRPr>
                    </a:p>
                  </a:txBody>
                  <a:tcPr/>
                </a:tc>
                <a:tc vMerge="1">
                  <a:txBody>
                    <a:bodyPr/>
                    <a:lstStyle/>
                    <a:p>
                      <a:endParaRPr lang="de-AT" sz="1600" dirty="0">
                        <a:latin typeface="Arial" pitchFamily="34" charset="0"/>
                        <a:cs typeface="Arial" pitchFamily="34" charset="0"/>
                      </a:endParaRPr>
                    </a:p>
                  </a:txBody>
                  <a:tcPr/>
                </a:tc>
                <a:tc vMerge="1">
                  <a:txBody>
                    <a:bodyPr/>
                    <a:lstStyle/>
                    <a:p>
                      <a:endParaRPr lang="de-AT" sz="1600" dirty="0">
                        <a:latin typeface="Arial" pitchFamily="34" charset="0"/>
                        <a:cs typeface="Arial" pitchFamily="34" charset="0"/>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AT" sz="1600" dirty="0" smtClean="0">
                        <a:latin typeface="Arial" pitchFamily="34" charset="0"/>
                        <a:cs typeface="Arial" pitchFamily="34" charset="0"/>
                      </a:endParaRPr>
                    </a:p>
                  </a:txBody>
                  <a:tcPr/>
                </a:tc>
                <a:tc vMerge="1">
                  <a:txBody>
                    <a:bodyPr/>
                    <a:lstStyle/>
                    <a:p>
                      <a:endParaRPr lang="de-AT" sz="1600" dirty="0">
                        <a:latin typeface="Arial" pitchFamily="34" charset="0"/>
                        <a:cs typeface="Arial" pitchFamily="34" charset="0"/>
                      </a:endParaRPr>
                    </a:p>
                  </a:txBody>
                  <a:tcPr/>
                </a:tc>
                <a:tc>
                  <a:txBody>
                    <a:bodyPr/>
                    <a:lstStyle/>
                    <a:p>
                      <a:r>
                        <a:rPr lang="en-GB" sz="1600" b="1" noProof="0" smtClean="0">
                          <a:latin typeface="Arial" pitchFamily="34" charset="0"/>
                          <a:cs typeface="Arial" pitchFamily="34" charset="0"/>
                        </a:rPr>
                        <a:t>New</a:t>
                      </a:r>
                      <a:r>
                        <a:rPr lang="en-GB" sz="1600" b="1" baseline="0" noProof="0" smtClean="0">
                          <a:latin typeface="Arial" pitchFamily="34" charset="0"/>
                          <a:cs typeface="Arial" pitchFamily="34" charset="0"/>
                        </a:rPr>
                        <a:t> systems of operation</a:t>
                      </a:r>
                      <a:endParaRPr lang="en-GB" sz="1600" b="1" noProof="0">
                        <a:latin typeface="Arial" pitchFamily="34" charset="0"/>
                        <a:cs typeface="Arial" pitchFamily="34" charset="0"/>
                      </a:endParaRPr>
                    </a:p>
                  </a:txBody>
                  <a:tcPr/>
                </a:tc>
              </a:tr>
              <a:tr h="529815">
                <a:tc>
                  <a:txBody>
                    <a:bodyPr/>
                    <a:lstStyle/>
                    <a:p>
                      <a:r>
                        <a:rPr lang="en-GB" sz="1600" b="1" u="sng" noProof="0" smtClean="0">
                          <a:latin typeface="Arial" pitchFamily="34" charset="0"/>
                          <a:cs typeface="Arial" pitchFamily="34" charset="0"/>
                        </a:rPr>
                        <a:t>Tool 5.</a:t>
                      </a:r>
                      <a:r>
                        <a:rPr lang="en-GB" sz="1600" b="1" noProof="0" smtClean="0">
                          <a:latin typeface="Arial" pitchFamily="34" charset="0"/>
                          <a:cs typeface="Arial" pitchFamily="34" charset="0"/>
                        </a:rPr>
                        <a:t> CSR</a:t>
                      </a:r>
                      <a:endParaRPr lang="en-GB" sz="1600" b="1" noProof="0">
                        <a:latin typeface="Arial" pitchFamily="34" charset="0"/>
                        <a:cs typeface="Arial" pitchFamily="34" charset="0"/>
                      </a:endParaRPr>
                    </a:p>
                  </a:txBody>
                  <a:tcPr/>
                </a:tc>
                <a:tc vMerge="1">
                  <a:txBody>
                    <a:bodyPr/>
                    <a:lstStyle/>
                    <a:p>
                      <a:endParaRPr lang="de-AT" sz="1600" dirty="0">
                        <a:latin typeface="Arial" pitchFamily="34" charset="0"/>
                        <a:cs typeface="Arial" pitchFamily="34" charset="0"/>
                      </a:endParaRPr>
                    </a:p>
                  </a:txBody>
                  <a:tcPr/>
                </a:tc>
                <a:tc vMerge="1">
                  <a:txBody>
                    <a:bodyPr/>
                    <a:lstStyle/>
                    <a:p>
                      <a:endParaRPr lang="de-AT" sz="1600" dirty="0">
                        <a:latin typeface="Arial" pitchFamily="34" charset="0"/>
                        <a:cs typeface="Arial" pitchFamily="34" charset="0"/>
                      </a:endParaRPr>
                    </a:p>
                  </a:txBody>
                  <a:tcPr/>
                </a:tc>
                <a:tc vMerge="1">
                  <a:txBody>
                    <a:bodyPr/>
                    <a:lstStyle/>
                    <a:p>
                      <a:endParaRPr lang="de-AT" sz="1600" dirty="0">
                        <a:latin typeface="Arial" pitchFamily="34" charset="0"/>
                        <a:cs typeface="Arial" pitchFamily="34" charset="0"/>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AT" sz="1600" dirty="0" smtClean="0">
                        <a:latin typeface="Arial" pitchFamily="34" charset="0"/>
                        <a:cs typeface="Arial" pitchFamily="34" charset="0"/>
                      </a:endParaRPr>
                    </a:p>
                  </a:txBody>
                  <a:tcPr/>
                </a:tc>
                <a:tc>
                  <a:txBody>
                    <a:bodyPr/>
                    <a:lstStyle/>
                    <a:p>
                      <a:r>
                        <a:rPr lang="en-GB" sz="1600" b="1" noProof="0" smtClean="0">
                          <a:latin typeface="Arial" pitchFamily="34" charset="0"/>
                          <a:cs typeface="Arial" pitchFamily="34" charset="0"/>
                        </a:rPr>
                        <a:t>Improved</a:t>
                      </a:r>
                      <a:r>
                        <a:rPr lang="en-GB" sz="1600" b="1" baseline="0" noProof="0" smtClean="0">
                          <a:latin typeface="Arial" pitchFamily="34" charset="0"/>
                          <a:cs typeface="Arial" pitchFamily="34" charset="0"/>
                        </a:rPr>
                        <a:t> internal and external CSR</a:t>
                      </a:r>
                      <a:endParaRPr lang="en-GB" sz="1600" b="1" noProof="0">
                        <a:latin typeface="Arial" pitchFamily="34" charset="0"/>
                        <a:cs typeface="Arial" pitchFamily="34" charset="0"/>
                      </a:endParaRPr>
                    </a:p>
                  </a:txBody>
                  <a:tcPr/>
                </a:tc>
              </a:tr>
              <a:tr h="499994">
                <a:tc>
                  <a:txBody>
                    <a:bodyPr/>
                    <a:lstStyle/>
                    <a:p>
                      <a:r>
                        <a:rPr lang="en-GB" sz="1600" b="1" u="sng" noProof="0" smtClean="0">
                          <a:latin typeface="Arial" pitchFamily="34" charset="0"/>
                          <a:cs typeface="Arial" pitchFamily="34" charset="0"/>
                        </a:rPr>
                        <a:t>Tool 2.</a:t>
                      </a:r>
                      <a:r>
                        <a:rPr lang="en-GB" sz="1600" b="1" noProof="0" smtClean="0">
                          <a:latin typeface="Arial" pitchFamily="34" charset="0"/>
                          <a:cs typeface="Arial" pitchFamily="34" charset="0"/>
                        </a:rPr>
                        <a:t> EMA</a:t>
                      </a:r>
                      <a:endParaRPr lang="en-GB" sz="1600" b="1" noProof="0">
                        <a:latin typeface="Arial" pitchFamily="34" charset="0"/>
                        <a:cs typeface="Arial" pitchFamily="34" charset="0"/>
                      </a:endParaRPr>
                    </a:p>
                  </a:txBody>
                  <a:tcPr/>
                </a:tc>
                <a:tc gridSpan="4">
                  <a:txBody>
                    <a:bodyPr/>
                    <a:lstStyle/>
                    <a:p>
                      <a:pPr algn="ctr"/>
                      <a:r>
                        <a:rPr lang="en-GB" sz="1600" b="1" noProof="0" smtClean="0">
                          <a:latin typeface="Arial" pitchFamily="34" charset="0"/>
                          <a:cs typeface="Arial" pitchFamily="34" charset="0"/>
                        </a:rPr>
                        <a:t>UNIDO expert</a:t>
                      </a:r>
                      <a:endParaRPr lang="en-GB" sz="1600" b="1" noProof="0">
                        <a:solidFill>
                          <a:srgbClr val="FF3300"/>
                        </a:solidFill>
                        <a:latin typeface="Arial" pitchFamily="34" charset="0"/>
                        <a:cs typeface="Arial" pitchFamily="34" charset="0"/>
                      </a:endParaRPr>
                    </a:p>
                  </a:txBody>
                  <a:tcPr/>
                </a:tc>
                <a:tc hMerge="1">
                  <a:txBody>
                    <a:bodyPr/>
                    <a:lstStyle/>
                    <a:p>
                      <a:endParaRPr lang="en-US"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AT" sz="1600" dirty="0" smtClean="0">
                        <a:latin typeface="Arial" pitchFamily="34" charset="0"/>
                        <a:cs typeface="Arial" pitchFamily="34" charset="0"/>
                      </a:endParaRPr>
                    </a:p>
                  </a:txBody>
                  <a:tcPr/>
                </a:tc>
                <a:tc hMerge="1">
                  <a:txBody>
                    <a:bodyPr/>
                    <a:lstStyle/>
                    <a:p>
                      <a:pPr algn="ctr"/>
                      <a:endParaRPr lang="de-AT" sz="1600" dirty="0">
                        <a:latin typeface="Arial" pitchFamily="34" charset="0"/>
                        <a:cs typeface="Arial" pitchFamily="34" charset="0"/>
                      </a:endParaRPr>
                    </a:p>
                  </a:txBody>
                  <a:tcPr/>
                </a:tc>
                <a:tc>
                  <a:txBody>
                    <a:bodyPr/>
                    <a:lstStyle/>
                    <a:p>
                      <a:r>
                        <a:rPr lang="en-GB" sz="1600" b="1" noProof="0" smtClean="0">
                          <a:latin typeface="Arial" pitchFamily="34" charset="0"/>
                          <a:cs typeface="Arial" pitchFamily="34" charset="0"/>
                        </a:rPr>
                        <a:t>Reduction</a:t>
                      </a:r>
                      <a:r>
                        <a:rPr lang="en-GB" sz="1600" b="1" baseline="0" noProof="0" smtClean="0">
                          <a:latin typeface="Arial" pitchFamily="34" charset="0"/>
                          <a:cs typeface="Arial" pitchFamily="34" charset="0"/>
                        </a:rPr>
                        <a:t> of waste </a:t>
                      </a:r>
                      <a:endParaRPr lang="en-GB" sz="1600" b="1" noProof="0">
                        <a:latin typeface="Arial" pitchFamily="34" charset="0"/>
                        <a:cs typeface="Arial" pitchFamily="34" charset="0"/>
                      </a:endParaRPr>
                    </a:p>
                  </a:txBody>
                  <a:tcPr/>
                </a:tc>
              </a:tr>
              <a:tr h="952297">
                <a:tc>
                  <a:txBody>
                    <a:bodyPr/>
                    <a:lstStyle/>
                    <a:p>
                      <a:r>
                        <a:rPr lang="en-GB" sz="1600" b="1" u="sng" noProof="0" smtClean="0">
                          <a:latin typeface="Arial" pitchFamily="34" charset="0"/>
                          <a:cs typeface="Arial" pitchFamily="34" charset="0"/>
                        </a:rPr>
                        <a:t>Tool 4.</a:t>
                      </a:r>
                      <a:r>
                        <a:rPr lang="en-GB" sz="1600" b="1" noProof="0" smtClean="0">
                          <a:latin typeface="Arial" pitchFamily="34" charset="0"/>
                          <a:cs typeface="Arial" pitchFamily="34" charset="0"/>
                        </a:rPr>
                        <a:t> EST</a:t>
                      </a:r>
                      <a:endParaRPr lang="en-GB" sz="1600" b="1" noProof="0">
                        <a:latin typeface="Arial" pitchFamily="34" charset="0"/>
                        <a:cs typeface="Arial" pitchFamily="34" charset="0"/>
                      </a:endParaRPr>
                    </a:p>
                  </a:txBody>
                  <a:tcPr anchor="ctr"/>
                </a:tc>
                <a:tc gridSpan="4">
                  <a:txBody>
                    <a:bodyPr/>
                    <a:lstStyle/>
                    <a:p>
                      <a:pPr algn="ctr"/>
                      <a:r>
                        <a:rPr lang="en-GB" sz="1600" b="1" noProof="0" smtClean="0">
                          <a:latin typeface="Arial" pitchFamily="34" charset="0"/>
                          <a:cs typeface="Arial" pitchFamily="34" charset="0"/>
                        </a:rPr>
                        <a:t> UNIDO/</a:t>
                      </a:r>
                      <a:r>
                        <a:rPr lang="en-GB" sz="1600" b="1" baseline="0" noProof="0" smtClean="0">
                          <a:latin typeface="Arial" pitchFamily="34" charset="0"/>
                          <a:cs typeface="Arial" pitchFamily="34" charset="0"/>
                        </a:rPr>
                        <a:t> Private-Public Partnerships</a:t>
                      </a:r>
                      <a:endParaRPr lang="en-GB" sz="1600" b="1" noProof="0">
                        <a:latin typeface="Arial" pitchFamily="34" charset="0"/>
                        <a:cs typeface="Arial" pitchFamily="34" charset="0"/>
                      </a:endParaRPr>
                    </a:p>
                  </a:txBody>
                  <a:tcPr anchor="ctr"/>
                </a:tc>
                <a:tc hMerge="1">
                  <a:txBody>
                    <a:bodyPr/>
                    <a:lstStyle/>
                    <a:p>
                      <a:endParaRPr lang="de-AT" sz="1600" dirty="0">
                        <a:latin typeface="Arial" pitchFamily="34" charset="0"/>
                        <a:cs typeface="Arial" pitchFamily="34" charset="0"/>
                      </a:endParaRPr>
                    </a:p>
                  </a:txBody>
                  <a:tcPr/>
                </a:tc>
                <a:tc hMerge="1">
                  <a:txBody>
                    <a:bodyPr/>
                    <a:lstStyle/>
                    <a:p>
                      <a:endParaRPr lang="de-AT" sz="1600" dirty="0">
                        <a:latin typeface="Arial" pitchFamily="34" charset="0"/>
                        <a:cs typeface="Arial" pitchFamily="34"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AT" sz="1600" dirty="0" smtClean="0">
                        <a:latin typeface="Arial" pitchFamily="34" charset="0"/>
                        <a:cs typeface="Arial" pitchFamily="34" charset="0"/>
                      </a:endParaRPr>
                    </a:p>
                  </a:txBody>
                  <a:tcPr/>
                </a:tc>
                <a:tc>
                  <a:txBody>
                    <a:bodyPr/>
                    <a:lstStyle/>
                    <a:p>
                      <a:r>
                        <a:rPr lang="en-GB" sz="1600" b="1" noProof="0" dirty="0" smtClean="0">
                          <a:latin typeface="Arial" pitchFamily="34" charset="0"/>
                          <a:cs typeface="Arial" pitchFamily="34" charset="0"/>
                        </a:rPr>
                        <a:t>Business</a:t>
                      </a:r>
                      <a:r>
                        <a:rPr lang="en-GB" sz="1600" b="1" baseline="0" noProof="0" dirty="0" smtClean="0">
                          <a:latin typeface="Arial" pitchFamily="34" charset="0"/>
                          <a:cs typeface="Arial" pitchFamily="34" charset="0"/>
                        </a:rPr>
                        <a:t> and community benefits</a:t>
                      </a:r>
                      <a:endParaRPr lang="en-GB" sz="1600" b="1" noProof="0" dirty="0" smtClean="0">
                        <a:latin typeface="Arial" pitchFamily="34" charset="0"/>
                        <a:cs typeface="Arial" pitchFamily="34" charset="0"/>
                      </a:endParaRPr>
                    </a:p>
                  </a:txBody>
                  <a:tcPr anchor="ctr"/>
                </a:tc>
              </a:tr>
            </a:tbl>
          </a:graphicData>
        </a:graphic>
      </p:graphicFrame>
      <p:sp>
        <p:nvSpPr>
          <p:cNvPr id="7213" name="TextBox 7"/>
          <p:cNvSpPr txBox="1">
            <a:spLocks noChangeArrowheads="1"/>
          </p:cNvSpPr>
          <p:nvPr/>
        </p:nvSpPr>
        <p:spPr bwMode="auto">
          <a:xfrm>
            <a:off x="0" y="5791200"/>
            <a:ext cx="3844322" cy="338554"/>
          </a:xfrm>
          <a:prstGeom prst="rect">
            <a:avLst/>
          </a:prstGeom>
          <a:noFill/>
          <a:ln w="9525">
            <a:noFill/>
            <a:miter lim="800000"/>
            <a:headEnd/>
            <a:tailEnd/>
          </a:ln>
        </p:spPr>
        <p:txBody>
          <a:bodyPr wrap="none">
            <a:spAutoFit/>
          </a:bodyPr>
          <a:lstStyle/>
          <a:p>
            <a:r>
              <a:rPr lang="en-GB" sz="1600" b="1" dirty="0" smtClean="0">
                <a:solidFill>
                  <a:srgbClr val="009900"/>
                </a:solidFill>
              </a:rPr>
              <a:t>*National Cleaner Production Centres</a:t>
            </a:r>
            <a:endParaRPr lang="en-GB" sz="1600" b="1" dirty="0">
              <a:solidFill>
                <a:srgbClr val="009900"/>
              </a:solidFill>
            </a:endParaRPr>
          </a:p>
        </p:txBody>
      </p:sp>
    </p:spTree>
  </p:cSld>
  <p:clrMapOvr>
    <a:masterClrMapping/>
  </p:clrMapOvr>
  <p:transition spd="slow" advClick="0" advTm="10000">
    <p:pull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a:spLocks noGrp="1"/>
          </p:cNvSpPr>
          <p:nvPr>
            <p:ph type="ctrTitle"/>
          </p:nvPr>
        </p:nvSpPr>
        <p:spPr>
          <a:xfrm>
            <a:off x="0" y="1066800"/>
            <a:ext cx="91440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Tanzania: TEST Tool 1 (CPA), 3 (EMS) and 5 (CSR) - </a:t>
            </a:r>
            <a:r>
              <a:rPr lang="en-US" sz="2400" b="1" i="1" dirty="0" smtClean="0">
                <a:solidFill>
                  <a:srgbClr val="009900"/>
                </a:solidFill>
                <a:latin typeface="Arial" pitchFamily="34" charset="0"/>
                <a:ea typeface="ＭＳ Ｐゴシック" pitchFamily="34" charset="-128"/>
                <a:cs typeface="Arial" pitchFamily="34" charset="0"/>
              </a:rPr>
              <a:t>continued</a:t>
            </a:r>
          </a:p>
        </p:txBody>
      </p:sp>
      <p:sp>
        <p:nvSpPr>
          <p:cNvPr id="45059" name="Rectangle 2"/>
          <p:cNvSpPr>
            <a:spLocks noChangeArrowheads="1"/>
          </p:cNvSpPr>
          <p:nvPr/>
        </p:nvSpPr>
        <p:spPr bwMode="auto">
          <a:xfrm>
            <a:off x="0" y="0"/>
            <a:ext cx="9144000" cy="457200"/>
          </a:xfrm>
          <a:prstGeom prst="rect">
            <a:avLst/>
          </a:prstGeom>
          <a:noFill/>
          <a:ln w="9525">
            <a:noFill/>
            <a:miter lim="800000"/>
            <a:headEnd/>
            <a:tailEnd/>
          </a:ln>
        </p:spPr>
        <p:txBody>
          <a:bodyPr wrap="none" lIns="899829" tIns="450708" rIns="899829" bIns="720498" anchor="ctr">
            <a:spAutoFit/>
          </a:bodyPr>
          <a:lstStyle/>
          <a:p>
            <a:endParaRPr lang="de-DE"/>
          </a:p>
        </p:txBody>
      </p:sp>
      <p:graphicFrame>
        <p:nvGraphicFramePr>
          <p:cNvPr id="4" name="Chart 3"/>
          <p:cNvGraphicFramePr>
            <a:graphicFrameLocks/>
          </p:cNvGraphicFramePr>
          <p:nvPr/>
        </p:nvGraphicFramePr>
        <p:xfrm>
          <a:off x="0" y="2057400"/>
          <a:ext cx="89154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45061" name="Rectangle 3"/>
          <p:cNvSpPr>
            <a:spLocks noChangeArrowheads="1"/>
          </p:cNvSpPr>
          <p:nvPr/>
        </p:nvSpPr>
        <p:spPr bwMode="auto">
          <a:xfrm>
            <a:off x="381000" y="5486400"/>
            <a:ext cx="7581306" cy="815608"/>
          </a:xfrm>
          <a:prstGeom prst="rect">
            <a:avLst/>
          </a:prstGeom>
          <a:noFill/>
          <a:ln w="9525">
            <a:noFill/>
            <a:miter lim="800000"/>
            <a:headEnd/>
            <a:tailEnd/>
          </a:ln>
        </p:spPr>
        <p:txBody>
          <a:bodyPr wrap="none" anchor="ctr">
            <a:spAutoFit/>
          </a:bodyPr>
          <a:lstStyle/>
          <a:p>
            <a:pPr eaLnBrk="0" hangingPunct="0"/>
            <a:r>
              <a:rPr lang="en-US" sz="2000" b="1" dirty="0">
                <a:cs typeface="Arial" pitchFamily="34" charset="0"/>
              </a:rPr>
              <a:t>Figure 23.</a:t>
            </a:r>
            <a:r>
              <a:rPr lang="en-US" sz="2000" b="1" dirty="0">
                <a:solidFill>
                  <a:srgbClr val="0033CC"/>
                </a:solidFill>
                <a:cs typeface="Arial" pitchFamily="34" charset="0"/>
              </a:rPr>
              <a:t> Overview of CP </a:t>
            </a:r>
            <a:r>
              <a:rPr lang="en-US" sz="2000" b="1" dirty="0" smtClean="0">
                <a:solidFill>
                  <a:srgbClr val="0033CC"/>
                </a:solidFill>
                <a:cs typeface="Arial" pitchFamily="34" charset="0"/>
              </a:rPr>
              <a:t>108 Recommendations </a:t>
            </a:r>
            <a:r>
              <a:rPr lang="en-US" sz="2000" b="1" dirty="0">
                <a:solidFill>
                  <a:srgbClr val="0033CC"/>
                </a:solidFill>
                <a:cs typeface="Arial" pitchFamily="34" charset="0"/>
              </a:rPr>
              <a:t>in Tanzania</a:t>
            </a:r>
            <a:endParaRPr lang="en-US" sz="2000" b="1" dirty="0">
              <a:solidFill>
                <a:srgbClr val="0033CC"/>
              </a:solidFill>
            </a:endParaRPr>
          </a:p>
          <a:p>
            <a:pPr eaLnBrk="0" hangingPunct="0"/>
            <a:r>
              <a:rPr lang="en-US" sz="900" b="1" dirty="0"/>
              <a:t/>
            </a:r>
            <a:br>
              <a:rPr lang="en-US" sz="900" b="1" dirty="0"/>
            </a:br>
            <a:endParaRPr lang="en-US" dirty="0"/>
          </a:p>
        </p:txBody>
      </p:sp>
    </p:spTree>
  </p:cSld>
  <p:clrMapOvr>
    <a:masterClrMapping/>
  </p:clrMapOvr>
  <p:transition spd="slow">
    <p:pull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p:cNvSpPr>
            <a:spLocks noGrp="1"/>
          </p:cNvSpPr>
          <p:nvPr>
            <p:ph type="ctrTitle"/>
          </p:nvPr>
        </p:nvSpPr>
        <p:spPr>
          <a:xfrm>
            <a:off x="685800" y="914400"/>
            <a:ext cx="77724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TANZANIA: Highlights</a:t>
            </a:r>
            <a:endParaRPr lang="en-US" sz="2400" b="1" i="1" dirty="0" smtClean="0">
              <a:solidFill>
                <a:srgbClr val="009900"/>
              </a:solidFill>
              <a:latin typeface="Arial" pitchFamily="34" charset="0"/>
              <a:ea typeface="ＭＳ Ｐゴシック" pitchFamily="34" charset="-128"/>
              <a:cs typeface="Arial" pitchFamily="34" charset="0"/>
            </a:endParaRPr>
          </a:p>
        </p:txBody>
      </p:sp>
      <p:sp>
        <p:nvSpPr>
          <p:cNvPr id="46083"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5" name="Table 4"/>
          <p:cNvGraphicFramePr>
            <a:graphicFrameLocks noGrp="1"/>
          </p:cNvGraphicFramePr>
          <p:nvPr>
            <p:extLst>
              <p:ext uri="{D42A27DB-BD31-4B8C-83A1-F6EECF244321}">
                <p14:modId xmlns="" xmlns:p14="http://schemas.microsoft.com/office/powerpoint/2010/main" val="2755882935"/>
              </p:ext>
            </p:extLst>
          </p:nvPr>
        </p:nvGraphicFramePr>
        <p:xfrm>
          <a:off x="228600" y="1371600"/>
          <a:ext cx="8686800" cy="5425208"/>
        </p:xfrm>
        <a:graphic>
          <a:graphicData uri="http://schemas.openxmlformats.org/drawingml/2006/table">
            <a:tbl>
              <a:tblPr>
                <a:tableStyleId>{16D9F66E-5EB9-4882-86FB-DCBF35E3C3E4}</a:tableStyleId>
              </a:tblPr>
              <a:tblGrid>
                <a:gridCol w="974221"/>
                <a:gridCol w="2988179"/>
                <a:gridCol w="1152259"/>
                <a:gridCol w="1133741"/>
                <a:gridCol w="977069"/>
                <a:gridCol w="1461331"/>
              </a:tblGrid>
              <a:tr h="507693">
                <a:tc>
                  <a:txBody>
                    <a:bodyPr/>
                    <a:lstStyle/>
                    <a:p>
                      <a:pPr marL="0" marR="0" algn="l">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Establishment</a:t>
                      </a:r>
                      <a:endParaRPr lang="en-US" sz="1300" b="1" dirty="0">
                        <a:solidFill>
                          <a:srgbClr val="0033CC"/>
                        </a:solidFill>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Grouping/ CP Option</a:t>
                      </a:r>
                      <a:endParaRPr lang="en-US" sz="1300" b="1" dirty="0">
                        <a:solidFill>
                          <a:srgbClr val="0033CC"/>
                        </a:solidFill>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Cost type /  </a:t>
                      </a:r>
                      <a:r>
                        <a:rPr lang="en-US" sz="1300" b="1" dirty="0" smtClean="0">
                          <a:solidFill>
                            <a:srgbClr val="0033CC"/>
                          </a:solidFill>
                          <a:uFill>
                            <a:solidFill>
                              <a:srgbClr val="99FF66"/>
                            </a:solidFill>
                          </a:uFill>
                          <a:latin typeface="Arial" pitchFamily="34" charset="0"/>
                          <a:cs typeface="Arial" pitchFamily="34" charset="0"/>
                        </a:rPr>
                        <a:t>Investment</a:t>
                      </a:r>
                      <a:endParaRPr lang="en-US" sz="1300" b="1" dirty="0">
                        <a:solidFill>
                          <a:srgbClr val="0033CC"/>
                        </a:solidFill>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smtClean="0">
                          <a:solidFill>
                            <a:srgbClr val="0033CC"/>
                          </a:solidFill>
                          <a:uFill>
                            <a:solidFill>
                              <a:srgbClr val="99FF66"/>
                            </a:solidFill>
                          </a:uFill>
                          <a:latin typeface="Arial" pitchFamily="34" charset="0"/>
                          <a:cs typeface="Arial" pitchFamily="34" charset="0"/>
                        </a:rPr>
                        <a:t>Estimated Income </a:t>
                      </a:r>
                      <a:r>
                        <a:rPr lang="en-US" sz="1300" b="1" dirty="0">
                          <a:solidFill>
                            <a:srgbClr val="0033CC"/>
                          </a:solidFill>
                          <a:uFill>
                            <a:solidFill>
                              <a:srgbClr val="99FF66"/>
                            </a:solidFill>
                          </a:uFill>
                          <a:latin typeface="Arial" pitchFamily="34" charset="0"/>
                          <a:cs typeface="Arial" pitchFamily="34" charset="0"/>
                        </a:rPr>
                        <a:t>/ Savings*</a:t>
                      </a:r>
                      <a:endParaRPr lang="en-US" sz="1300" b="1" dirty="0">
                        <a:solidFill>
                          <a:srgbClr val="0033CC"/>
                        </a:solidFill>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Pay Back Period</a:t>
                      </a:r>
                      <a:endParaRPr lang="en-US" sz="1300" b="1" dirty="0">
                        <a:solidFill>
                          <a:srgbClr val="0033CC"/>
                        </a:solidFill>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Environmental Benefits</a:t>
                      </a:r>
                      <a:endParaRPr lang="en-US" sz="1300" b="1" dirty="0">
                        <a:solidFill>
                          <a:srgbClr val="0033CC"/>
                        </a:solidFill>
                        <a:uFill>
                          <a:solidFill>
                            <a:srgbClr val="99FF66"/>
                          </a:solidFill>
                        </a:uFill>
                        <a:latin typeface="Arial" pitchFamily="34" charset="0"/>
                        <a:ea typeface="Calibri"/>
                        <a:cs typeface="Arial" pitchFamily="34" charset="0"/>
                      </a:endParaRPr>
                    </a:p>
                  </a:txBody>
                  <a:tcPr marL="7397" marR="7397" marT="0" marB="0"/>
                </a:tc>
              </a:tr>
              <a:tr h="1251766">
                <a:tc>
                  <a:txBody>
                    <a:bodyPr/>
                    <a:lstStyle/>
                    <a:p>
                      <a:pPr marL="0" marR="0" algn="l">
                        <a:lnSpc>
                          <a:spcPct val="115000"/>
                        </a:lnSpc>
                        <a:spcBef>
                          <a:spcPts val="0"/>
                        </a:spcBef>
                        <a:spcAft>
                          <a:spcPts val="0"/>
                        </a:spcAft>
                      </a:pPr>
                      <a:r>
                        <a:rPr lang="en-US" sz="1300" b="1">
                          <a:uFill>
                            <a:solidFill>
                              <a:srgbClr val="99FF66"/>
                            </a:solidFill>
                          </a:uFill>
                          <a:latin typeface="Arial" pitchFamily="34" charset="0"/>
                          <a:cs typeface="Arial" pitchFamily="34" charset="0"/>
                        </a:rPr>
                        <a:t>Millennium Old Post Office</a:t>
                      </a:r>
                      <a:endParaRPr lang="en-US" sz="1300" b="1">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Energy: </a:t>
                      </a:r>
                      <a:endParaRPr lang="en-US" sz="1300" b="1" dirty="0" smtClean="0">
                        <a:uFill>
                          <a:solidFill>
                            <a:srgbClr val="99FF66"/>
                          </a:solidFill>
                        </a:uFill>
                        <a:latin typeface="Arial" pitchFamily="34" charset="0"/>
                        <a:cs typeface="Arial" pitchFamily="34" charset="0"/>
                      </a:endParaRPr>
                    </a:p>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Develop and implement energy management strategies to monitor </a:t>
                      </a:r>
                      <a:r>
                        <a:rPr lang="en-US" sz="1300" b="1" dirty="0">
                          <a:uFill>
                            <a:solidFill>
                              <a:srgbClr val="99FF66"/>
                            </a:solidFill>
                          </a:uFill>
                          <a:latin typeface="Arial" pitchFamily="34" charset="0"/>
                          <a:cs typeface="Arial" pitchFamily="34" charset="0"/>
                        </a:rPr>
                        <a:t>and minimize energy </a:t>
                      </a:r>
                      <a:r>
                        <a:rPr lang="en-US" sz="1300" b="1" dirty="0" smtClean="0">
                          <a:uFill>
                            <a:solidFill>
                              <a:srgbClr val="99FF66"/>
                            </a:solidFill>
                          </a:uFill>
                          <a:latin typeface="Arial" pitchFamily="34" charset="0"/>
                          <a:cs typeface="Arial" pitchFamily="34" charset="0"/>
                        </a:rPr>
                        <a:t>consumption and </a:t>
                      </a:r>
                      <a:r>
                        <a:rPr lang="en-US" sz="1300" b="1" dirty="0">
                          <a:uFill>
                            <a:solidFill>
                              <a:srgbClr val="99FF66"/>
                            </a:solidFill>
                          </a:uFill>
                          <a:latin typeface="Arial" pitchFamily="34" charset="0"/>
                          <a:cs typeface="Arial" pitchFamily="34" charset="0"/>
                        </a:rPr>
                        <a:t>assign </a:t>
                      </a:r>
                      <a:r>
                        <a:rPr lang="en-US" sz="1300" b="1" dirty="0" smtClean="0">
                          <a:uFill>
                            <a:solidFill>
                              <a:srgbClr val="99FF66"/>
                            </a:solidFill>
                          </a:uFill>
                          <a:latin typeface="Arial" pitchFamily="34" charset="0"/>
                          <a:cs typeface="Arial" pitchFamily="34" charset="0"/>
                        </a:rPr>
                        <a:t>staff </a:t>
                      </a:r>
                      <a:r>
                        <a:rPr lang="en-US" sz="1300" b="1" dirty="0">
                          <a:uFill>
                            <a:solidFill>
                              <a:srgbClr val="99FF66"/>
                            </a:solidFill>
                          </a:uFill>
                          <a:latin typeface="Arial" pitchFamily="34" charset="0"/>
                          <a:cs typeface="Arial" pitchFamily="34" charset="0"/>
                        </a:rPr>
                        <a:t>to </a:t>
                      </a:r>
                      <a:r>
                        <a:rPr lang="en-US" sz="1300" b="1" dirty="0" smtClean="0">
                          <a:uFill>
                            <a:solidFill>
                              <a:srgbClr val="99FF66"/>
                            </a:solidFill>
                          </a:uFill>
                          <a:latin typeface="Arial" pitchFamily="34" charset="0"/>
                          <a:cs typeface="Arial" pitchFamily="34" charset="0"/>
                        </a:rPr>
                        <a:t>implement energy saving </a:t>
                      </a:r>
                      <a:r>
                        <a:rPr lang="en-US" sz="1300" b="1" dirty="0" err="1" smtClean="0">
                          <a:uFill>
                            <a:solidFill>
                              <a:srgbClr val="99FF66"/>
                            </a:solidFill>
                          </a:uFill>
                          <a:latin typeface="Arial" pitchFamily="34" charset="0"/>
                          <a:cs typeface="Arial" pitchFamily="34" charset="0"/>
                        </a:rPr>
                        <a:t>programme</a:t>
                      </a:r>
                      <a:r>
                        <a:rPr lang="en-US" sz="1300" b="1" dirty="0" smtClean="0">
                          <a:uFill>
                            <a:solidFill>
                              <a:srgbClr val="99FF66"/>
                            </a:solidFill>
                          </a:uFill>
                          <a:latin typeface="Arial" pitchFamily="34" charset="0"/>
                          <a:cs typeface="Arial" pitchFamily="34" charset="0"/>
                        </a:rPr>
                        <a:t>/plan</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No Cost: Management and staff time</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 USD 3,140</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Subject to the CP recommendation adopted</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Reduction of </a:t>
                      </a:r>
                      <a:r>
                        <a:rPr lang="en-US" sz="1300" b="1" dirty="0" smtClean="0">
                          <a:uFill>
                            <a:solidFill>
                              <a:srgbClr val="99FF66"/>
                            </a:solidFill>
                          </a:uFill>
                          <a:latin typeface="Arial" pitchFamily="34" charset="0"/>
                          <a:cs typeface="Arial" pitchFamily="34" charset="0"/>
                        </a:rPr>
                        <a:t>CO</a:t>
                      </a:r>
                      <a:r>
                        <a:rPr lang="en-US" sz="1300" b="1" baseline="30000" dirty="0" smtClean="0">
                          <a:uFill>
                            <a:solidFill>
                              <a:srgbClr val="99FF66"/>
                            </a:solidFill>
                          </a:uFill>
                          <a:latin typeface="Arial" pitchFamily="34" charset="0"/>
                          <a:cs typeface="Arial" pitchFamily="34" charset="0"/>
                        </a:rPr>
                        <a:t>2</a:t>
                      </a:r>
                      <a:r>
                        <a:rPr lang="en-US" sz="1300" b="1" dirty="0" smtClean="0">
                          <a:uFill>
                            <a:solidFill>
                              <a:srgbClr val="99FF66"/>
                            </a:solidFill>
                          </a:uFill>
                          <a:latin typeface="Arial" pitchFamily="34" charset="0"/>
                          <a:cs typeface="Arial" pitchFamily="34" charset="0"/>
                        </a:rPr>
                        <a:t> emissions </a:t>
                      </a:r>
                      <a:r>
                        <a:rPr lang="en-US" sz="1300" b="1" dirty="0">
                          <a:uFill>
                            <a:solidFill>
                              <a:srgbClr val="99FF66"/>
                            </a:solidFill>
                          </a:uFill>
                          <a:latin typeface="Arial" pitchFamily="34" charset="0"/>
                          <a:cs typeface="Arial" pitchFamily="34" charset="0"/>
                        </a:rPr>
                        <a:t>by 1.5 </a:t>
                      </a:r>
                      <a:r>
                        <a:rPr lang="en-US" sz="1300" b="1" dirty="0" err="1" smtClean="0">
                          <a:uFill>
                            <a:solidFill>
                              <a:srgbClr val="99FF66"/>
                            </a:solidFill>
                          </a:uFill>
                          <a:latin typeface="Arial" pitchFamily="34" charset="0"/>
                          <a:cs typeface="Arial" pitchFamily="34" charset="0"/>
                        </a:rPr>
                        <a:t>tonnes</a:t>
                      </a:r>
                      <a:endParaRPr lang="en-US" sz="1300" b="1" dirty="0">
                        <a:uFill>
                          <a:solidFill>
                            <a:srgbClr val="99FF66"/>
                          </a:solidFill>
                        </a:uFill>
                        <a:latin typeface="Arial" pitchFamily="34" charset="0"/>
                        <a:ea typeface="Calibri"/>
                        <a:cs typeface="Arial" pitchFamily="34" charset="0"/>
                      </a:endParaRPr>
                    </a:p>
                  </a:txBody>
                  <a:tcPr marL="7397" marR="7397" marT="0" marB="0"/>
                </a:tc>
              </a:tr>
              <a:tr h="616889">
                <a:tc rowSpan="2">
                  <a:txBody>
                    <a:bodyPr/>
                    <a:lstStyle/>
                    <a:p>
                      <a:pPr marL="0" marR="0" algn="l">
                        <a:lnSpc>
                          <a:spcPct val="115000"/>
                        </a:lnSpc>
                        <a:spcBef>
                          <a:spcPts val="0"/>
                        </a:spcBef>
                        <a:spcAft>
                          <a:spcPts val="0"/>
                        </a:spcAft>
                      </a:pPr>
                      <a:r>
                        <a:rPr lang="en-US" sz="1300" b="1">
                          <a:uFill>
                            <a:solidFill>
                              <a:srgbClr val="99FF66"/>
                            </a:solidFill>
                          </a:uFill>
                          <a:latin typeface="Arial" pitchFamily="34" charset="0"/>
                          <a:cs typeface="Arial" pitchFamily="34" charset="0"/>
                        </a:rPr>
                        <a:t>Millennium Sea Breeze</a:t>
                      </a:r>
                      <a:endParaRPr lang="en-US" sz="1300" b="1">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Energy: </a:t>
                      </a:r>
                      <a:endParaRPr lang="en-US" sz="1300" b="1" dirty="0" smtClean="0">
                        <a:uFill>
                          <a:solidFill>
                            <a:srgbClr val="99FF66"/>
                          </a:solidFill>
                        </a:uFill>
                        <a:latin typeface="Arial" pitchFamily="34" charset="0"/>
                        <a:cs typeface="Arial" pitchFamily="34" charset="0"/>
                      </a:endParaRPr>
                    </a:p>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Replace </a:t>
                      </a:r>
                      <a:r>
                        <a:rPr lang="en-US" sz="1300" b="1" dirty="0">
                          <a:uFill>
                            <a:solidFill>
                              <a:srgbClr val="99FF66"/>
                            </a:solidFill>
                          </a:uFill>
                          <a:latin typeface="Arial" pitchFamily="34" charset="0"/>
                          <a:cs typeface="Arial" pitchFamily="34" charset="0"/>
                        </a:rPr>
                        <a:t>the fluorescent tube lights (19) with energy saver </a:t>
                      </a:r>
                      <a:r>
                        <a:rPr lang="en-US" sz="1300" b="1" dirty="0" smtClean="0">
                          <a:uFill>
                            <a:solidFill>
                              <a:srgbClr val="99FF66"/>
                            </a:solidFill>
                          </a:uFill>
                          <a:latin typeface="Arial" pitchFamily="34" charset="0"/>
                          <a:cs typeface="Arial" pitchFamily="34" charset="0"/>
                        </a:rPr>
                        <a:t>lights</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 USD </a:t>
                      </a:r>
                      <a:r>
                        <a:rPr lang="en-US" sz="1300" b="1" dirty="0" smtClean="0">
                          <a:uFill>
                            <a:solidFill>
                              <a:srgbClr val="99FF66"/>
                            </a:solidFill>
                          </a:uFill>
                          <a:latin typeface="Arial" pitchFamily="34" charset="0"/>
                          <a:cs typeface="Arial" pitchFamily="34" charset="0"/>
                        </a:rPr>
                        <a:t>53</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 USD</a:t>
                      </a:r>
                      <a:r>
                        <a:rPr lang="en-US" sz="1300" b="1" baseline="0" dirty="0" smtClean="0">
                          <a:uFill>
                            <a:solidFill>
                              <a:srgbClr val="99FF66"/>
                            </a:solidFill>
                          </a:uFill>
                          <a:latin typeface="Arial" pitchFamily="34" charset="0"/>
                          <a:cs typeface="Arial" pitchFamily="34" charset="0"/>
                        </a:rPr>
                        <a:t> </a:t>
                      </a:r>
                      <a:r>
                        <a:rPr lang="en-US" sz="1300" b="1" dirty="0" smtClean="0">
                          <a:uFill>
                            <a:solidFill>
                              <a:srgbClr val="99FF66"/>
                            </a:solidFill>
                          </a:uFill>
                          <a:latin typeface="Arial" pitchFamily="34" charset="0"/>
                          <a:cs typeface="Arial" pitchFamily="34" charset="0"/>
                        </a:rPr>
                        <a:t>82</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7.8 months</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Reduction of </a:t>
                      </a:r>
                      <a:r>
                        <a:rPr lang="en-US" sz="1300" b="1" dirty="0" smtClean="0">
                          <a:uFill>
                            <a:solidFill>
                              <a:srgbClr val="99FF66"/>
                            </a:solidFill>
                          </a:uFill>
                          <a:latin typeface="Arial" pitchFamily="34" charset="0"/>
                          <a:cs typeface="Arial" pitchFamily="34" charset="0"/>
                        </a:rPr>
                        <a:t>CO</a:t>
                      </a:r>
                      <a:r>
                        <a:rPr lang="en-US" sz="1300" b="1" baseline="30000" dirty="0" smtClean="0">
                          <a:uFill>
                            <a:solidFill>
                              <a:srgbClr val="99FF66"/>
                            </a:solidFill>
                          </a:uFill>
                          <a:latin typeface="Arial" pitchFamily="34" charset="0"/>
                          <a:cs typeface="Arial" pitchFamily="34" charset="0"/>
                        </a:rPr>
                        <a:t>2 </a:t>
                      </a:r>
                      <a:r>
                        <a:rPr lang="en-US" sz="1300" b="1" dirty="0" smtClean="0">
                          <a:uFill>
                            <a:solidFill>
                              <a:srgbClr val="99FF66"/>
                            </a:solidFill>
                          </a:uFill>
                          <a:latin typeface="Arial" pitchFamily="34" charset="0"/>
                          <a:cs typeface="Arial" pitchFamily="34" charset="0"/>
                        </a:rPr>
                        <a:t>emissions</a:t>
                      </a:r>
                      <a:endParaRPr lang="en-US" sz="1300" b="1" dirty="0">
                        <a:uFill>
                          <a:solidFill>
                            <a:srgbClr val="99FF66"/>
                          </a:solidFill>
                        </a:uFill>
                        <a:latin typeface="Arial" pitchFamily="34" charset="0"/>
                        <a:ea typeface="Calibri"/>
                        <a:cs typeface="Arial" pitchFamily="34" charset="0"/>
                      </a:endParaRPr>
                    </a:p>
                  </a:txBody>
                  <a:tcPr marL="7397" marR="7397" marT="0" marB="0"/>
                </a:tc>
              </a:tr>
              <a:tr h="1251766">
                <a:tc vMerge="1">
                  <a:txBody>
                    <a:bodyPr/>
                    <a:lstStyle/>
                    <a:p>
                      <a:endParaRPr lang="en-US"/>
                    </a:p>
                  </a:txBody>
                  <a:tcPr/>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Water: </a:t>
                      </a:r>
                      <a:endParaRPr lang="en-US" sz="1300" b="1" dirty="0" smtClean="0">
                        <a:uFill>
                          <a:solidFill>
                            <a:srgbClr val="99FF66"/>
                          </a:solidFill>
                        </a:uFill>
                        <a:latin typeface="Arial" pitchFamily="34" charset="0"/>
                        <a:cs typeface="Arial" pitchFamily="34" charset="0"/>
                      </a:endParaRPr>
                    </a:p>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Water Management including: Formulate </a:t>
                      </a:r>
                      <a:r>
                        <a:rPr lang="en-US" sz="1300" b="1" dirty="0">
                          <a:uFill>
                            <a:solidFill>
                              <a:srgbClr val="99FF66"/>
                            </a:solidFill>
                          </a:uFill>
                          <a:latin typeface="Arial" pitchFamily="34" charset="0"/>
                          <a:cs typeface="Arial" pitchFamily="34" charset="0"/>
                        </a:rPr>
                        <a:t>water management policy, assign </a:t>
                      </a:r>
                      <a:r>
                        <a:rPr lang="en-US" sz="1300" b="1" dirty="0" smtClean="0">
                          <a:uFill>
                            <a:solidFill>
                              <a:srgbClr val="99FF66"/>
                            </a:solidFill>
                          </a:uFill>
                          <a:latin typeface="Arial" pitchFamily="34" charset="0"/>
                          <a:cs typeface="Arial" pitchFamily="34" charset="0"/>
                        </a:rPr>
                        <a:t>staff </a:t>
                      </a:r>
                      <a:r>
                        <a:rPr lang="en-US" sz="1300" b="1" dirty="0">
                          <a:uFill>
                            <a:solidFill>
                              <a:srgbClr val="99FF66"/>
                            </a:solidFill>
                          </a:uFill>
                          <a:latin typeface="Arial" pitchFamily="34" charset="0"/>
                          <a:cs typeface="Arial" pitchFamily="34" charset="0"/>
                        </a:rPr>
                        <a:t>to </a:t>
                      </a:r>
                      <a:r>
                        <a:rPr lang="en-US" sz="1300" b="1" dirty="0" smtClean="0">
                          <a:uFill>
                            <a:solidFill>
                              <a:srgbClr val="99FF66"/>
                            </a:solidFill>
                          </a:uFill>
                          <a:latin typeface="Arial" pitchFamily="34" charset="0"/>
                          <a:cs typeface="Arial" pitchFamily="34" charset="0"/>
                        </a:rPr>
                        <a:t>implement water </a:t>
                      </a:r>
                      <a:r>
                        <a:rPr lang="en-US" sz="1300" b="1" dirty="0">
                          <a:uFill>
                            <a:solidFill>
                              <a:srgbClr val="99FF66"/>
                            </a:solidFill>
                          </a:uFill>
                          <a:latin typeface="Arial" pitchFamily="34" charset="0"/>
                          <a:cs typeface="Arial" pitchFamily="34" charset="0"/>
                        </a:rPr>
                        <a:t>saving programme/plan, Sensitize staff and guests on proper use of water</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 USD </a:t>
                      </a:r>
                      <a:r>
                        <a:rPr lang="en-US" sz="1300" b="1" dirty="0" smtClean="0">
                          <a:uFill>
                            <a:solidFill>
                              <a:srgbClr val="99FF66"/>
                            </a:solidFill>
                          </a:uFill>
                          <a:latin typeface="Arial" pitchFamily="34" charset="0"/>
                          <a:cs typeface="Arial" pitchFamily="34" charset="0"/>
                        </a:rPr>
                        <a:t>179</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 USD </a:t>
                      </a:r>
                      <a:r>
                        <a:rPr lang="en-US" sz="1300" b="1" dirty="0" smtClean="0">
                          <a:uFill>
                            <a:solidFill>
                              <a:srgbClr val="99FF66"/>
                            </a:solidFill>
                          </a:uFill>
                          <a:latin typeface="Arial" pitchFamily="34" charset="0"/>
                          <a:cs typeface="Arial" pitchFamily="34" charset="0"/>
                        </a:rPr>
                        <a:t>826</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1.8 months minimum</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Water resource conservation</a:t>
                      </a:r>
                      <a:endParaRPr lang="en-US" sz="1300" b="1" dirty="0">
                        <a:uFill>
                          <a:solidFill>
                            <a:srgbClr val="99FF66"/>
                          </a:solidFill>
                        </a:uFill>
                        <a:latin typeface="Arial" pitchFamily="34" charset="0"/>
                        <a:ea typeface="Calibri"/>
                        <a:cs typeface="Arial" pitchFamily="34" charset="0"/>
                      </a:endParaRPr>
                    </a:p>
                  </a:txBody>
                  <a:tcPr marL="7397" marR="7397" marT="0" marB="0"/>
                </a:tc>
              </a:tr>
              <a:tr h="1096286">
                <a:tc>
                  <a:txBody>
                    <a:bodyPr/>
                    <a:lstStyle/>
                    <a:p>
                      <a:pPr marL="0" marR="0" algn="l">
                        <a:lnSpc>
                          <a:spcPct val="115000"/>
                        </a:lnSpc>
                        <a:spcBef>
                          <a:spcPts val="0"/>
                        </a:spcBef>
                        <a:spcAft>
                          <a:spcPts val="0"/>
                        </a:spcAft>
                      </a:pPr>
                      <a:r>
                        <a:rPr lang="en-US" sz="1300" b="1">
                          <a:uFill>
                            <a:solidFill>
                              <a:srgbClr val="99FF66"/>
                            </a:solidFill>
                          </a:uFill>
                          <a:latin typeface="Arial" pitchFamily="34" charset="0"/>
                          <a:cs typeface="Arial" pitchFamily="34" charset="0"/>
                        </a:rPr>
                        <a:t>Oceanic Bay Hotel and Resort</a:t>
                      </a:r>
                      <a:endParaRPr lang="en-US" sz="1300" b="1">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Water: </a:t>
                      </a:r>
                      <a:endParaRPr lang="en-US" sz="1300" b="1" dirty="0" smtClean="0">
                        <a:uFill>
                          <a:solidFill>
                            <a:srgbClr val="99FF66"/>
                          </a:solidFill>
                        </a:uFill>
                        <a:latin typeface="Arial" pitchFamily="34" charset="0"/>
                        <a:cs typeface="Arial" pitchFamily="34" charset="0"/>
                      </a:endParaRPr>
                    </a:p>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Water Management including: Assigning staff </a:t>
                      </a:r>
                      <a:r>
                        <a:rPr lang="en-US" sz="1300" b="1" dirty="0">
                          <a:uFill>
                            <a:solidFill>
                              <a:srgbClr val="99FF66"/>
                            </a:solidFill>
                          </a:uFill>
                          <a:latin typeface="Arial" pitchFamily="34" charset="0"/>
                          <a:cs typeface="Arial" pitchFamily="34" charset="0"/>
                        </a:rPr>
                        <a:t>to </a:t>
                      </a:r>
                      <a:r>
                        <a:rPr lang="en-US" sz="1300" b="1" dirty="0" smtClean="0">
                          <a:uFill>
                            <a:solidFill>
                              <a:srgbClr val="99FF66"/>
                            </a:solidFill>
                          </a:uFill>
                          <a:latin typeface="Arial" pitchFamily="34" charset="0"/>
                          <a:cs typeface="Arial" pitchFamily="34" charset="0"/>
                        </a:rPr>
                        <a:t>implement water </a:t>
                      </a:r>
                      <a:r>
                        <a:rPr lang="en-US" sz="1300" b="1" dirty="0">
                          <a:uFill>
                            <a:solidFill>
                              <a:srgbClr val="99FF66"/>
                            </a:solidFill>
                          </a:uFill>
                          <a:latin typeface="Arial" pitchFamily="34" charset="0"/>
                          <a:cs typeface="Arial" pitchFamily="34" charset="0"/>
                        </a:rPr>
                        <a:t>saving programme/plan</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baseline="0" dirty="0" smtClean="0">
                          <a:uFill>
                            <a:solidFill>
                              <a:srgbClr val="99FF66"/>
                            </a:solidFill>
                          </a:uFill>
                          <a:latin typeface="Arial" pitchFamily="34" charset="0"/>
                          <a:cs typeface="Arial" pitchFamily="34" charset="0"/>
                        </a:rPr>
                        <a:t> USD </a:t>
                      </a:r>
                      <a:r>
                        <a:rPr lang="en-US" sz="1300" b="1" dirty="0" smtClean="0">
                          <a:uFill>
                            <a:solidFill>
                              <a:srgbClr val="99FF66"/>
                            </a:solidFill>
                          </a:uFill>
                          <a:latin typeface="Arial" pitchFamily="34" charset="0"/>
                          <a:cs typeface="Arial" pitchFamily="34" charset="0"/>
                        </a:rPr>
                        <a:t>521</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smtClean="0">
                          <a:uFill>
                            <a:solidFill>
                              <a:srgbClr val="99FF66"/>
                            </a:solidFill>
                          </a:uFill>
                          <a:latin typeface="Arial" pitchFamily="34" charset="0"/>
                          <a:cs typeface="Arial" pitchFamily="34" charset="0"/>
                        </a:rPr>
                        <a:t>10-20% reduction </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Immediate</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Reduces resource strain to water sources</a:t>
                      </a:r>
                      <a:endParaRPr lang="en-US" sz="1300" b="1" dirty="0">
                        <a:uFill>
                          <a:solidFill>
                            <a:srgbClr val="99FF66"/>
                          </a:solidFill>
                        </a:uFill>
                        <a:latin typeface="Arial" pitchFamily="34" charset="0"/>
                        <a:ea typeface="Calibri"/>
                        <a:cs typeface="Arial" pitchFamily="34" charset="0"/>
                      </a:endParaRPr>
                    </a:p>
                  </a:txBody>
                  <a:tcPr marL="7397" marR="7397"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ctrTitle"/>
          </p:nvPr>
        </p:nvSpPr>
        <p:spPr>
          <a:xfrm>
            <a:off x="609600" y="1143000"/>
            <a:ext cx="7772400" cy="6858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Tanzania: TEST Tool 2 (EMA)</a:t>
            </a:r>
          </a:p>
        </p:txBody>
      </p:sp>
      <p:sp>
        <p:nvSpPr>
          <p:cNvPr id="47107" name="Rectangle 4"/>
          <p:cNvSpPr>
            <a:spLocks noChangeArrowheads="1"/>
          </p:cNvSpPr>
          <p:nvPr/>
        </p:nvSpPr>
        <p:spPr bwMode="auto">
          <a:xfrm>
            <a:off x="381000" y="2132082"/>
            <a:ext cx="8399463" cy="3170099"/>
          </a:xfrm>
          <a:prstGeom prst="rect">
            <a:avLst/>
          </a:prstGeom>
          <a:noFill/>
          <a:ln w="9525">
            <a:noFill/>
            <a:miter lim="800000"/>
            <a:headEnd/>
            <a:tailEnd/>
          </a:ln>
        </p:spPr>
        <p:txBody>
          <a:bodyPr anchor="ctr">
            <a:spAutoFit/>
          </a:bodyPr>
          <a:lstStyle/>
          <a:p>
            <a:pPr algn="just" eaLnBrk="0" hangingPunct="0">
              <a:buFont typeface="Wingdings" pitchFamily="2" charset="2"/>
              <a:buChar char="§"/>
            </a:pPr>
            <a:r>
              <a:rPr lang="en-US" sz="2000" b="1" dirty="0">
                <a:solidFill>
                  <a:srgbClr val="0033CC"/>
                </a:solidFill>
                <a:cs typeface="Arial" pitchFamily="34" charset="0"/>
              </a:rPr>
              <a:t> The sensitization of the top management level in the initial TEST/EMA trainings provided the initial ground work for the </a:t>
            </a:r>
            <a:r>
              <a:rPr lang="en-US" sz="2000" b="1" dirty="0" smtClean="0">
                <a:solidFill>
                  <a:srgbClr val="0033CC"/>
                </a:solidFill>
                <a:cs typeface="Arial" pitchFamily="34" charset="0"/>
              </a:rPr>
              <a:t>Tanzania</a:t>
            </a:r>
            <a:r>
              <a:rPr lang="en-US" sz="2000" b="1" dirty="0" smtClean="0">
                <a:solidFill>
                  <a:srgbClr val="0033CC"/>
                </a:solidFill>
                <a:cs typeface="Arial" pitchFamily="34" charset="0"/>
              </a:rPr>
              <a:t> </a:t>
            </a:r>
            <a:r>
              <a:rPr lang="en-US" sz="2000" b="1" dirty="0">
                <a:solidFill>
                  <a:srgbClr val="0033CC"/>
                </a:solidFill>
                <a:cs typeface="Arial" pitchFamily="34" charset="0"/>
              </a:rPr>
              <a:t>National Cleaner Production Center to be able to liaise with the hotels operational level  </a:t>
            </a:r>
          </a:p>
          <a:p>
            <a:pPr algn="just" eaLnBrk="0" hangingPunct="0"/>
            <a:endParaRPr lang="en-US" sz="2000" b="1" dirty="0">
              <a:solidFill>
                <a:srgbClr val="0033CC"/>
              </a:solidFill>
              <a:cs typeface="Arial" pitchFamily="34" charset="0"/>
            </a:endParaRPr>
          </a:p>
          <a:p>
            <a:pPr algn="just" eaLnBrk="0" hangingPunct="0">
              <a:buFont typeface="Wingdings" pitchFamily="2" charset="2"/>
              <a:buChar char="§"/>
            </a:pPr>
            <a:r>
              <a:rPr lang="en-US" sz="2000" b="1" dirty="0">
                <a:solidFill>
                  <a:srgbClr val="0033CC"/>
                </a:solidFill>
                <a:cs typeface="Arial" pitchFamily="34" charset="0"/>
              </a:rPr>
              <a:t> The EMA work identified cost centers in order to establish a baseline scenario across both participating </a:t>
            </a:r>
            <a:r>
              <a:rPr lang="en-US" sz="2000" b="1" dirty="0" smtClean="0">
                <a:solidFill>
                  <a:srgbClr val="0033CC"/>
                </a:solidFill>
                <a:cs typeface="Arial" pitchFamily="34" charset="0"/>
              </a:rPr>
              <a:t>hotels</a:t>
            </a:r>
            <a:endParaRPr lang="en-US" sz="2000" b="1" i="1" dirty="0">
              <a:solidFill>
                <a:srgbClr val="0033CC"/>
              </a:solidFill>
              <a:cs typeface="Arial" pitchFamily="34" charset="0"/>
            </a:endParaRPr>
          </a:p>
          <a:p>
            <a:pPr algn="just" eaLnBrk="0" hangingPunct="0"/>
            <a:endParaRPr lang="en-US" sz="2000" b="1" dirty="0">
              <a:solidFill>
                <a:srgbClr val="0033CC"/>
              </a:solidFill>
              <a:cs typeface="Arial" pitchFamily="34" charset="0"/>
            </a:endParaRPr>
          </a:p>
          <a:p>
            <a:pPr algn="just" eaLnBrk="0" hangingPunct="0">
              <a:buFont typeface="Wingdings" pitchFamily="2" charset="2"/>
              <a:buChar char="§"/>
            </a:pPr>
            <a:r>
              <a:rPr lang="en-US" sz="2000" b="1" dirty="0">
                <a:solidFill>
                  <a:srgbClr val="0033CC"/>
                </a:solidFill>
                <a:cs typeface="Arial" pitchFamily="34" charset="0"/>
              </a:rPr>
              <a:t> These cost centers helped to prioritize the CPA work conducted by the national CPC-Tanzania. </a:t>
            </a:r>
            <a:endParaRPr lang="en-US" sz="2000" b="1" dirty="0">
              <a:solidFill>
                <a:srgbClr val="0033CC"/>
              </a:solidFill>
            </a:endParaRPr>
          </a:p>
        </p:txBody>
      </p:sp>
      <p:sp>
        <p:nvSpPr>
          <p:cNvPr id="47108"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de-AT"/>
              <a:t/>
            </a:r>
            <a:br>
              <a:rPr lang="de-AT"/>
            </a:br>
            <a:endParaRPr lang="de-AT"/>
          </a:p>
        </p:txBody>
      </p:sp>
    </p:spTree>
  </p:cSld>
  <p:clrMapOvr>
    <a:masterClrMapping/>
  </p:clrMapOvr>
  <p:transition spd="slow">
    <p:pull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p:cNvSpPr>
          <p:nvPr>
            <p:ph type="ctrTitle"/>
          </p:nvPr>
        </p:nvSpPr>
        <p:spPr>
          <a:xfrm>
            <a:off x="685800" y="1066800"/>
            <a:ext cx="77724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Tanzania: TEST Tool 2 (EMA) </a:t>
            </a:r>
            <a:r>
              <a:rPr lang="en-US" sz="2400" b="1" i="1" dirty="0" smtClean="0">
                <a:solidFill>
                  <a:srgbClr val="009900"/>
                </a:solidFill>
                <a:latin typeface="Arial" pitchFamily="34" charset="0"/>
                <a:ea typeface="ＭＳ Ｐゴシック" pitchFamily="34" charset="-128"/>
                <a:cs typeface="Arial" pitchFamily="34" charset="0"/>
              </a:rPr>
              <a:t>- continued</a:t>
            </a:r>
          </a:p>
        </p:txBody>
      </p:sp>
      <p:sp>
        <p:nvSpPr>
          <p:cNvPr id="48132"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de-AT"/>
              <a:t/>
            </a:r>
            <a:br>
              <a:rPr lang="de-AT"/>
            </a:br>
            <a:endParaRPr lang="de-AT"/>
          </a:p>
        </p:txBody>
      </p:sp>
      <p:graphicFrame>
        <p:nvGraphicFramePr>
          <p:cNvPr id="5" name="Table 4"/>
          <p:cNvGraphicFramePr>
            <a:graphicFrameLocks noGrp="1"/>
          </p:cNvGraphicFramePr>
          <p:nvPr>
            <p:extLst>
              <p:ext uri="{D42A27DB-BD31-4B8C-83A1-F6EECF244321}">
                <p14:modId xmlns="" xmlns:p14="http://schemas.microsoft.com/office/powerpoint/2010/main" val="3963138606"/>
              </p:ext>
            </p:extLst>
          </p:nvPr>
        </p:nvGraphicFramePr>
        <p:xfrm>
          <a:off x="533400" y="1981200"/>
          <a:ext cx="8229600" cy="2362200"/>
        </p:xfrm>
        <a:graphic>
          <a:graphicData uri="http://schemas.openxmlformats.org/drawingml/2006/table">
            <a:tbl>
              <a:tblPr>
                <a:tableStyleId>{16D9F66E-5EB9-4882-86FB-DCBF35E3C3E4}</a:tableStyleId>
              </a:tblPr>
              <a:tblGrid>
                <a:gridCol w="1451701"/>
                <a:gridCol w="2630181"/>
                <a:gridCol w="4147718"/>
              </a:tblGrid>
              <a:tr h="472440">
                <a:tc>
                  <a:txBody>
                    <a:bodyPr/>
                    <a:lstStyle/>
                    <a:p>
                      <a:pPr marL="0" marR="0">
                        <a:spcBef>
                          <a:spcPts val="0"/>
                        </a:spcBef>
                        <a:spcAft>
                          <a:spcPts val="0"/>
                        </a:spcAft>
                      </a:pPr>
                      <a:r>
                        <a:rPr lang="en-US" sz="1500" b="1" dirty="0">
                          <a:solidFill>
                            <a:srgbClr val="0033CC"/>
                          </a:solidFill>
                          <a:uFill>
                            <a:solidFill>
                              <a:srgbClr val="99FF66"/>
                            </a:solidFill>
                          </a:uFill>
                          <a:latin typeface="Arial" pitchFamily="34" charset="0"/>
                          <a:cs typeface="Arial" pitchFamily="34" charset="0"/>
                        </a:rPr>
                        <a:t>Establishment</a:t>
                      </a:r>
                      <a:endParaRPr lang="en-US" sz="15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170815" marR="0">
                        <a:spcBef>
                          <a:spcPts val="0"/>
                        </a:spcBef>
                        <a:spcAft>
                          <a:spcPts val="0"/>
                        </a:spcAft>
                      </a:pPr>
                      <a:r>
                        <a:rPr lang="en-US" sz="1500" b="1" dirty="0">
                          <a:solidFill>
                            <a:srgbClr val="0033CC"/>
                          </a:solidFill>
                          <a:uFill>
                            <a:solidFill>
                              <a:srgbClr val="99FF66"/>
                            </a:solidFill>
                          </a:uFill>
                          <a:latin typeface="Arial" pitchFamily="34" charset="0"/>
                          <a:cs typeface="Arial" pitchFamily="34" charset="0"/>
                        </a:rPr>
                        <a:t>Management Level / Department Sensitized</a:t>
                      </a:r>
                      <a:endParaRPr lang="en-US" sz="1500" b="1" dirty="0">
                        <a:solidFill>
                          <a:srgbClr val="0033CC"/>
                        </a:solidFill>
                        <a:uFill>
                          <a:solidFill>
                            <a:srgbClr val="99FF66"/>
                          </a:solidFill>
                        </a:uFill>
                        <a:latin typeface="Arial" pitchFamily="34" charset="0"/>
                        <a:ea typeface="Calibri"/>
                        <a:cs typeface="Arial" pitchFamily="34" charset="0"/>
                      </a:endParaRPr>
                    </a:p>
                  </a:txBody>
                  <a:tcPr marL="0" marR="0" marT="0" marB="0"/>
                </a:tc>
                <a:tc>
                  <a:txBody>
                    <a:bodyPr/>
                    <a:lstStyle/>
                    <a:p>
                      <a:pPr marL="0" marR="0">
                        <a:spcBef>
                          <a:spcPts val="0"/>
                        </a:spcBef>
                        <a:spcAft>
                          <a:spcPts val="0"/>
                        </a:spcAft>
                      </a:pPr>
                      <a:r>
                        <a:rPr lang="en-US" sz="1500" b="1" dirty="0">
                          <a:solidFill>
                            <a:srgbClr val="0033CC"/>
                          </a:solidFill>
                          <a:uFill>
                            <a:solidFill>
                              <a:srgbClr val="99FF66"/>
                            </a:solidFill>
                          </a:uFill>
                          <a:latin typeface="Arial" pitchFamily="34" charset="0"/>
                          <a:cs typeface="Arial" pitchFamily="34" charset="0"/>
                        </a:rPr>
                        <a:t>Cost Center Identified</a:t>
                      </a:r>
                      <a:endParaRPr lang="en-US" sz="15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r>
              <a:tr h="1889760">
                <a:tc>
                  <a:txBody>
                    <a:bodyPr/>
                    <a:lstStyle/>
                    <a:p>
                      <a:pPr marL="0" marR="0">
                        <a:spcBef>
                          <a:spcPts val="0"/>
                        </a:spcBef>
                        <a:spcAft>
                          <a:spcPts val="0"/>
                        </a:spcAft>
                      </a:pPr>
                      <a:r>
                        <a:rPr lang="en-US" sz="1500" b="1" dirty="0">
                          <a:uFill>
                            <a:solidFill>
                              <a:srgbClr val="99FF66"/>
                            </a:solidFill>
                          </a:uFill>
                          <a:latin typeface="Arial" pitchFamily="34" charset="0"/>
                          <a:cs typeface="Arial" pitchFamily="34" charset="0"/>
                        </a:rPr>
                        <a:t>Oceanic Bay Hotel and Result</a:t>
                      </a:r>
                      <a:endParaRPr lang="en-US" sz="15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170815" marR="0">
                        <a:spcBef>
                          <a:spcPts val="0"/>
                        </a:spcBef>
                        <a:spcAft>
                          <a:spcPts val="0"/>
                        </a:spcAft>
                      </a:pPr>
                      <a:r>
                        <a:rPr lang="en-US" sz="1500" b="1" dirty="0">
                          <a:uFill>
                            <a:solidFill>
                              <a:srgbClr val="99FF66"/>
                            </a:solidFill>
                          </a:uFill>
                          <a:latin typeface="Arial" pitchFamily="34" charset="0"/>
                          <a:cs typeface="Arial" pitchFamily="34" charset="0"/>
                        </a:rPr>
                        <a:t>Operations Manager</a:t>
                      </a:r>
                    </a:p>
                    <a:p>
                      <a:pPr marL="170815" marR="0">
                        <a:spcBef>
                          <a:spcPts val="0"/>
                        </a:spcBef>
                        <a:spcAft>
                          <a:spcPts val="0"/>
                        </a:spcAft>
                      </a:pPr>
                      <a:r>
                        <a:rPr lang="en-US" sz="1500" b="1" dirty="0">
                          <a:uFill>
                            <a:solidFill>
                              <a:srgbClr val="99FF66"/>
                            </a:solidFill>
                          </a:uFill>
                          <a:latin typeface="Arial" pitchFamily="34" charset="0"/>
                          <a:cs typeface="Arial" pitchFamily="34" charset="0"/>
                        </a:rPr>
                        <a:t>Residential Manager</a:t>
                      </a:r>
                    </a:p>
                    <a:p>
                      <a:pPr marL="170815" marR="0">
                        <a:spcBef>
                          <a:spcPts val="0"/>
                        </a:spcBef>
                        <a:spcAft>
                          <a:spcPts val="0"/>
                        </a:spcAft>
                      </a:pPr>
                      <a:r>
                        <a:rPr lang="en-US" sz="1500" b="1" dirty="0">
                          <a:uFill>
                            <a:solidFill>
                              <a:srgbClr val="99FF66"/>
                            </a:solidFill>
                          </a:uFill>
                          <a:latin typeface="Arial" pitchFamily="34" charset="0"/>
                          <a:cs typeface="Arial" pitchFamily="34" charset="0"/>
                        </a:rPr>
                        <a:t>Financial Manager</a:t>
                      </a:r>
                      <a:endParaRPr lang="en-US" sz="1500" b="1" dirty="0">
                        <a:uFill>
                          <a:solidFill>
                            <a:srgbClr val="99FF66"/>
                          </a:solidFill>
                        </a:uFill>
                        <a:latin typeface="Arial" pitchFamily="34" charset="0"/>
                        <a:ea typeface="Calibri"/>
                        <a:cs typeface="Arial" pitchFamily="34" charset="0"/>
                      </a:endParaRPr>
                    </a:p>
                  </a:txBody>
                  <a:tcPr marL="0" marR="0" marT="0" marB="0"/>
                </a:tc>
                <a:tc>
                  <a:txBody>
                    <a:bodyPr/>
                    <a:lstStyle/>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Rooms</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Laundry</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Kitchen and restaurant</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Conference area</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Pool</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Garden</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Common areas</a:t>
                      </a:r>
                    </a:p>
                    <a:p>
                      <a:pPr marL="342900" marR="0" lvl="0" indent="-342900">
                        <a:spcBef>
                          <a:spcPts val="0"/>
                        </a:spcBef>
                        <a:spcAft>
                          <a:spcPts val="0"/>
                        </a:spcAft>
                        <a:buFont typeface="+mj-lt"/>
                        <a:buAutoNum type="arabicPeriod"/>
                      </a:pPr>
                      <a:r>
                        <a:rPr lang="en-US" sz="1500" b="1" dirty="0">
                          <a:uFill>
                            <a:solidFill>
                              <a:srgbClr val="99FF66"/>
                            </a:solidFill>
                          </a:uFill>
                          <a:latin typeface="Arial" pitchFamily="34" charset="0"/>
                          <a:cs typeface="Arial" pitchFamily="34" charset="0"/>
                        </a:rPr>
                        <a:t>Office area</a:t>
                      </a:r>
                      <a:endParaRPr lang="en-US" sz="1500" b="1" dirty="0">
                        <a:uFill>
                          <a:solidFill>
                            <a:srgbClr val="99FF66"/>
                          </a:solidFill>
                        </a:uFill>
                        <a:latin typeface="Arial" pitchFamily="34" charset="0"/>
                        <a:ea typeface="Calibri"/>
                        <a:cs typeface="Arial" pitchFamily="34" charset="0"/>
                      </a:endParaRPr>
                    </a:p>
                  </a:txBody>
                  <a:tcPr marL="68580" marR="68580" marT="0" marB="0"/>
                </a:tc>
              </a:tr>
            </a:tbl>
          </a:graphicData>
        </a:graphic>
      </p:graphicFrame>
      <p:sp>
        <p:nvSpPr>
          <p:cNvPr id="2252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30"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spd="slow">
    <p:pull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ctrTitle"/>
          </p:nvPr>
        </p:nvSpPr>
        <p:spPr>
          <a:xfrm>
            <a:off x="381000" y="838200"/>
            <a:ext cx="83820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Tanzania: TEST Tool 4 (EST)</a:t>
            </a:r>
          </a:p>
        </p:txBody>
      </p:sp>
      <p:sp>
        <p:nvSpPr>
          <p:cNvPr id="19459"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6" name="Table 5"/>
          <p:cNvGraphicFramePr>
            <a:graphicFrameLocks noGrp="1"/>
          </p:cNvGraphicFramePr>
          <p:nvPr>
            <p:extLst>
              <p:ext uri="{D42A27DB-BD31-4B8C-83A1-F6EECF244321}">
                <p14:modId xmlns="" xmlns:p14="http://schemas.microsoft.com/office/powerpoint/2010/main" val="2329870928"/>
              </p:ext>
            </p:extLst>
          </p:nvPr>
        </p:nvGraphicFramePr>
        <p:xfrm>
          <a:off x="304798" y="1356361"/>
          <a:ext cx="8610601" cy="4892039"/>
        </p:xfrm>
        <a:graphic>
          <a:graphicData uri="http://schemas.openxmlformats.org/drawingml/2006/table">
            <a:tbl>
              <a:tblPr>
                <a:tableStyleId>{16D9F66E-5EB9-4882-86FB-DCBF35E3C3E4}</a:tableStyleId>
              </a:tblPr>
              <a:tblGrid>
                <a:gridCol w="762002"/>
                <a:gridCol w="1752600"/>
                <a:gridCol w="1828800"/>
                <a:gridCol w="3124200"/>
                <a:gridCol w="1142999"/>
              </a:tblGrid>
              <a:tr h="685799">
                <a:tc>
                  <a:txBody>
                    <a:bodyPr/>
                    <a:lstStyle/>
                    <a:p>
                      <a:pPr marL="0" marR="0">
                        <a:lnSpc>
                          <a:spcPct val="115000"/>
                        </a:lnSpc>
                        <a:spcBef>
                          <a:spcPts val="0"/>
                        </a:spcBef>
                        <a:spcAft>
                          <a:spcPts val="0"/>
                        </a:spcAft>
                      </a:pPr>
                      <a:r>
                        <a:rPr lang="en-US" sz="1200" b="1" dirty="0">
                          <a:solidFill>
                            <a:srgbClr val="0033CC"/>
                          </a:solidFill>
                          <a:latin typeface="Arial" pitchFamily="34" charset="0"/>
                          <a:cs typeface="Arial" pitchFamily="34" charset="0"/>
                        </a:rPr>
                        <a:t>EST</a:t>
                      </a:r>
                      <a:endParaRPr lang="en-US" sz="1200" b="1" dirty="0">
                        <a:solidFill>
                          <a:srgbClr val="0033CC"/>
                        </a:solidFill>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solidFill>
                            <a:srgbClr val="0033CC"/>
                          </a:solidFill>
                          <a:latin typeface="Arial" pitchFamily="34" charset="0"/>
                          <a:cs typeface="Arial" pitchFamily="34" charset="0"/>
                        </a:rPr>
                        <a:t>Environmental Issue to be addressed</a:t>
                      </a:r>
                      <a:endParaRPr lang="en-US" sz="1200" b="1" dirty="0">
                        <a:solidFill>
                          <a:srgbClr val="0033CC"/>
                        </a:solidFill>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solidFill>
                            <a:srgbClr val="0033CC"/>
                          </a:solidFill>
                          <a:latin typeface="Arial" pitchFamily="34" charset="0"/>
                          <a:cs typeface="Arial" pitchFamily="34" charset="0"/>
                        </a:rPr>
                        <a:t>Partners</a:t>
                      </a:r>
                      <a:endParaRPr lang="en-US" sz="1200" b="1" dirty="0">
                        <a:solidFill>
                          <a:srgbClr val="0033CC"/>
                        </a:solidFill>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solidFill>
                            <a:srgbClr val="0033CC"/>
                          </a:solidFill>
                          <a:latin typeface="Arial" pitchFamily="34" charset="0"/>
                          <a:cs typeface="Arial" pitchFamily="34" charset="0"/>
                        </a:rPr>
                        <a:t>Role, Deliverables/Activity</a:t>
                      </a:r>
                      <a:endParaRPr lang="en-US" sz="1200" b="1" dirty="0">
                        <a:solidFill>
                          <a:srgbClr val="0033CC"/>
                        </a:solidFill>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solidFill>
                            <a:srgbClr val="0033CC"/>
                          </a:solidFill>
                          <a:latin typeface="Arial" pitchFamily="34" charset="0"/>
                          <a:cs typeface="Arial" pitchFamily="34" charset="0"/>
                        </a:rPr>
                        <a:t>COAST Project  and Partner Expenditure*</a:t>
                      </a:r>
                      <a:endParaRPr lang="en-US" sz="1200" b="1" dirty="0">
                        <a:solidFill>
                          <a:srgbClr val="0033CC"/>
                        </a:solidFill>
                        <a:latin typeface="Arial" pitchFamily="34" charset="0"/>
                        <a:ea typeface="Times New Roman"/>
                        <a:cs typeface="Arial" pitchFamily="34" charset="0"/>
                      </a:endParaRPr>
                    </a:p>
                  </a:txBody>
                  <a:tcPr marL="18932" marR="18932" marT="0" marB="0"/>
                </a:tc>
              </a:tr>
              <a:tr h="495615">
                <a:tc rowSpan="4">
                  <a:txBody>
                    <a:bodyPr/>
                    <a:lstStyle/>
                    <a:p>
                      <a:pPr marL="0" marR="0">
                        <a:lnSpc>
                          <a:spcPct val="115000"/>
                        </a:lnSpc>
                        <a:spcBef>
                          <a:spcPts val="0"/>
                        </a:spcBef>
                        <a:spcAft>
                          <a:spcPts val="0"/>
                        </a:spcAft>
                      </a:pPr>
                      <a:r>
                        <a:rPr lang="en-US" sz="1200" b="1">
                          <a:latin typeface="Arial" pitchFamily="34" charset="0"/>
                          <a:cs typeface="Arial" pitchFamily="34" charset="0"/>
                        </a:rPr>
                        <a:t> Solar lighting (20 units): </a:t>
                      </a:r>
                    </a:p>
                    <a:p>
                      <a:pPr marL="0" marR="0">
                        <a:lnSpc>
                          <a:spcPct val="115000"/>
                        </a:lnSpc>
                        <a:spcBef>
                          <a:spcPts val="0"/>
                        </a:spcBef>
                        <a:spcAft>
                          <a:spcPts val="0"/>
                        </a:spcAft>
                      </a:pPr>
                      <a:r>
                        <a:rPr lang="en-US" sz="1200" b="1">
                          <a:latin typeface="Arial" pitchFamily="34" charset="0"/>
                          <a:cs typeface="Arial" pitchFamily="34" charset="0"/>
                        </a:rPr>
                        <a:t> </a:t>
                      </a:r>
                      <a:endParaRPr lang="en-US" sz="1200" b="1">
                        <a:latin typeface="Arial" pitchFamily="34" charset="0"/>
                        <a:ea typeface="Times New Roman"/>
                        <a:cs typeface="Arial" pitchFamily="34" charset="0"/>
                      </a:endParaRPr>
                    </a:p>
                  </a:txBody>
                  <a:tcPr marL="18932" marR="18932" marT="0" marB="0"/>
                </a:tc>
                <a:tc rowSpan="4">
                  <a:txBody>
                    <a:bodyPr/>
                    <a:lstStyle/>
                    <a:p>
                      <a:pPr marL="0" marR="0">
                        <a:lnSpc>
                          <a:spcPct val="115000"/>
                        </a:lnSpc>
                        <a:spcBef>
                          <a:spcPts val="0"/>
                        </a:spcBef>
                        <a:spcAft>
                          <a:spcPts val="0"/>
                        </a:spcAft>
                      </a:pPr>
                      <a:r>
                        <a:rPr lang="en-US" sz="1200" b="1" dirty="0" smtClean="0">
                          <a:latin typeface="Arial" pitchFamily="34" charset="0"/>
                          <a:cs typeface="Arial" pitchFamily="34" charset="0"/>
                        </a:rPr>
                        <a:t>Improve </a:t>
                      </a:r>
                      <a:r>
                        <a:rPr lang="en-US" sz="1200" b="1" dirty="0">
                          <a:latin typeface="Arial" pitchFamily="34" charset="0"/>
                          <a:cs typeface="Arial" pitchFamily="34" charset="0"/>
                        </a:rPr>
                        <a:t>the livelihood </a:t>
                      </a:r>
                      <a:r>
                        <a:rPr lang="en-US" sz="1200" b="1" dirty="0" smtClean="0">
                          <a:latin typeface="Arial" pitchFamily="34" charset="0"/>
                          <a:cs typeface="Arial" pitchFamily="34" charset="0"/>
                        </a:rPr>
                        <a:t>and </a:t>
                      </a:r>
                      <a:r>
                        <a:rPr lang="en-US" sz="1200" b="1" dirty="0">
                          <a:latin typeface="Arial" pitchFamily="34" charset="0"/>
                          <a:cs typeface="Arial" pitchFamily="34" charset="0"/>
                        </a:rPr>
                        <a:t>security in the main tourist area of </a:t>
                      </a:r>
                      <a:r>
                        <a:rPr lang="en-US" sz="1200" b="1" dirty="0" err="1" smtClean="0">
                          <a:latin typeface="Arial" pitchFamily="34" charset="0"/>
                          <a:cs typeface="Arial" pitchFamily="34" charset="0"/>
                        </a:rPr>
                        <a:t>Bagamoyo</a:t>
                      </a:r>
                      <a:r>
                        <a:rPr lang="en-US" sz="1200" b="1" dirty="0" smtClean="0">
                          <a:latin typeface="Arial" pitchFamily="34" charset="0"/>
                          <a:cs typeface="Arial" pitchFamily="34" charset="0"/>
                        </a:rPr>
                        <a:t> with use of renewable energy.</a:t>
                      </a:r>
                    </a:p>
                    <a:p>
                      <a:pPr marL="0" marR="0">
                        <a:lnSpc>
                          <a:spcPct val="115000"/>
                        </a:lnSpc>
                        <a:spcBef>
                          <a:spcPts val="0"/>
                        </a:spcBef>
                        <a:spcAft>
                          <a:spcPts val="0"/>
                        </a:spcAft>
                      </a:pPr>
                      <a:endParaRPr lang="en-US" sz="1200" b="1" dirty="0">
                        <a:latin typeface="Arial" pitchFamily="34" charset="0"/>
                        <a:cs typeface="Arial" pitchFamily="34" charset="0"/>
                      </a:endParaRPr>
                    </a:p>
                    <a:p>
                      <a:pPr marL="0" marR="0">
                        <a:lnSpc>
                          <a:spcPct val="115000"/>
                        </a:lnSpc>
                        <a:spcBef>
                          <a:spcPts val="0"/>
                        </a:spcBef>
                        <a:spcAft>
                          <a:spcPts val="0"/>
                        </a:spcAft>
                      </a:pPr>
                      <a:r>
                        <a:rPr lang="en-US" sz="1200" b="1" dirty="0" smtClean="0">
                          <a:latin typeface="Arial" pitchFamily="34" charset="0"/>
                          <a:cs typeface="Arial" pitchFamily="34" charset="0"/>
                        </a:rPr>
                        <a:t>Linked with Eco-Tourism </a:t>
                      </a:r>
                      <a:r>
                        <a:rPr lang="en-US" sz="1200" b="1" dirty="0">
                          <a:latin typeface="Arial" pitchFamily="34" charset="0"/>
                          <a:cs typeface="Arial" pitchFamily="34" charset="0"/>
                        </a:rPr>
                        <a:t>Theme activity (i.e. arts/crafts and food sellers training</a:t>
                      </a:r>
                      <a:r>
                        <a:rPr lang="en-US" sz="1200" b="1" dirty="0" smtClean="0">
                          <a:latin typeface="Arial" pitchFamily="34" charset="0"/>
                          <a:cs typeface="Arial" pitchFamily="34" charset="0"/>
                        </a:rPr>
                        <a:t>).</a:t>
                      </a:r>
                      <a:endParaRPr lang="en-US" sz="1200" b="1" dirty="0">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latin typeface="Arial" pitchFamily="34" charset="0"/>
                          <a:cs typeface="Arial" pitchFamily="34" charset="0"/>
                        </a:rPr>
                        <a:t>Tanzania VPO Office (COAST project country contract funds); UNIDO/ COAST Project </a:t>
                      </a:r>
                      <a:endParaRPr lang="en-US" sz="1200" b="1" dirty="0">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latin typeface="Arial" pitchFamily="34" charset="0"/>
                          <a:cs typeface="Arial" pitchFamily="34" charset="0"/>
                        </a:rPr>
                        <a:t>Provides funds; </a:t>
                      </a:r>
                      <a:r>
                        <a:rPr lang="en-US" sz="1200" b="1" dirty="0" smtClean="0">
                          <a:latin typeface="Arial" pitchFamily="34" charset="0"/>
                          <a:cs typeface="Arial" pitchFamily="34" charset="0"/>
                        </a:rPr>
                        <a:t>assistance </a:t>
                      </a:r>
                      <a:r>
                        <a:rPr lang="en-US" sz="1200" b="1" dirty="0">
                          <a:latin typeface="Arial" pitchFamily="34" charset="0"/>
                          <a:cs typeface="Arial" pitchFamily="34" charset="0"/>
                        </a:rPr>
                        <a:t>in the procurement </a:t>
                      </a:r>
                      <a:r>
                        <a:rPr lang="en-US" sz="1200" b="1" dirty="0" smtClean="0">
                          <a:latin typeface="Arial" pitchFamily="34" charset="0"/>
                          <a:cs typeface="Arial" pitchFamily="34" charset="0"/>
                        </a:rPr>
                        <a:t>process</a:t>
                      </a:r>
                      <a:endParaRPr lang="en-US" sz="1200" b="1" dirty="0">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smtClean="0">
                          <a:latin typeface="Arial" pitchFamily="34" charset="0"/>
                          <a:cs typeface="Arial" pitchFamily="34" charset="0"/>
                        </a:rPr>
                        <a:t>USD 53,020.96</a:t>
                      </a:r>
                      <a:endParaRPr lang="en-US" sz="1200" b="1" dirty="0">
                        <a:latin typeface="Arial" pitchFamily="34" charset="0"/>
                        <a:ea typeface="Times New Roman"/>
                        <a:cs typeface="Arial" pitchFamily="34" charset="0"/>
                      </a:endParaRPr>
                    </a:p>
                  </a:txBody>
                  <a:tcPr marL="18932" marR="18932" marT="0" marB="0"/>
                </a:tc>
              </a:tr>
              <a:tr h="1266571">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200" b="1" dirty="0">
                          <a:latin typeface="Arial" pitchFamily="34" charset="0"/>
                          <a:cs typeface="Arial" pitchFamily="34" charset="0"/>
                        </a:rPr>
                        <a:t>The District Executive Director and Bagamoyo District Council</a:t>
                      </a:r>
                      <a:endParaRPr lang="en-US" sz="1200" b="1" dirty="0">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smtClean="0">
                          <a:latin typeface="Arial" pitchFamily="34" charset="0"/>
                          <a:cs typeface="Arial" pitchFamily="34" charset="0"/>
                        </a:rPr>
                        <a:t>MOU </a:t>
                      </a:r>
                      <a:r>
                        <a:rPr lang="en-US" sz="1200" b="1" dirty="0">
                          <a:latin typeface="Arial" pitchFamily="34" charset="0"/>
                          <a:cs typeface="Arial" pitchFamily="34" charset="0"/>
                        </a:rPr>
                        <a:t>with the Supplier and </a:t>
                      </a:r>
                      <a:r>
                        <a:rPr lang="en-US" sz="1200" b="1" dirty="0" smtClean="0">
                          <a:latin typeface="Arial" pitchFamily="34" charset="0"/>
                          <a:cs typeface="Arial" pitchFamily="34" charset="0"/>
                        </a:rPr>
                        <a:t>assistance in procurement </a:t>
                      </a:r>
                      <a:r>
                        <a:rPr lang="en-US" sz="1200" b="1" dirty="0">
                          <a:latin typeface="Arial" pitchFamily="34" charset="0"/>
                          <a:cs typeface="Arial" pitchFamily="34" charset="0"/>
                        </a:rPr>
                        <a:t>process; Beneficiary of the </a:t>
                      </a:r>
                      <a:r>
                        <a:rPr lang="en-US" sz="1200" b="1" dirty="0" smtClean="0">
                          <a:latin typeface="Arial" pitchFamily="34" charset="0"/>
                          <a:cs typeface="Arial" pitchFamily="34" charset="0"/>
                        </a:rPr>
                        <a:t>EST; </a:t>
                      </a:r>
                      <a:r>
                        <a:rPr lang="en-US" sz="1200" b="1" dirty="0">
                          <a:latin typeface="Arial" pitchFamily="34" charset="0"/>
                          <a:cs typeface="Arial" pitchFamily="34" charset="0"/>
                        </a:rPr>
                        <a:t>Conducts community organizing to identify areas of installation; </a:t>
                      </a:r>
                      <a:r>
                        <a:rPr lang="en-US" sz="1200" b="1" dirty="0" smtClean="0">
                          <a:latin typeface="Arial" pitchFamily="34" charset="0"/>
                          <a:cs typeface="Arial" pitchFamily="34" charset="0"/>
                        </a:rPr>
                        <a:t>maintenance </a:t>
                      </a:r>
                      <a:r>
                        <a:rPr lang="en-US" sz="1200" b="1" dirty="0">
                          <a:latin typeface="Arial" pitchFamily="34" charset="0"/>
                          <a:cs typeface="Arial" pitchFamily="34" charset="0"/>
                        </a:rPr>
                        <a:t>of the street lamps up to 5 years after installation; Institutionalization of a community watch group with </a:t>
                      </a:r>
                      <a:r>
                        <a:rPr lang="en-US" sz="1200" b="1" dirty="0" smtClean="0">
                          <a:latin typeface="Arial" pitchFamily="34" charset="0"/>
                          <a:cs typeface="Arial" pitchFamily="34" charset="0"/>
                        </a:rPr>
                        <a:t>private </a:t>
                      </a:r>
                      <a:r>
                        <a:rPr lang="en-US" sz="1200" b="1" dirty="0">
                          <a:latin typeface="Arial" pitchFamily="34" charset="0"/>
                          <a:cs typeface="Arial" pitchFamily="34" charset="0"/>
                        </a:rPr>
                        <a:t>stakeholder to </a:t>
                      </a:r>
                      <a:r>
                        <a:rPr lang="en-US" sz="1200" b="1" dirty="0" smtClean="0">
                          <a:latin typeface="Arial" pitchFamily="34" charset="0"/>
                          <a:cs typeface="Arial" pitchFamily="34" charset="0"/>
                        </a:rPr>
                        <a:t>monitor the </a:t>
                      </a:r>
                      <a:r>
                        <a:rPr lang="en-US" sz="1200" b="1" dirty="0">
                          <a:latin typeface="Arial" pitchFamily="34" charset="0"/>
                          <a:cs typeface="Arial" pitchFamily="34" charset="0"/>
                        </a:rPr>
                        <a:t>street lamps through an MOU.</a:t>
                      </a:r>
                      <a:endParaRPr lang="en-US" sz="1200" b="1" dirty="0">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latin typeface="Arial" pitchFamily="34" charset="0"/>
                          <a:cs typeface="Arial" pitchFamily="34" charset="0"/>
                        </a:rPr>
                        <a:t> In Kind</a:t>
                      </a:r>
                      <a:endParaRPr lang="en-US" sz="1200" b="1" dirty="0">
                        <a:latin typeface="Arial" pitchFamily="34" charset="0"/>
                        <a:ea typeface="Times New Roman"/>
                        <a:cs typeface="Arial" pitchFamily="34" charset="0"/>
                      </a:endParaRPr>
                    </a:p>
                  </a:txBody>
                  <a:tcPr marL="18932" marR="18932" marT="0" marB="0"/>
                </a:tc>
              </a:tr>
              <a:tr h="354707">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200" b="1" dirty="0">
                          <a:latin typeface="Arial" pitchFamily="34" charset="0"/>
                          <a:cs typeface="Arial" pitchFamily="34" charset="0"/>
                        </a:rPr>
                        <a:t>TEMESA</a:t>
                      </a:r>
                      <a:endParaRPr lang="en-US" sz="1200" b="1" dirty="0">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smtClean="0">
                          <a:latin typeface="Arial" pitchFamily="34" charset="0"/>
                          <a:cs typeface="Arial" pitchFamily="34" charset="0"/>
                        </a:rPr>
                        <a:t>Monitoring </a:t>
                      </a:r>
                      <a:r>
                        <a:rPr lang="en-US" sz="1200" b="1" dirty="0">
                          <a:latin typeface="Arial" pitchFamily="34" charset="0"/>
                          <a:cs typeface="Arial" pitchFamily="34" charset="0"/>
                        </a:rPr>
                        <a:t>activities to ensure </a:t>
                      </a:r>
                      <a:r>
                        <a:rPr lang="en-US" sz="1200" b="1" dirty="0" smtClean="0">
                          <a:latin typeface="Arial" pitchFamily="34" charset="0"/>
                          <a:cs typeface="Arial" pitchFamily="34" charset="0"/>
                        </a:rPr>
                        <a:t>equipment meets </a:t>
                      </a:r>
                      <a:r>
                        <a:rPr lang="en-US" sz="1200" b="1" dirty="0">
                          <a:latin typeface="Arial" pitchFamily="34" charset="0"/>
                          <a:cs typeface="Arial" pitchFamily="34" charset="0"/>
                        </a:rPr>
                        <a:t>government standards</a:t>
                      </a:r>
                      <a:endParaRPr lang="en-US" sz="1200" b="1" dirty="0">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latin typeface="Arial" pitchFamily="34" charset="0"/>
                          <a:cs typeface="Arial" pitchFamily="34" charset="0"/>
                        </a:rPr>
                        <a:t>In Kind</a:t>
                      </a:r>
                      <a:endParaRPr lang="en-US" sz="1200" b="1" dirty="0">
                        <a:latin typeface="Arial" pitchFamily="34" charset="0"/>
                        <a:ea typeface="Times New Roman"/>
                        <a:cs typeface="Arial" pitchFamily="34" charset="0"/>
                      </a:endParaRPr>
                    </a:p>
                  </a:txBody>
                  <a:tcPr marL="18932" marR="18932" marT="0" marB="0"/>
                </a:tc>
              </a:tr>
              <a:tr h="605751">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200" b="1" dirty="0" err="1">
                          <a:latin typeface="Arial" pitchFamily="34" charset="0"/>
                          <a:cs typeface="Arial" pitchFamily="34" charset="0"/>
                        </a:rPr>
                        <a:t>Ensol</a:t>
                      </a:r>
                      <a:r>
                        <a:rPr lang="en-US" sz="1200" b="1" dirty="0">
                          <a:latin typeface="Arial" pitchFamily="34" charset="0"/>
                          <a:cs typeface="Arial" pitchFamily="34" charset="0"/>
                        </a:rPr>
                        <a:t> Ltd. </a:t>
                      </a:r>
                      <a:endParaRPr lang="en-US" sz="1200" b="1" dirty="0">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latin typeface="Arial" pitchFamily="34" charset="0"/>
                          <a:cs typeface="Arial" pitchFamily="34" charset="0"/>
                        </a:rPr>
                        <a:t>Supplier, Conducts consultation and night survey for identification of installation site; Installation and maintenance; Responsible for maintenance of the street lamps up to 2 years after installation</a:t>
                      </a:r>
                      <a:endParaRPr lang="en-US" sz="1200" b="1" dirty="0">
                        <a:latin typeface="Arial" pitchFamily="34" charset="0"/>
                        <a:ea typeface="Times New Roman"/>
                        <a:cs typeface="Arial" pitchFamily="34" charset="0"/>
                      </a:endParaRPr>
                    </a:p>
                  </a:txBody>
                  <a:tcPr marL="18932" marR="18932" marT="0" marB="0"/>
                </a:tc>
                <a:tc>
                  <a:txBody>
                    <a:bodyPr/>
                    <a:lstStyle/>
                    <a:p>
                      <a:pPr marL="0" marR="0">
                        <a:lnSpc>
                          <a:spcPct val="115000"/>
                        </a:lnSpc>
                        <a:spcBef>
                          <a:spcPts val="0"/>
                        </a:spcBef>
                        <a:spcAft>
                          <a:spcPts val="0"/>
                        </a:spcAft>
                      </a:pPr>
                      <a:r>
                        <a:rPr lang="en-US" sz="1200" b="1" dirty="0">
                          <a:latin typeface="Arial" pitchFamily="34" charset="0"/>
                          <a:cs typeface="Arial" pitchFamily="34" charset="0"/>
                        </a:rPr>
                        <a:t> In Kind</a:t>
                      </a:r>
                      <a:endParaRPr lang="en-US" sz="1200" b="1" dirty="0">
                        <a:latin typeface="Arial" pitchFamily="34" charset="0"/>
                        <a:ea typeface="Times New Roman"/>
                        <a:cs typeface="Arial" pitchFamily="34" charset="0"/>
                      </a:endParaRPr>
                    </a:p>
                  </a:txBody>
                  <a:tcPr marL="18932" marR="18932"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ctrTitle"/>
          </p:nvPr>
        </p:nvSpPr>
        <p:spPr>
          <a:xfrm>
            <a:off x="228600" y="1066800"/>
            <a:ext cx="8534400" cy="685800"/>
          </a:xfrm>
        </p:spPr>
        <p:txBody>
          <a:bodyPr anchor="t"/>
          <a:lstStyle/>
          <a:p>
            <a:r>
              <a:rPr lang="en-US" sz="2400" b="1" smtClean="0">
                <a:solidFill>
                  <a:srgbClr val="009900"/>
                </a:solidFill>
                <a:latin typeface="Arial" pitchFamily="34" charset="0"/>
                <a:ea typeface="ＭＳ Ｐゴシック" pitchFamily="34" charset="-128"/>
                <a:cs typeface="Arial" pitchFamily="34" charset="0"/>
              </a:rPr>
              <a:t>Tanzania: TEST Tool 4 (EST)</a:t>
            </a:r>
          </a:p>
        </p:txBody>
      </p:sp>
      <p:sp>
        <p:nvSpPr>
          <p:cNvPr id="49155" name="Rectangle 1"/>
          <p:cNvSpPr>
            <a:spLocks noChangeArrowheads="1"/>
          </p:cNvSpPr>
          <p:nvPr/>
        </p:nvSpPr>
        <p:spPr bwMode="auto">
          <a:xfrm>
            <a:off x="5181600" y="1901687"/>
            <a:ext cx="3733800" cy="3508653"/>
          </a:xfrm>
          <a:prstGeom prst="rect">
            <a:avLst/>
          </a:prstGeom>
          <a:noFill/>
          <a:ln w="9525">
            <a:noFill/>
            <a:miter lim="800000"/>
            <a:headEnd/>
            <a:tailEnd/>
          </a:ln>
        </p:spPr>
        <p:txBody>
          <a:bodyPr anchor="ctr">
            <a:spAutoFit/>
          </a:bodyPr>
          <a:lstStyle/>
          <a:p>
            <a:pPr eaLnBrk="0" hangingPunct="0"/>
            <a:r>
              <a:rPr lang="en-US" sz="2000" b="1" dirty="0">
                <a:solidFill>
                  <a:srgbClr val="00B050"/>
                </a:solidFill>
                <a:cs typeface="Arial" pitchFamily="34" charset="0"/>
              </a:rPr>
              <a:t> </a:t>
            </a:r>
            <a:r>
              <a:rPr lang="en-US" sz="2000" b="1" dirty="0">
                <a:cs typeface="Arial" pitchFamily="34" charset="0"/>
              </a:rPr>
              <a:t>Solar lighting (20 units) </a:t>
            </a:r>
            <a:endParaRPr lang="en-US" sz="2000" b="1" dirty="0" smtClean="0">
              <a:cs typeface="Arial" pitchFamily="34" charset="0"/>
            </a:endParaRPr>
          </a:p>
          <a:p>
            <a:pPr eaLnBrk="0" hangingPunct="0"/>
            <a:r>
              <a:rPr lang="en-US" sz="2000" b="1" dirty="0" smtClean="0">
                <a:cs typeface="Arial" pitchFamily="34" charset="0"/>
              </a:rPr>
              <a:t>USD 53,020.96</a:t>
            </a:r>
            <a:endParaRPr lang="en-US" sz="2000" b="1" dirty="0">
              <a:cs typeface="Arial" pitchFamily="34" charset="0"/>
            </a:endParaRPr>
          </a:p>
          <a:p>
            <a:pPr eaLnBrk="0" hangingPunct="0"/>
            <a:endParaRPr lang="en-US" sz="2000" b="1" dirty="0">
              <a:solidFill>
                <a:srgbClr val="00B050"/>
              </a:solidFill>
            </a:endParaRPr>
          </a:p>
          <a:p>
            <a:pPr eaLnBrk="0" hangingPunct="0">
              <a:buFont typeface="Wingdings" pitchFamily="2" charset="2"/>
              <a:buChar char="ü"/>
            </a:pPr>
            <a:r>
              <a:rPr lang="en-US" b="1" dirty="0">
                <a:solidFill>
                  <a:srgbClr val="0033CC"/>
                </a:solidFill>
              </a:rPr>
              <a:t>LED solar street technology.  </a:t>
            </a:r>
          </a:p>
          <a:p>
            <a:pPr eaLnBrk="0" hangingPunct="0">
              <a:buFont typeface="Wingdings" pitchFamily="2" charset="2"/>
              <a:buChar char="ü"/>
            </a:pPr>
            <a:endParaRPr lang="en-US" b="1" dirty="0">
              <a:solidFill>
                <a:srgbClr val="0033CC"/>
              </a:solidFill>
            </a:endParaRPr>
          </a:p>
          <a:p>
            <a:pPr eaLnBrk="0" hangingPunct="0">
              <a:buFont typeface="Wingdings" pitchFamily="2" charset="2"/>
              <a:buChar char="ü"/>
            </a:pPr>
            <a:r>
              <a:rPr lang="en-US" b="1" dirty="0">
                <a:solidFill>
                  <a:srgbClr val="0033CC"/>
                </a:solidFill>
              </a:rPr>
              <a:t>Linked to livelihood diversification of the COAST Eco-tourism Theme</a:t>
            </a:r>
          </a:p>
          <a:p>
            <a:pPr eaLnBrk="0" hangingPunct="0">
              <a:buFont typeface="Wingdings" pitchFamily="2" charset="2"/>
              <a:buChar char="ü"/>
            </a:pPr>
            <a:endParaRPr lang="en-US" b="1" dirty="0">
              <a:solidFill>
                <a:srgbClr val="0033CC"/>
              </a:solidFill>
            </a:endParaRPr>
          </a:p>
          <a:p>
            <a:pPr eaLnBrk="0" hangingPunct="0">
              <a:buFont typeface="Wingdings" pitchFamily="2" charset="2"/>
              <a:buChar char="ü"/>
            </a:pPr>
            <a:r>
              <a:rPr lang="en-US" b="1" dirty="0">
                <a:solidFill>
                  <a:srgbClr val="0033CC"/>
                </a:solidFill>
              </a:rPr>
              <a:t>Increases security for tourism and local and livelihood opportunities. </a:t>
            </a:r>
          </a:p>
        </p:txBody>
      </p:sp>
      <p:pic>
        <p:nvPicPr>
          <p:cNvPr id="49156" name="Picture 2" descr="C:\Users\user\Google Drive\TEST\TEST.Tanzania\EST.Solar Light\PIctures\SAM_1592.JPG"/>
          <p:cNvPicPr>
            <a:picLocks noChangeAspect="1" noChangeArrowheads="1"/>
          </p:cNvPicPr>
          <p:nvPr/>
        </p:nvPicPr>
        <p:blipFill>
          <a:blip r:embed="rId3" cstate="print"/>
          <a:srcRect/>
          <a:stretch>
            <a:fillRect/>
          </a:stretch>
        </p:blipFill>
        <p:spPr bwMode="auto">
          <a:xfrm>
            <a:off x="304800" y="1981200"/>
            <a:ext cx="4775200" cy="3581400"/>
          </a:xfrm>
          <a:prstGeom prst="rect">
            <a:avLst/>
          </a:prstGeom>
          <a:noFill/>
          <a:ln w="9525">
            <a:noFill/>
            <a:miter lim="800000"/>
            <a:headEnd/>
            <a:tailEnd/>
          </a:ln>
        </p:spPr>
      </p:pic>
      <p:sp>
        <p:nvSpPr>
          <p:cNvPr id="49157" name="TextBox 4"/>
          <p:cNvSpPr txBox="1">
            <a:spLocks noChangeArrowheads="1"/>
          </p:cNvSpPr>
          <p:nvPr/>
        </p:nvSpPr>
        <p:spPr bwMode="auto">
          <a:xfrm>
            <a:off x="228600" y="5638800"/>
            <a:ext cx="8077200" cy="369888"/>
          </a:xfrm>
          <a:prstGeom prst="rect">
            <a:avLst/>
          </a:prstGeom>
          <a:noFill/>
          <a:ln w="9525">
            <a:noFill/>
            <a:miter lim="800000"/>
            <a:headEnd/>
            <a:tailEnd/>
          </a:ln>
        </p:spPr>
        <p:txBody>
          <a:bodyPr>
            <a:spAutoFit/>
          </a:bodyPr>
          <a:lstStyle/>
          <a:p>
            <a:r>
              <a:rPr lang="en-US" i="1"/>
              <a:t>In partnership with Bagamoyo District Council and the hotel sector</a:t>
            </a:r>
          </a:p>
        </p:txBody>
      </p:sp>
    </p:spTree>
  </p:cSld>
  <p:clrMapOvr>
    <a:masterClrMapping/>
  </p:clrMapOvr>
  <p:transition spd="slow">
    <p:pull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ctrTitle"/>
          </p:nvPr>
        </p:nvSpPr>
        <p:spPr>
          <a:xfrm>
            <a:off x="228600" y="1066800"/>
            <a:ext cx="85344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Tanzania: Highlights</a:t>
            </a:r>
            <a:endParaRPr lang="en-US" sz="2400" b="1" i="1" dirty="0" smtClean="0">
              <a:solidFill>
                <a:srgbClr val="009900"/>
              </a:solidFill>
              <a:latin typeface="Arial" pitchFamily="34" charset="0"/>
              <a:ea typeface="ＭＳ Ｐゴシック" pitchFamily="34" charset="-128"/>
              <a:cs typeface="Arial" pitchFamily="34" charset="0"/>
            </a:endParaRPr>
          </a:p>
        </p:txBody>
      </p:sp>
      <p:sp>
        <p:nvSpPr>
          <p:cNvPr id="50179"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50180" name="Rectangle 4"/>
          <p:cNvSpPr>
            <a:spLocks noChangeArrowheads="1"/>
          </p:cNvSpPr>
          <p:nvPr/>
        </p:nvSpPr>
        <p:spPr bwMode="auto">
          <a:xfrm>
            <a:off x="304800" y="1847850"/>
            <a:ext cx="8458200" cy="3138488"/>
          </a:xfrm>
          <a:prstGeom prst="rect">
            <a:avLst/>
          </a:prstGeom>
          <a:noFill/>
          <a:ln w="9525">
            <a:noFill/>
            <a:miter lim="800000"/>
            <a:headEnd/>
            <a:tailEnd/>
          </a:ln>
        </p:spPr>
        <p:txBody>
          <a:bodyPr anchor="ctr">
            <a:spAutoFit/>
          </a:bodyPr>
          <a:lstStyle/>
          <a:p>
            <a:pPr>
              <a:buFont typeface="Wingdings" pitchFamily="2" charset="2"/>
              <a:buChar char="ü"/>
            </a:pPr>
            <a:r>
              <a:rPr lang="en-US" sz="2000" b="1" u="sng" dirty="0"/>
              <a:t>Oceanic Hotel and </a:t>
            </a:r>
            <a:r>
              <a:rPr lang="en-US" sz="2000" b="1" u="sng" dirty="0" err="1"/>
              <a:t>Bomani</a:t>
            </a:r>
            <a:r>
              <a:rPr lang="en-US" sz="2000" b="1" u="sng" dirty="0"/>
              <a:t> Beach Bungalows</a:t>
            </a:r>
            <a:r>
              <a:rPr lang="en-US" sz="2000" b="1" dirty="0">
                <a:solidFill>
                  <a:srgbClr val="0033CC"/>
                </a:solidFill>
              </a:rPr>
              <a:t>: Environmental Policy put into place</a:t>
            </a:r>
          </a:p>
          <a:p>
            <a:pPr>
              <a:buFont typeface="Arial" pitchFamily="34" charset="0"/>
              <a:buChar char="•"/>
            </a:pPr>
            <a:endParaRPr lang="en-US" sz="2000" b="1" dirty="0">
              <a:solidFill>
                <a:srgbClr val="0033CC"/>
              </a:solidFill>
            </a:endParaRPr>
          </a:p>
          <a:p>
            <a:pPr>
              <a:buFont typeface="Wingdings" pitchFamily="2" charset="2"/>
              <a:buChar char="ü"/>
            </a:pPr>
            <a:r>
              <a:rPr lang="en-US" sz="2000" b="1" u="sng" dirty="0"/>
              <a:t>Millennium Hotels</a:t>
            </a:r>
            <a:r>
              <a:rPr lang="en-US" sz="2000" b="1" dirty="0">
                <a:solidFill>
                  <a:srgbClr val="0033CC"/>
                </a:solidFill>
              </a:rPr>
              <a:t>: Waste management system improved and staff sensitized on efficient resource use</a:t>
            </a:r>
          </a:p>
          <a:p>
            <a:pPr>
              <a:buFont typeface="Arial" pitchFamily="34" charset="0"/>
              <a:buChar char="•"/>
            </a:pPr>
            <a:endParaRPr lang="en-US" sz="2000" b="1" dirty="0">
              <a:solidFill>
                <a:srgbClr val="0033CC"/>
              </a:solidFill>
            </a:endParaRPr>
          </a:p>
          <a:p>
            <a:pPr>
              <a:buFont typeface="Wingdings" pitchFamily="2" charset="2"/>
              <a:buChar char="ü"/>
            </a:pPr>
            <a:r>
              <a:rPr lang="en-US" sz="2000" b="1" dirty="0">
                <a:solidFill>
                  <a:srgbClr val="0033CC"/>
                </a:solidFill>
              </a:rPr>
              <a:t>Increased security in the lighted area by the Solar Street Lamps, that also allow for economic/income generating activities, and recreational activities to go on for longer</a:t>
            </a:r>
          </a:p>
          <a:p>
            <a:endParaRPr lang="en-US" b="1" dirty="0">
              <a:solidFill>
                <a:srgbClr val="00B050"/>
              </a:solidFill>
            </a:endParaRPr>
          </a:p>
        </p:txBody>
      </p:sp>
    </p:spTree>
  </p:cSld>
  <p:clrMapOvr>
    <a:masterClrMapping/>
  </p:clrMapOvr>
  <p:transition spd="slow">
    <p:pull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txBox="1">
            <a:spLocks/>
          </p:cNvSpPr>
          <p:nvPr/>
        </p:nvSpPr>
        <p:spPr bwMode="auto">
          <a:xfrm>
            <a:off x="542925" y="914400"/>
            <a:ext cx="8167688" cy="1066800"/>
          </a:xfrm>
          <a:prstGeom prst="rect">
            <a:avLst/>
          </a:prstGeom>
          <a:noFill/>
          <a:ln w="9525">
            <a:noFill/>
            <a:miter lim="800000"/>
            <a:headEnd/>
            <a:tailEnd/>
          </a:ln>
        </p:spPr>
        <p:txBody>
          <a:bodyPr/>
          <a:lstStyle/>
          <a:p>
            <a:pPr algn="ctr" eaLnBrk="0" hangingPunct="0"/>
            <a:r>
              <a:rPr lang="en-US" sz="2400" b="1" dirty="0">
                <a:solidFill>
                  <a:srgbClr val="FF0000"/>
                </a:solidFill>
              </a:rPr>
              <a:t>Summary  on BENEFITs </a:t>
            </a:r>
            <a:r>
              <a:rPr lang="en-US" sz="2400" b="1" dirty="0">
                <a:solidFill>
                  <a:srgbClr val="009900"/>
                </a:solidFill>
              </a:rPr>
              <a:t/>
            </a:r>
            <a:br>
              <a:rPr lang="en-US" sz="2400" b="1" dirty="0">
                <a:solidFill>
                  <a:srgbClr val="009900"/>
                </a:solidFill>
              </a:rPr>
            </a:br>
            <a:r>
              <a:rPr lang="en-US" sz="2400" b="1" dirty="0">
                <a:solidFill>
                  <a:srgbClr val="009900"/>
                </a:solidFill>
              </a:rPr>
              <a:t>to implementing TEST in the Hotel Industry</a:t>
            </a:r>
            <a:endParaRPr lang="en-US" sz="2400" b="1" dirty="0">
              <a:solidFill>
                <a:srgbClr val="009900"/>
              </a:solidFill>
              <a:cs typeface="Arial" pitchFamily="34" charset="0"/>
            </a:endParaRPr>
          </a:p>
        </p:txBody>
      </p:sp>
      <p:sp>
        <p:nvSpPr>
          <p:cNvPr id="51203" name="Content Placeholder 2"/>
          <p:cNvSpPr txBox="1">
            <a:spLocks/>
          </p:cNvSpPr>
          <p:nvPr/>
        </p:nvSpPr>
        <p:spPr bwMode="auto">
          <a:xfrm>
            <a:off x="357188" y="1981200"/>
            <a:ext cx="8405812" cy="4543425"/>
          </a:xfrm>
          <a:prstGeom prst="rect">
            <a:avLst/>
          </a:prstGeom>
          <a:noFill/>
          <a:ln w="9525">
            <a:noFill/>
            <a:miter lim="800000"/>
            <a:headEnd/>
            <a:tailEnd/>
          </a:ln>
        </p:spPr>
        <p:txBody>
          <a:bodyPr/>
          <a:lstStyle/>
          <a:p>
            <a:pPr marL="342900" indent="-342900" eaLnBrk="0" hangingPunct="0">
              <a:spcBef>
                <a:spcPts val="500"/>
              </a:spcBef>
              <a:spcAft>
                <a:spcPts val="500"/>
              </a:spcAft>
              <a:buFont typeface="Wingdings" pitchFamily="2" charset="2"/>
              <a:buChar char="§"/>
            </a:pPr>
            <a:r>
              <a:rPr lang="en-US" sz="2000" b="1">
                <a:cs typeface="Arial" pitchFamily="34" charset="0"/>
              </a:rPr>
              <a:t>Land based pollution reduction through efficient resource use and reduction of waste production </a:t>
            </a:r>
            <a:r>
              <a:rPr lang="en-US" sz="2000">
                <a:cs typeface="Arial" pitchFamily="34" charset="0"/>
              </a:rPr>
              <a:t>(i.e. recycling of solid waste, reduction of packaging materials, and shift to renewable energy) </a:t>
            </a:r>
          </a:p>
          <a:p>
            <a:pPr marL="342900" indent="-342900" eaLnBrk="0" hangingPunct="0">
              <a:spcBef>
                <a:spcPts val="500"/>
              </a:spcBef>
              <a:spcAft>
                <a:spcPts val="500"/>
              </a:spcAft>
              <a:buFont typeface="Wingdings" pitchFamily="2" charset="2"/>
              <a:buChar char="§"/>
            </a:pPr>
            <a:r>
              <a:rPr lang="en-US" sz="2000" b="1">
                <a:solidFill>
                  <a:srgbClr val="0033CC"/>
                </a:solidFill>
                <a:cs typeface="Arial" pitchFamily="34" charset="0"/>
              </a:rPr>
              <a:t>Enhanced aesthetics and cleanliness leads to increased tourist visits to hotels</a:t>
            </a:r>
          </a:p>
          <a:p>
            <a:pPr marL="342900" indent="-342900" eaLnBrk="0" hangingPunct="0">
              <a:spcBef>
                <a:spcPts val="500"/>
              </a:spcBef>
              <a:spcAft>
                <a:spcPts val="500"/>
              </a:spcAft>
              <a:buFont typeface="Wingdings" pitchFamily="2" charset="2"/>
              <a:buChar char="§"/>
            </a:pPr>
            <a:r>
              <a:rPr lang="en-US" sz="2000" b="1">
                <a:cs typeface="Arial" pitchFamily="34" charset="0"/>
              </a:rPr>
              <a:t>Safety at night for local population and tourists </a:t>
            </a:r>
            <a:r>
              <a:rPr lang="en-US" sz="2000">
                <a:cs typeface="Arial" pitchFamily="34" charset="0"/>
              </a:rPr>
              <a:t>(i.e. solar lighting)</a:t>
            </a:r>
          </a:p>
          <a:p>
            <a:pPr marL="342900" indent="-342900" eaLnBrk="0" hangingPunct="0">
              <a:spcBef>
                <a:spcPts val="500"/>
              </a:spcBef>
              <a:spcAft>
                <a:spcPts val="500"/>
              </a:spcAft>
              <a:buFont typeface="Wingdings" pitchFamily="2" charset="2"/>
              <a:buChar char="§"/>
            </a:pPr>
            <a:r>
              <a:rPr lang="en-US" sz="2000" b="1">
                <a:solidFill>
                  <a:srgbClr val="0033CC"/>
                </a:solidFill>
                <a:cs typeface="Arial" pitchFamily="34" charset="0"/>
              </a:rPr>
              <a:t>Contribution to sustainable coastal livelihoods through enhanced capacity building measures; new income generation and employment options through TEST implementation</a:t>
            </a:r>
            <a:r>
              <a:rPr lang="en-US" sz="2000">
                <a:solidFill>
                  <a:srgbClr val="0033CC"/>
                </a:solidFill>
                <a:cs typeface="Arial" pitchFamily="34" charset="0"/>
              </a:rPr>
              <a:t>, i.e. staff to operate the rocket composter and solid waste bio-digesters (Watamu); longer opening hours for art and food sellers with solar street lamps (Bagamoyo); glass cutting activity (Inhambane)</a:t>
            </a:r>
          </a:p>
          <a:p>
            <a:pPr marL="342900" indent="-342900" eaLnBrk="0" hangingPunct="0">
              <a:spcBef>
                <a:spcPts val="500"/>
              </a:spcBef>
              <a:spcAft>
                <a:spcPts val="500"/>
              </a:spcAft>
              <a:buFont typeface="Wingdings" pitchFamily="2" charset="2"/>
              <a:buChar char="§"/>
            </a:pPr>
            <a:endParaRPr lang="en-US" sz="2000" b="1">
              <a:cs typeface="Arial" pitchFamily="34" charset="0"/>
            </a:endParaRPr>
          </a:p>
          <a:p>
            <a:pPr marL="342900" indent="-342900" eaLnBrk="0" hangingPunct="0">
              <a:spcBef>
                <a:spcPts val="500"/>
              </a:spcBef>
              <a:spcAft>
                <a:spcPts val="500"/>
              </a:spcAft>
              <a:buFont typeface="Wingdings" pitchFamily="2" charset="2"/>
              <a:buChar char="§"/>
            </a:pPr>
            <a:endParaRPr lang="en-US" sz="2000" b="1">
              <a:cs typeface="Arial" pitchFamily="34" charset="0"/>
            </a:endParaRPr>
          </a:p>
        </p:txBody>
      </p:sp>
    </p:spTree>
  </p:cSld>
  <p:clrMapOvr>
    <a:masterClrMapping/>
  </p:clrMapOvr>
  <p:transition spd="slow">
    <p:pull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p:cNvSpPr txBox="1">
            <a:spLocks/>
          </p:cNvSpPr>
          <p:nvPr/>
        </p:nvSpPr>
        <p:spPr bwMode="auto">
          <a:xfrm>
            <a:off x="542925" y="1066800"/>
            <a:ext cx="8167688" cy="762000"/>
          </a:xfrm>
          <a:prstGeom prst="rect">
            <a:avLst/>
          </a:prstGeom>
          <a:noFill/>
          <a:ln w="9525">
            <a:noFill/>
            <a:miter lim="800000"/>
            <a:headEnd/>
            <a:tailEnd/>
          </a:ln>
        </p:spPr>
        <p:txBody>
          <a:bodyPr/>
          <a:lstStyle/>
          <a:p>
            <a:pPr algn="ctr" eaLnBrk="0" hangingPunct="0"/>
            <a:r>
              <a:rPr lang="en-US" sz="2400" b="1" dirty="0">
                <a:solidFill>
                  <a:srgbClr val="FF0000"/>
                </a:solidFill>
              </a:rPr>
              <a:t>Summary  on BENEFITs </a:t>
            </a:r>
            <a:r>
              <a:rPr lang="en-US" sz="2400" b="1" dirty="0">
                <a:solidFill>
                  <a:srgbClr val="009900"/>
                </a:solidFill>
              </a:rPr>
              <a:t/>
            </a:r>
            <a:br>
              <a:rPr lang="en-US" sz="2400" b="1" dirty="0">
                <a:solidFill>
                  <a:srgbClr val="009900"/>
                </a:solidFill>
              </a:rPr>
            </a:br>
            <a:r>
              <a:rPr lang="en-US" sz="2400" b="1" dirty="0" smtClean="0">
                <a:solidFill>
                  <a:srgbClr val="009900"/>
                </a:solidFill>
              </a:rPr>
              <a:t>to implementing </a:t>
            </a:r>
            <a:r>
              <a:rPr lang="en-US" sz="2400" b="1" dirty="0">
                <a:solidFill>
                  <a:srgbClr val="009900"/>
                </a:solidFill>
              </a:rPr>
              <a:t>TEST in the Hotel Industry </a:t>
            </a:r>
            <a:r>
              <a:rPr lang="en-US" sz="2400" b="1" i="1" dirty="0">
                <a:solidFill>
                  <a:srgbClr val="009900"/>
                </a:solidFill>
              </a:rPr>
              <a:t>- continued</a:t>
            </a:r>
            <a:endParaRPr lang="en-US" sz="2400" b="1" i="1" dirty="0">
              <a:solidFill>
                <a:srgbClr val="009900"/>
              </a:solidFill>
              <a:cs typeface="Arial" pitchFamily="34" charset="0"/>
            </a:endParaRPr>
          </a:p>
        </p:txBody>
      </p:sp>
      <p:sp>
        <p:nvSpPr>
          <p:cNvPr id="6" name="Content Placeholder 2"/>
          <p:cNvSpPr txBox="1">
            <a:spLocks/>
          </p:cNvSpPr>
          <p:nvPr/>
        </p:nvSpPr>
        <p:spPr>
          <a:xfrm>
            <a:off x="357188" y="1773238"/>
            <a:ext cx="8405812" cy="4751387"/>
          </a:xfrm>
          <a:prstGeom prst="rect">
            <a:avLst/>
          </a:prstGeom>
        </p:spPr>
        <p:txBody>
          <a:bodyPr/>
          <a:lstStyle/>
          <a:p>
            <a:pPr marL="342900" indent="-342900" eaLnBrk="0" hangingPunct="0">
              <a:spcBef>
                <a:spcPts val="500"/>
              </a:spcBef>
              <a:spcAft>
                <a:spcPts val="500"/>
              </a:spcAft>
              <a:defRPr/>
            </a:pPr>
            <a:endParaRPr lang="en-US" sz="2000" dirty="0">
              <a:latin typeface="+mn-lt"/>
              <a:ea typeface="ＭＳ Ｐゴシック" pitchFamily="1" charset="-128"/>
            </a:endParaRPr>
          </a:p>
        </p:txBody>
      </p:sp>
      <p:sp>
        <p:nvSpPr>
          <p:cNvPr id="52228" name="Rectangle 4"/>
          <p:cNvSpPr>
            <a:spLocks noChangeArrowheads="1"/>
          </p:cNvSpPr>
          <p:nvPr/>
        </p:nvSpPr>
        <p:spPr bwMode="auto">
          <a:xfrm>
            <a:off x="357188" y="1981200"/>
            <a:ext cx="8429625" cy="4632325"/>
          </a:xfrm>
          <a:prstGeom prst="rect">
            <a:avLst/>
          </a:prstGeom>
          <a:noFill/>
          <a:ln w="9525">
            <a:noFill/>
            <a:miter lim="800000"/>
            <a:headEnd/>
            <a:tailEnd/>
          </a:ln>
        </p:spPr>
        <p:txBody>
          <a:bodyPr>
            <a:spAutoFit/>
          </a:bodyPr>
          <a:lstStyle/>
          <a:p>
            <a:pPr marL="342900" indent="-342900" eaLnBrk="0" hangingPunct="0">
              <a:spcBef>
                <a:spcPts val="500"/>
              </a:spcBef>
              <a:spcAft>
                <a:spcPts val="500"/>
              </a:spcAft>
              <a:buFont typeface="Wingdings" pitchFamily="2" charset="2"/>
              <a:buChar char="§"/>
            </a:pPr>
            <a:r>
              <a:rPr lang="en-US" sz="2000" b="1" dirty="0">
                <a:cs typeface="Arial" pitchFamily="34" charset="0"/>
              </a:rPr>
              <a:t>Tool to assist managers to be more strategic in planning and operations</a:t>
            </a:r>
          </a:p>
          <a:p>
            <a:pPr marL="342900" indent="-342900" eaLnBrk="0" hangingPunct="0">
              <a:spcBef>
                <a:spcPts val="500"/>
              </a:spcBef>
              <a:spcAft>
                <a:spcPts val="500"/>
              </a:spcAft>
              <a:buFont typeface="Wingdings" pitchFamily="2" charset="2"/>
              <a:buChar char="§"/>
            </a:pPr>
            <a:r>
              <a:rPr lang="en-US" sz="2000" b="1" dirty="0">
                <a:solidFill>
                  <a:srgbClr val="0033CC"/>
                </a:solidFill>
                <a:cs typeface="Arial" pitchFamily="34" charset="0"/>
              </a:rPr>
              <a:t>Improvement in Staff Morale</a:t>
            </a:r>
          </a:p>
          <a:p>
            <a:pPr marL="342900" indent="-342900" eaLnBrk="0" hangingPunct="0">
              <a:spcBef>
                <a:spcPts val="500"/>
              </a:spcBef>
              <a:spcAft>
                <a:spcPts val="500"/>
              </a:spcAft>
              <a:buFont typeface="Wingdings" pitchFamily="2" charset="2"/>
              <a:buChar char="§"/>
            </a:pPr>
            <a:r>
              <a:rPr lang="en-US" sz="2000" b="1" dirty="0">
                <a:cs typeface="Arial" pitchFamily="34" charset="0"/>
              </a:rPr>
              <a:t>Improvement in the image of the Hotel and its competitiveness</a:t>
            </a:r>
          </a:p>
          <a:p>
            <a:pPr marL="342900" indent="-342900" eaLnBrk="0" hangingPunct="0">
              <a:spcBef>
                <a:spcPts val="500"/>
              </a:spcBef>
              <a:spcAft>
                <a:spcPts val="500"/>
              </a:spcAft>
              <a:buFont typeface="Wingdings" pitchFamily="2" charset="2"/>
              <a:buChar char="§"/>
            </a:pPr>
            <a:r>
              <a:rPr lang="en-US" sz="2000" b="1" dirty="0">
                <a:solidFill>
                  <a:srgbClr val="0033CC"/>
                </a:solidFill>
                <a:cs typeface="Arial" pitchFamily="34" charset="0"/>
              </a:rPr>
              <a:t>Financial Savings through:</a:t>
            </a:r>
          </a:p>
          <a:p>
            <a:pPr marL="742950" lvl="1" indent="-285750" eaLnBrk="0" hangingPunct="0">
              <a:spcBef>
                <a:spcPts val="500"/>
              </a:spcBef>
              <a:spcAft>
                <a:spcPts val="500"/>
              </a:spcAft>
              <a:buFont typeface="Wingdings" pitchFamily="2" charset="2"/>
              <a:buChar char="ü"/>
            </a:pPr>
            <a:r>
              <a:rPr lang="en-US" sz="2000" dirty="0">
                <a:solidFill>
                  <a:srgbClr val="0033CC"/>
                </a:solidFill>
                <a:cs typeface="Arial" pitchFamily="34" charset="0"/>
              </a:rPr>
              <a:t>Reduced operational costs</a:t>
            </a:r>
          </a:p>
          <a:p>
            <a:pPr marL="742950" lvl="1" indent="-285750" eaLnBrk="0" hangingPunct="0">
              <a:spcBef>
                <a:spcPts val="500"/>
              </a:spcBef>
              <a:spcAft>
                <a:spcPts val="500"/>
              </a:spcAft>
              <a:buFont typeface="Wingdings" pitchFamily="2" charset="2"/>
              <a:buChar char="ü"/>
            </a:pPr>
            <a:r>
              <a:rPr lang="en-US" sz="2000" dirty="0">
                <a:solidFill>
                  <a:srgbClr val="0033CC"/>
                </a:solidFill>
                <a:cs typeface="Arial" pitchFamily="34" charset="0"/>
              </a:rPr>
              <a:t>Reduced materials and energy costs</a:t>
            </a:r>
          </a:p>
          <a:p>
            <a:pPr marL="742950" lvl="1" indent="-285750" eaLnBrk="0" hangingPunct="0">
              <a:spcBef>
                <a:spcPts val="500"/>
              </a:spcBef>
              <a:spcAft>
                <a:spcPts val="500"/>
              </a:spcAft>
              <a:buFont typeface="Wingdings" pitchFamily="2" charset="2"/>
              <a:buChar char="ü"/>
            </a:pPr>
            <a:r>
              <a:rPr lang="en-US" sz="2000" dirty="0">
                <a:solidFill>
                  <a:srgbClr val="0033CC"/>
                </a:solidFill>
                <a:cs typeface="Arial" pitchFamily="34" charset="0"/>
              </a:rPr>
              <a:t>Improved resource inefficiency</a:t>
            </a:r>
          </a:p>
          <a:p>
            <a:pPr marL="742950" lvl="1" indent="-285750" eaLnBrk="0" hangingPunct="0">
              <a:spcBef>
                <a:spcPts val="500"/>
              </a:spcBef>
              <a:spcAft>
                <a:spcPts val="500"/>
              </a:spcAft>
              <a:buFont typeface="Wingdings" pitchFamily="2" charset="2"/>
              <a:buChar char="ü"/>
            </a:pPr>
            <a:r>
              <a:rPr lang="en-US" sz="2000" dirty="0">
                <a:solidFill>
                  <a:srgbClr val="0033CC"/>
                </a:solidFill>
                <a:cs typeface="Arial" pitchFamily="34" charset="0"/>
              </a:rPr>
              <a:t>EST initiatives and recycled products </a:t>
            </a:r>
            <a:endParaRPr lang="en-US" sz="1400" b="1" dirty="0">
              <a:cs typeface="Arial" pitchFamily="34" charset="0"/>
            </a:endParaRPr>
          </a:p>
          <a:p>
            <a:pPr marL="342900" indent="-342900" eaLnBrk="0" hangingPunct="0">
              <a:spcBef>
                <a:spcPts val="500"/>
              </a:spcBef>
              <a:spcAft>
                <a:spcPts val="500"/>
              </a:spcAft>
              <a:buFont typeface="Wingdings" pitchFamily="2" charset="2"/>
              <a:buChar char="§"/>
            </a:pPr>
            <a:r>
              <a:rPr lang="en-US" sz="2000" b="1" dirty="0">
                <a:cs typeface="Arial" pitchFamily="34" charset="0"/>
              </a:rPr>
              <a:t>Keep ahead of impending legislations and other regulations.</a:t>
            </a:r>
            <a:endParaRPr lang="es-MX" sz="2000" b="1" dirty="0">
              <a:cs typeface="Arial" pitchFamily="34" charset="0"/>
            </a:endParaRPr>
          </a:p>
          <a:p>
            <a:pPr marL="342900" indent="-342900" eaLnBrk="0" hangingPunct="0">
              <a:spcBef>
                <a:spcPts val="500"/>
              </a:spcBef>
              <a:spcAft>
                <a:spcPts val="500"/>
              </a:spcAft>
              <a:buFont typeface="Arial" pitchFamily="34" charset="0"/>
              <a:buChar char="•"/>
            </a:pPr>
            <a:endParaRPr lang="en-US" sz="2000" dirty="0"/>
          </a:p>
        </p:txBody>
      </p:sp>
    </p:spTree>
  </p:cSld>
  <p:clrMapOvr>
    <a:masterClrMapping/>
  </p:clrMapOvr>
  <p:transition spd="slow">
    <p:pull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txBox="1">
            <a:spLocks/>
          </p:cNvSpPr>
          <p:nvPr/>
        </p:nvSpPr>
        <p:spPr bwMode="auto">
          <a:xfrm>
            <a:off x="457200" y="838200"/>
            <a:ext cx="8167688" cy="533400"/>
          </a:xfrm>
          <a:prstGeom prst="rect">
            <a:avLst/>
          </a:prstGeom>
          <a:noFill/>
          <a:ln w="9525">
            <a:noFill/>
            <a:miter lim="800000"/>
            <a:headEnd/>
            <a:tailEnd/>
          </a:ln>
        </p:spPr>
        <p:txBody>
          <a:bodyPr/>
          <a:lstStyle/>
          <a:p>
            <a:pPr algn="ctr" eaLnBrk="0" hangingPunct="0"/>
            <a:r>
              <a:rPr lang="en-US" sz="2800" b="1" dirty="0">
                <a:solidFill>
                  <a:srgbClr val="FF0000"/>
                </a:solidFill>
                <a:cs typeface="Arial" pitchFamily="34" charset="0"/>
              </a:rPr>
              <a:t>Lessons &amp; Recommendations</a:t>
            </a:r>
            <a:endParaRPr lang="en-US" sz="4400" b="1" dirty="0">
              <a:solidFill>
                <a:srgbClr val="FF0000"/>
              </a:solidFill>
              <a:cs typeface="Arial" pitchFamily="34" charset="0"/>
            </a:endParaRPr>
          </a:p>
        </p:txBody>
      </p:sp>
      <p:sp>
        <p:nvSpPr>
          <p:cNvPr id="54275" name="TextBox 2"/>
          <p:cNvSpPr txBox="1">
            <a:spLocks noChangeArrowheads="1"/>
          </p:cNvSpPr>
          <p:nvPr/>
        </p:nvSpPr>
        <p:spPr bwMode="auto">
          <a:xfrm>
            <a:off x="401638" y="1447800"/>
            <a:ext cx="8416925" cy="5354638"/>
          </a:xfrm>
          <a:prstGeom prst="rect">
            <a:avLst/>
          </a:prstGeom>
          <a:noFill/>
          <a:ln w="9525">
            <a:noFill/>
            <a:miter lim="800000"/>
            <a:headEnd/>
            <a:tailEnd/>
          </a:ln>
        </p:spPr>
        <p:txBody>
          <a:bodyPr>
            <a:spAutoFit/>
          </a:bodyPr>
          <a:lstStyle/>
          <a:p>
            <a:pPr>
              <a:buFont typeface="Wingdings" pitchFamily="2" charset="2"/>
              <a:buChar char="ü"/>
            </a:pPr>
            <a:r>
              <a:rPr lang="en-US" b="1" dirty="0"/>
              <a:t>Acknowledgment that the provision of an environmental service industry is a profitable source for ample business opportunities</a:t>
            </a:r>
          </a:p>
          <a:p>
            <a:endParaRPr lang="en-US" sz="1200" b="1" dirty="0"/>
          </a:p>
          <a:p>
            <a:pPr>
              <a:buFont typeface="Wingdings" pitchFamily="2" charset="2"/>
              <a:buChar char="ü"/>
            </a:pPr>
            <a:r>
              <a:rPr lang="en-US" b="1" dirty="0">
                <a:solidFill>
                  <a:srgbClr val="0033CC"/>
                </a:solidFill>
              </a:rPr>
              <a:t>Contribution to sustainable coastal livelihoods through the enhanced capacity building measures and the new income generation and employment options that became available through the implementation of the TEST methodology</a:t>
            </a:r>
          </a:p>
          <a:p>
            <a:endParaRPr lang="en-US" sz="1200" b="1" dirty="0">
              <a:solidFill>
                <a:srgbClr val="0033CC"/>
              </a:solidFill>
            </a:endParaRPr>
          </a:p>
          <a:p>
            <a:pPr>
              <a:buFont typeface="Wingdings" pitchFamily="2" charset="2"/>
              <a:buChar char="ü"/>
            </a:pPr>
            <a:r>
              <a:rPr lang="en-US" b="1" dirty="0"/>
              <a:t>CSR attracts green consumerism, and opens up a new market for the hotels in terms of responsible and conscious tourism.</a:t>
            </a:r>
          </a:p>
          <a:p>
            <a:endParaRPr lang="de-AT" sz="1200" b="1" dirty="0"/>
          </a:p>
          <a:p>
            <a:pPr>
              <a:buFont typeface="Wingdings" pitchFamily="2" charset="2"/>
              <a:buChar char="ü"/>
            </a:pPr>
            <a:r>
              <a:rPr lang="en-US" b="1" dirty="0">
                <a:solidFill>
                  <a:srgbClr val="0033CC"/>
                </a:solidFill>
              </a:rPr>
              <a:t>Economic opportunities through reduced operational costs; through decreased materials and energy costs; through savings in resource inefficiencies; through sales of waste materials, outputs of EST initiatives and recycled products.  </a:t>
            </a:r>
          </a:p>
          <a:p>
            <a:endParaRPr lang="en-US" sz="1200" b="1" dirty="0">
              <a:solidFill>
                <a:srgbClr val="0033CC"/>
              </a:solidFill>
            </a:endParaRPr>
          </a:p>
          <a:p>
            <a:pPr>
              <a:buFont typeface="Wingdings" pitchFamily="2" charset="2"/>
              <a:buChar char="ü"/>
            </a:pPr>
            <a:r>
              <a:rPr lang="en-US" b="1" dirty="0"/>
              <a:t>Land based pollution reduction occurs through efficient resource use and reduction of waste from tourism industry </a:t>
            </a:r>
            <a:r>
              <a:rPr lang="en-US" i="1" dirty="0"/>
              <a:t>(i.e. recycling of solid waste, reduction of packaging materials, and shift to renewable energy). </a:t>
            </a:r>
            <a:endParaRPr lang="de-AT" dirty="0"/>
          </a:p>
          <a:p>
            <a:endParaRPr lang="en-US" b="1" dirty="0">
              <a:solidFill>
                <a:srgbClr val="0033CC"/>
              </a:solidFill>
            </a:endParaRPr>
          </a:p>
        </p:txBody>
      </p:sp>
    </p:spTree>
  </p:cSld>
  <p:clrMapOvr>
    <a:masterClrMapping/>
  </p:clrMapOvr>
  <p:transition spd="slow">
    <p:pull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ctrTitle"/>
          </p:nvPr>
        </p:nvSpPr>
        <p:spPr>
          <a:xfrm>
            <a:off x="762000" y="1066800"/>
            <a:ext cx="7772400" cy="838200"/>
          </a:xfrm>
        </p:spPr>
        <p:txBody>
          <a:bodyPr/>
          <a:lstStyle/>
          <a:p>
            <a:r>
              <a:rPr lang="de-AT" sz="2400" b="1" smtClean="0">
                <a:solidFill>
                  <a:srgbClr val="009900"/>
                </a:solidFill>
                <a:latin typeface="Arial" pitchFamily="34" charset="0"/>
                <a:ea typeface="ＭＳ Ｐゴシック" pitchFamily="34" charset="-128"/>
                <a:cs typeface="Arial" pitchFamily="34" charset="0"/>
              </a:rPr>
              <a:t>Rationale of partnering with NCPCs </a:t>
            </a:r>
            <a:br>
              <a:rPr lang="de-AT" sz="2400" b="1" smtClean="0">
                <a:solidFill>
                  <a:srgbClr val="009900"/>
                </a:solidFill>
                <a:latin typeface="Arial" pitchFamily="34" charset="0"/>
                <a:ea typeface="ＭＳ Ｐゴシック" pitchFamily="34" charset="-128"/>
                <a:cs typeface="Arial" pitchFamily="34" charset="0"/>
              </a:rPr>
            </a:br>
            <a:r>
              <a:rPr lang="de-AT" sz="2400" b="1" smtClean="0">
                <a:solidFill>
                  <a:srgbClr val="009900"/>
                </a:solidFill>
                <a:latin typeface="Arial" pitchFamily="34" charset="0"/>
                <a:ea typeface="ＭＳ Ｐゴシック" pitchFamily="34" charset="-128"/>
                <a:cs typeface="Arial" pitchFamily="34" charset="0"/>
              </a:rPr>
              <a:t>and National EMS/TEST experts</a:t>
            </a:r>
          </a:p>
        </p:txBody>
      </p:sp>
      <p:sp>
        <p:nvSpPr>
          <p:cNvPr id="8195" name="Rectangle 2"/>
          <p:cNvSpPr>
            <a:spLocks noChangeArrowheads="1"/>
          </p:cNvSpPr>
          <p:nvPr/>
        </p:nvSpPr>
        <p:spPr bwMode="auto">
          <a:xfrm>
            <a:off x="231775" y="1987550"/>
            <a:ext cx="8680450" cy="3786188"/>
          </a:xfrm>
          <a:prstGeom prst="rect">
            <a:avLst/>
          </a:prstGeom>
          <a:noFill/>
          <a:ln w="9525">
            <a:noFill/>
            <a:miter lim="800000"/>
            <a:headEnd/>
            <a:tailEnd/>
          </a:ln>
        </p:spPr>
        <p:txBody>
          <a:bodyPr anchor="ctr">
            <a:spAutoFit/>
          </a:bodyPr>
          <a:lstStyle/>
          <a:p>
            <a:pPr algn="just" eaLnBrk="0" hangingPunct="0"/>
            <a:r>
              <a:rPr lang="en-US" sz="2000" b="1" dirty="0">
                <a:solidFill>
                  <a:srgbClr val="0033CC"/>
                </a:solidFill>
                <a:cs typeface="Arial" pitchFamily="34" charset="0"/>
              </a:rPr>
              <a:t>In partnering with nationally established institutions and experts one is ensuring:</a:t>
            </a:r>
          </a:p>
          <a:p>
            <a:pPr algn="just" eaLnBrk="0" hangingPunct="0"/>
            <a:endParaRPr lang="en-US" sz="2000" dirty="0">
              <a:cs typeface="Arial" pitchFamily="34" charset="0"/>
            </a:endParaRPr>
          </a:p>
          <a:p>
            <a:pPr algn="just" eaLnBrk="0" hangingPunct="0">
              <a:buFont typeface="Wingdings" pitchFamily="2" charset="2"/>
              <a:buChar char="ü"/>
            </a:pPr>
            <a:r>
              <a:rPr lang="en-US" sz="2000" dirty="0">
                <a:cs typeface="Arial" pitchFamily="34" charset="0"/>
              </a:rPr>
              <a:t> that </a:t>
            </a:r>
            <a:r>
              <a:rPr lang="en-US" sz="2000" b="1" dirty="0">
                <a:cs typeface="Arial" pitchFamily="34" charset="0"/>
              </a:rPr>
              <a:t>the best available national and local expertise is being applied and built upon local conditions </a:t>
            </a:r>
            <a:r>
              <a:rPr lang="en-US" sz="2000" dirty="0">
                <a:cs typeface="Arial" pitchFamily="34" charset="0"/>
              </a:rPr>
              <a:t>rather than using only International expertise that may not be so well versed in national and local  key information required to obtain more accurate and effective results that have a high replication potential</a:t>
            </a:r>
          </a:p>
          <a:p>
            <a:pPr algn="just" eaLnBrk="0" hangingPunct="0"/>
            <a:endParaRPr lang="en-US" sz="2000" dirty="0">
              <a:cs typeface="Arial" pitchFamily="34" charset="0"/>
            </a:endParaRPr>
          </a:p>
          <a:p>
            <a:pPr algn="just" eaLnBrk="0" hangingPunct="0">
              <a:buFont typeface="Wingdings" pitchFamily="2" charset="2"/>
              <a:buChar char="ü"/>
            </a:pPr>
            <a:r>
              <a:rPr lang="en-US" sz="2000" b="1" dirty="0">
                <a:cs typeface="Arial" pitchFamily="34" charset="0"/>
              </a:rPr>
              <a:t>to ensure</a:t>
            </a:r>
            <a:r>
              <a:rPr lang="en-US" sz="2000" dirty="0">
                <a:cs typeface="Arial" pitchFamily="34" charset="0"/>
              </a:rPr>
              <a:t>, especially given the very short available implementation timeline, </a:t>
            </a:r>
            <a:r>
              <a:rPr lang="en-US" sz="2000" b="1" dirty="0">
                <a:cs typeface="Arial" pitchFamily="34" charset="0"/>
              </a:rPr>
              <a:t>that the beneficiaries have partners and experts to liaise with and go to after the closure of the COAST project</a:t>
            </a:r>
            <a:r>
              <a:rPr lang="en-US" sz="2000" dirty="0">
                <a:cs typeface="Arial" pitchFamily="34" charset="0"/>
              </a:rPr>
              <a:t>. </a:t>
            </a:r>
            <a:endParaRPr lang="en-US" sz="2000" dirty="0"/>
          </a:p>
        </p:txBody>
      </p:sp>
    </p:spTree>
  </p:cSld>
  <p:clrMapOvr>
    <a:masterClrMapping/>
  </p:clrMapOvr>
  <p:transition spd="slow">
    <p:pull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txBox="1">
            <a:spLocks/>
          </p:cNvSpPr>
          <p:nvPr/>
        </p:nvSpPr>
        <p:spPr bwMode="auto">
          <a:xfrm>
            <a:off x="457200" y="838200"/>
            <a:ext cx="8167688" cy="711200"/>
          </a:xfrm>
          <a:prstGeom prst="rect">
            <a:avLst/>
          </a:prstGeom>
          <a:noFill/>
          <a:ln w="9525">
            <a:noFill/>
            <a:miter lim="800000"/>
            <a:headEnd/>
            <a:tailEnd/>
          </a:ln>
        </p:spPr>
        <p:txBody>
          <a:bodyPr/>
          <a:lstStyle/>
          <a:p>
            <a:pPr algn="ctr" eaLnBrk="0" hangingPunct="0"/>
            <a:r>
              <a:rPr lang="en-US" sz="2800" b="1" dirty="0">
                <a:solidFill>
                  <a:srgbClr val="FF0000"/>
                </a:solidFill>
                <a:cs typeface="Arial" pitchFamily="34" charset="0"/>
              </a:rPr>
              <a:t>Lessons &amp; </a:t>
            </a:r>
            <a:r>
              <a:rPr lang="en-US" sz="2800" b="1" dirty="0" smtClean="0">
                <a:solidFill>
                  <a:srgbClr val="FF0000"/>
                </a:solidFill>
                <a:cs typeface="Arial" pitchFamily="34" charset="0"/>
              </a:rPr>
              <a:t>Recommendations - </a:t>
            </a:r>
            <a:r>
              <a:rPr lang="en-US" sz="2800" b="1" i="1" dirty="0" smtClean="0">
                <a:solidFill>
                  <a:srgbClr val="FF0000"/>
                </a:solidFill>
                <a:cs typeface="Arial" pitchFamily="34" charset="0"/>
              </a:rPr>
              <a:t>continued</a:t>
            </a:r>
            <a:endParaRPr lang="en-US" sz="4400" b="1" i="1" dirty="0">
              <a:solidFill>
                <a:srgbClr val="FF0000"/>
              </a:solidFill>
              <a:cs typeface="Arial" pitchFamily="34" charset="0"/>
            </a:endParaRPr>
          </a:p>
        </p:txBody>
      </p:sp>
      <p:sp>
        <p:nvSpPr>
          <p:cNvPr id="55299" name="TextBox 2"/>
          <p:cNvSpPr txBox="1">
            <a:spLocks noChangeArrowheads="1"/>
          </p:cNvSpPr>
          <p:nvPr/>
        </p:nvSpPr>
        <p:spPr bwMode="auto">
          <a:xfrm>
            <a:off x="401638" y="1447800"/>
            <a:ext cx="8416925" cy="5078413"/>
          </a:xfrm>
          <a:prstGeom prst="rect">
            <a:avLst/>
          </a:prstGeom>
          <a:noFill/>
          <a:ln w="9525">
            <a:noFill/>
            <a:miter lim="800000"/>
            <a:headEnd/>
            <a:tailEnd/>
          </a:ln>
        </p:spPr>
        <p:txBody>
          <a:bodyPr>
            <a:spAutoFit/>
          </a:bodyPr>
          <a:lstStyle/>
          <a:p>
            <a:pPr>
              <a:buFont typeface="Wingdings" pitchFamily="2" charset="2"/>
              <a:buChar char="ü"/>
            </a:pPr>
            <a:r>
              <a:rPr lang="en-US" b="1" dirty="0">
                <a:solidFill>
                  <a:srgbClr val="0033CC"/>
                </a:solidFill>
              </a:rPr>
              <a:t>Hotels have realized the gaps in their information/accounting systems, and intend to record further data from now on as they have now clearly seen the economic benefits of having such data</a:t>
            </a:r>
          </a:p>
          <a:p>
            <a:endParaRPr lang="de-AT" sz="1200" b="1" dirty="0"/>
          </a:p>
          <a:p>
            <a:pPr>
              <a:buFont typeface="Wingdings" pitchFamily="2" charset="2"/>
              <a:buChar char="ü"/>
            </a:pPr>
            <a:r>
              <a:rPr lang="en-US" b="1" dirty="0"/>
              <a:t>Provision of strategic science and technology frameworks that encourage green innovation and the transfer, development and adaptation of environmentally sound best practices and technologies </a:t>
            </a:r>
            <a:r>
              <a:rPr lang="en-US" i="1" dirty="0"/>
              <a:t>(i.e. Global South-South Cooperation; East African Climate Change Innovation Network)</a:t>
            </a:r>
          </a:p>
          <a:p>
            <a:endParaRPr lang="en-US" sz="1200" b="1" i="1" dirty="0"/>
          </a:p>
          <a:p>
            <a:pPr>
              <a:buFont typeface="Wingdings" pitchFamily="2" charset="2"/>
              <a:buChar char="ü"/>
            </a:pPr>
            <a:r>
              <a:rPr lang="en-US" b="1" dirty="0">
                <a:solidFill>
                  <a:srgbClr val="0033CC"/>
                </a:solidFill>
              </a:rPr>
              <a:t>Strengthened partnerships and dialogue platforms amongst the Demo Site stakeholders </a:t>
            </a:r>
            <a:r>
              <a:rPr lang="en-US" i="1" dirty="0">
                <a:solidFill>
                  <a:srgbClr val="0033CC"/>
                </a:solidFill>
              </a:rPr>
              <a:t>(Government, local communities, and private sector) are in place that can yield replication and up scaling of current activities, as well as new business opportunities, investments and cooperation models in the future</a:t>
            </a:r>
          </a:p>
          <a:p>
            <a:endParaRPr lang="de-AT" sz="1200" b="1" dirty="0"/>
          </a:p>
          <a:p>
            <a:pPr>
              <a:buFont typeface="Wingdings" pitchFamily="2" charset="2"/>
              <a:buChar char="ü"/>
            </a:pPr>
            <a:r>
              <a:rPr lang="en-US" b="1" dirty="0"/>
              <a:t>Governments to provide a more favorable investment climate for the private sector to be able to invest into green technologies and pollution control infrastructure by creation of support institutions, accreditation and certification bodies; and tax levies on environmentally sound technology equipment</a:t>
            </a:r>
            <a:endParaRPr lang="de-AT" b="1" dirty="0"/>
          </a:p>
        </p:txBody>
      </p:sp>
    </p:spTree>
  </p:cSld>
  <p:clrMapOvr>
    <a:masterClrMapping/>
  </p:clrMapOvr>
  <p:transition spd="slow">
    <p:pull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ChangeArrowheads="1"/>
          </p:cNvSpPr>
          <p:nvPr/>
        </p:nvSpPr>
        <p:spPr bwMode="auto">
          <a:xfrm>
            <a:off x="457200" y="1066800"/>
            <a:ext cx="8229600" cy="762000"/>
          </a:xfrm>
          <a:prstGeom prst="rect">
            <a:avLst/>
          </a:prstGeom>
          <a:noFill/>
          <a:ln w="9525">
            <a:noFill/>
            <a:miter lim="800000"/>
            <a:headEnd/>
            <a:tailEnd/>
          </a:ln>
        </p:spPr>
        <p:txBody>
          <a:bodyPr anchor="ctr"/>
          <a:lstStyle/>
          <a:p>
            <a:endParaRPr lang="de-DE" sz="4400" b="1">
              <a:latin typeface="Gill Sans MT" pitchFamily="34" charset="0"/>
            </a:endParaRPr>
          </a:p>
        </p:txBody>
      </p:sp>
      <p:sp>
        <p:nvSpPr>
          <p:cNvPr id="57347" name="Rectangle 3"/>
          <p:cNvSpPr txBox="1">
            <a:spLocks noChangeArrowheads="1"/>
          </p:cNvSpPr>
          <p:nvPr/>
        </p:nvSpPr>
        <p:spPr bwMode="auto">
          <a:xfrm>
            <a:off x="457200" y="1828800"/>
            <a:ext cx="8229600" cy="3581400"/>
          </a:xfrm>
          <a:prstGeom prst="rect">
            <a:avLst/>
          </a:prstGeom>
          <a:noFill/>
          <a:ln w="9525">
            <a:noFill/>
            <a:miter lim="800000"/>
            <a:headEnd/>
            <a:tailEnd/>
          </a:ln>
        </p:spPr>
        <p:txBody>
          <a:bodyPr/>
          <a:lstStyle/>
          <a:p>
            <a:pPr marL="800100" lvl="1" indent="-342900">
              <a:spcBef>
                <a:spcPct val="20000"/>
              </a:spcBef>
              <a:buFont typeface="Wingdings" pitchFamily="2" charset="2"/>
              <a:buChar char="§"/>
            </a:pPr>
            <a:endParaRPr lang="en-GB" sz="2000" b="1">
              <a:solidFill>
                <a:schemeClr val="accent2"/>
              </a:solidFill>
              <a:latin typeface="Gill Sans MT" pitchFamily="34" charset="0"/>
              <a:ea typeface="SimSun" pitchFamily="2" charset="-122"/>
            </a:endParaRPr>
          </a:p>
          <a:p>
            <a:pPr marL="342900" indent="-342900">
              <a:spcBef>
                <a:spcPct val="20000"/>
              </a:spcBef>
              <a:buFont typeface="Wingdings" pitchFamily="2" charset="2"/>
              <a:buChar char="q"/>
            </a:pPr>
            <a:endParaRPr lang="en-US" sz="2800" b="1">
              <a:solidFill>
                <a:schemeClr val="accent2"/>
              </a:solidFill>
              <a:latin typeface="Gill Sans MT" pitchFamily="34" charset="0"/>
              <a:ea typeface="SimSun" pitchFamily="2" charset="-122"/>
            </a:endParaRPr>
          </a:p>
        </p:txBody>
      </p:sp>
      <p:sp>
        <p:nvSpPr>
          <p:cNvPr id="57348" name="Subtitle 4"/>
          <p:cNvSpPr txBox="1">
            <a:spLocks/>
          </p:cNvSpPr>
          <p:nvPr/>
        </p:nvSpPr>
        <p:spPr bwMode="auto">
          <a:xfrm>
            <a:off x="228600" y="1447800"/>
            <a:ext cx="8656638" cy="4572000"/>
          </a:xfrm>
          <a:prstGeom prst="rect">
            <a:avLst/>
          </a:prstGeom>
          <a:noFill/>
          <a:ln w="9525">
            <a:noFill/>
            <a:miter lim="800000"/>
            <a:headEnd/>
            <a:tailEnd/>
          </a:ln>
        </p:spPr>
        <p:txBody>
          <a:bodyPr/>
          <a:lstStyle/>
          <a:p>
            <a:pPr marL="342900" indent="-342900" algn="ctr">
              <a:lnSpc>
                <a:spcPct val="80000"/>
              </a:lnSpc>
              <a:spcBef>
                <a:spcPct val="20000"/>
              </a:spcBef>
            </a:pPr>
            <a:r>
              <a:rPr lang="en-US" sz="2100" b="1" u="sng" dirty="0" smtClean="0">
                <a:cs typeface="Arial" pitchFamily="34" charset="0"/>
              </a:rPr>
              <a:t>UNIDO</a:t>
            </a:r>
            <a:r>
              <a:rPr lang="en-US" sz="2100" u="sng" dirty="0" smtClean="0">
                <a:latin typeface="Calibri" pitchFamily="34" charset="0"/>
              </a:rPr>
              <a:t> </a:t>
            </a:r>
            <a:r>
              <a:rPr lang="en-US" sz="2100" b="1" u="sng" dirty="0" smtClean="0">
                <a:cs typeface="Arial" pitchFamily="34" charset="0"/>
              </a:rPr>
              <a:t>TEST </a:t>
            </a:r>
            <a:r>
              <a:rPr lang="en-US" sz="2100" b="1" u="sng" dirty="0">
                <a:cs typeface="Arial" pitchFamily="34" charset="0"/>
              </a:rPr>
              <a:t>TEAM</a:t>
            </a:r>
          </a:p>
          <a:p>
            <a:pPr marL="342900" indent="-342900" algn="ctr">
              <a:lnSpc>
                <a:spcPct val="80000"/>
              </a:lnSpc>
              <a:spcBef>
                <a:spcPct val="20000"/>
              </a:spcBef>
            </a:pPr>
            <a:endParaRPr lang="en-US" sz="2100" dirty="0">
              <a:solidFill>
                <a:srgbClr val="0070C0"/>
              </a:solidFill>
              <a:latin typeface="Calibri" pitchFamily="34" charset="0"/>
            </a:endParaRPr>
          </a:p>
          <a:p>
            <a:pPr marL="342900" indent="-342900" algn="ctr">
              <a:lnSpc>
                <a:spcPct val="80000"/>
              </a:lnSpc>
              <a:spcBef>
                <a:spcPct val="20000"/>
              </a:spcBef>
            </a:pPr>
            <a:r>
              <a:rPr lang="en-US" sz="1600" b="1" dirty="0">
                <a:solidFill>
                  <a:srgbClr val="009900"/>
                </a:solidFill>
                <a:cs typeface="Arial" pitchFamily="34" charset="0"/>
              </a:rPr>
              <a:t>Mr. Ludovic Bernaudat</a:t>
            </a:r>
          </a:p>
          <a:p>
            <a:pPr marL="342900" indent="-342900" algn="ctr">
              <a:lnSpc>
                <a:spcPct val="80000"/>
              </a:lnSpc>
              <a:spcBef>
                <a:spcPct val="20000"/>
              </a:spcBef>
            </a:pPr>
            <a:r>
              <a:rPr lang="en-US" sz="1600" b="1" dirty="0">
                <a:solidFill>
                  <a:srgbClr val="0000FF"/>
                </a:solidFill>
                <a:cs typeface="Arial" pitchFamily="34" charset="0"/>
                <a:hlinkClick r:id="rId2"/>
              </a:rPr>
              <a:t>L.Bernaudat@unido.org</a:t>
            </a:r>
            <a:endParaRPr lang="en-US" sz="1600" b="1" dirty="0">
              <a:solidFill>
                <a:srgbClr val="0000FF"/>
              </a:solidFill>
              <a:cs typeface="Arial" pitchFamily="34" charset="0"/>
            </a:endParaRPr>
          </a:p>
          <a:p>
            <a:pPr marL="342900" indent="-342900" algn="ctr">
              <a:lnSpc>
                <a:spcPct val="80000"/>
              </a:lnSpc>
              <a:spcBef>
                <a:spcPct val="20000"/>
              </a:spcBef>
            </a:pPr>
            <a:endParaRPr lang="en-US" sz="800" b="1" dirty="0">
              <a:solidFill>
                <a:srgbClr val="0000FF"/>
              </a:solidFill>
              <a:cs typeface="Arial" pitchFamily="34" charset="0"/>
            </a:endParaRPr>
          </a:p>
          <a:p>
            <a:pPr marL="342900" indent="-342900" algn="ctr">
              <a:lnSpc>
                <a:spcPct val="80000"/>
              </a:lnSpc>
              <a:spcBef>
                <a:spcPct val="20000"/>
              </a:spcBef>
            </a:pPr>
            <a:endParaRPr lang="en-US" sz="800" b="1" dirty="0">
              <a:solidFill>
                <a:srgbClr val="008000"/>
              </a:solidFill>
              <a:cs typeface="Arial" pitchFamily="34" charset="0"/>
            </a:endParaRPr>
          </a:p>
          <a:p>
            <a:pPr marL="342900" indent="-342900" algn="ctr">
              <a:lnSpc>
                <a:spcPct val="80000"/>
              </a:lnSpc>
              <a:spcBef>
                <a:spcPct val="20000"/>
              </a:spcBef>
            </a:pPr>
            <a:r>
              <a:rPr lang="en-US" sz="1600" b="1" dirty="0">
                <a:solidFill>
                  <a:srgbClr val="009900"/>
                </a:solidFill>
                <a:cs typeface="Arial" pitchFamily="34" charset="0"/>
              </a:rPr>
              <a:t>Ms. Marla McCarroll Pinto Rodrigues</a:t>
            </a:r>
          </a:p>
          <a:p>
            <a:pPr marL="342900" indent="-342900" algn="ctr">
              <a:lnSpc>
                <a:spcPct val="80000"/>
              </a:lnSpc>
              <a:spcBef>
                <a:spcPct val="20000"/>
              </a:spcBef>
            </a:pPr>
            <a:r>
              <a:rPr lang="en-US" sz="1600" b="1" dirty="0">
                <a:solidFill>
                  <a:srgbClr val="008000"/>
                </a:solidFill>
                <a:cs typeface="Arial" pitchFamily="34" charset="0"/>
                <a:hlinkClick r:id="rId3"/>
              </a:rPr>
              <a:t>M.Pinto-Rodrigues@unido.org</a:t>
            </a:r>
            <a:endParaRPr lang="en-US" sz="1600" b="1" dirty="0">
              <a:solidFill>
                <a:srgbClr val="008000"/>
              </a:solidFill>
              <a:cs typeface="Arial" pitchFamily="34" charset="0"/>
            </a:endParaRPr>
          </a:p>
          <a:p>
            <a:pPr marL="342900" indent="-342900" algn="ctr">
              <a:lnSpc>
                <a:spcPct val="80000"/>
              </a:lnSpc>
              <a:spcBef>
                <a:spcPct val="20000"/>
              </a:spcBef>
            </a:pPr>
            <a:endParaRPr lang="en-US" sz="1600" b="1" dirty="0">
              <a:solidFill>
                <a:srgbClr val="008000"/>
              </a:solidFill>
              <a:cs typeface="Arial" pitchFamily="34" charset="0"/>
            </a:endParaRPr>
          </a:p>
          <a:p>
            <a:pPr marL="342900" indent="-342900" algn="ctr">
              <a:lnSpc>
                <a:spcPct val="80000"/>
              </a:lnSpc>
              <a:spcBef>
                <a:spcPct val="20000"/>
              </a:spcBef>
            </a:pPr>
            <a:r>
              <a:rPr lang="en-US" sz="1600" b="1" dirty="0">
                <a:solidFill>
                  <a:srgbClr val="009900"/>
                </a:solidFill>
                <a:cs typeface="Arial" pitchFamily="34" charset="0"/>
              </a:rPr>
              <a:t>Mr. Harvey Garcia</a:t>
            </a:r>
          </a:p>
          <a:p>
            <a:pPr marL="342900" indent="-342900" algn="ctr">
              <a:lnSpc>
                <a:spcPct val="80000"/>
              </a:lnSpc>
              <a:spcBef>
                <a:spcPct val="20000"/>
              </a:spcBef>
            </a:pPr>
            <a:r>
              <a:rPr lang="en-US" sz="1600" b="1" dirty="0">
                <a:solidFill>
                  <a:srgbClr val="008000"/>
                </a:solidFill>
                <a:cs typeface="Arial" pitchFamily="34" charset="0"/>
                <a:hlinkClick r:id="rId4"/>
              </a:rPr>
              <a:t>H.Garcia@unido.org</a:t>
            </a:r>
            <a:endParaRPr lang="en-US" sz="1600" b="1" dirty="0">
              <a:solidFill>
                <a:srgbClr val="008000"/>
              </a:solidFill>
              <a:cs typeface="Arial" pitchFamily="34" charset="0"/>
            </a:endParaRPr>
          </a:p>
          <a:p>
            <a:pPr marL="342900" indent="-342900" algn="ctr">
              <a:lnSpc>
                <a:spcPct val="80000"/>
              </a:lnSpc>
              <a:spcBef>
                <a:spcPct val="20000"/>
              </a:spcBef>
            </a:pPr>
            <a:endParaRPr lang="en-US" sz="800" b="1" dirty="0">
              <a:solidFill>
                <a:srgbClr val="008000"/>
              </a:solidFill>
              <a:cs typeface="Arial" pitchFamily="34" charset="0"/>
            </a:endParaRPr>
          </a:p>
          <a:p>
            <a:pPr marL="342900" indent="-342900" algn="ctr">
              <a:lnSpc>
                <a:spcPct val="80000"/>
              </a:lnSpc>
              <a:spcBef>
                <a:spcPct val="20000"/>
              </a:spcBef>
            </a:pPr>
            <a:r>
              <a:rPr lang="en-US" sz="1600" b="1" dirty="0">
                <a:solidFill>
                  <a:srgbClr val="009900"/>
                </a:solidFill>
                <a:cs typeface="Arial" pitchFamily="34" charset="0"/>
              </a:rPr>
              <a:t>Ms. Yolanda </a:t>
            </a:r>
            <a:r>
              <a:rPr lang="en-US" sz="1600" b="1" dirty="0" err="1" smtClean="0">
                <a:solidFill>
                  <a:srgbClr val="009900"/>
                </a:solidFill>
                <a:cs typeface="Arial" pitchFamily="34" charset="0"/>
              </a:rPr>
              <a:t>Cachu</a:t>
            </a:r>
            <a:r>
              <a:rPr lang="en-US" sz="1600" b="1" dirty="0" smtClean="0">
                <a:solidFill>
                  <a:srgbClr val="009900"/>
                </a:solidFill>
                <a:cs typeface="Arial" pitchFamily="34" charset="0"/>
              </a:rPr>
              <a:t> </a:t>
            </a:r>
            <a:r>
              <a:rPr lang="en-US" sz="1600" b="1" dirty="0">
                <a:solidFill>
                  <a:srgbClr val="009900"/>
                </a:solidFill>
                <a:cs typeface="Arial" pitchFamily="34" charset="0"/>
              </a:rPr>
              <a:t>(EMA expert)</a:t>
            </a:r>
          </a:p>
          <a:p>
            <a:pPr marL="342900" indent="-342900" algn="ctr">
              <a:lnSpc>
                <a:spcPct val="80000"/>
              </a:lnSpc>
              <a:spcBef>
                <a:spcPct val="20000"/>
              </a:spcBef>
            </a:pPr>
            <a:r>
              <a:rPr lang="en-US" sz="1600" b="1" dirty="0">
                <a:solidFill>
                  <a:srgbClr val="008000"/>
                </a:solidFill>
                <a:cs typeface="Arial" pitchFamily="34" charset="0"/>
                <a:hlinkClick r:id="rId5"/>
              </a:rPr>
              <a:t>Y.Cachu@unido.org</a:t>
            </a:r>
            <a:endParaRPr lang="en-US" sz="1600" b="1" dirty="0">
              <a:solidFill>
                <a:srgbClr val="008000"/>
              </a:solidFill>
              <a:cs typeface="Arial" pitchFamily="34" charset="0"/>
            </a:endParaRPr>
          </a:p>
          <a:p>
            <a:pPr marL="342900" indent="-342900" algn="ctr">
              <a:lnSpc>
                <a:spcPct val="80000"/>
              </a:lnSpc>
              <a:spcBef>
                <a:spcPct val="20000"/>
              </a:spcBef>
            </a:pPr>
            <a:endParaRPr lang="en-US" sz="1600" b="1" dirty="0">
              <a:solidFill>
                <a:srgbClr val="008000"/>
              </a:solidFill>
              <a:cs typeface="Arial" pitchFamily="34" charset="0"/>
            </a:endParaRPr>
          </a:p>
          <a:p>
            <a:pPr marL="342900" indent="-342900" algn="ctr">
              <a:lnSpc>
                <a:spcPct val="80000"/>
              </a:lnSpc>
              <a:spcBef>
                <a:spcPct val="20000"/>
              </a:spcBef>
            </a:pPr>
            <a:r>
              <a:rPr lang="en-US" sz="1600" b="1" dirty="0">
                <a:solidFill>
                  <a:srgbClr val="009900"/>
                </a:solidFill>
                <a:cs typeface="Arial" pitchFamily="34" charset="0"/>
              </a:rPr>
              <a:t>Special Support from VSO Esther Munyithia in Inhambane, Mozambique</a:t>
            </a:r>
            <a:r>
              <a:rPr lang="en-US" sz="1600" b="1" dirty="0" smtClean="0">
                <a:solidFill>
                  <a:srgbClr val="009900"/>
                </a:solidFill>
                <a:cs typeface="Arial" pitchFamily="34" charset="0"/>
              </a:rPr>
              <a:t>.</a:t>
            </a:r>
          </a:p>
          <a:p>
            <a:pPr marL="342900" indent="-342900" algn="ctr">
              <a:lnSpc>
                <a:spcPct val="80000"/>
              </a:lnSpc>
              <a:spcBef>
                <a:spcPct val="20000"/>
              </a:spcBef>
            </a:pPr>
            <a:endParaRPr lang="en-US" sz="1600" b="1" dirty="0" smtClean="0">
              <a:solidFill>
                <a:srgbClr val="009900"/>
              </a:solidFill>
              <a:cs typeface="Arial" pitchFamily="34" charset="0"/>
            </a:endParaRPr>
          </a:p>
          <a:p>
            <a:pPr marL="342900" indent="-342900" algn="ctr">
              <a:lnSpc>
                <a:spcPct val="80000"/>
              </a:lnSpc>
              <a:spcBef>
                <a:spcPct val="20000"/>
              </a:spcBef>
            </a:pPr>
            <a:r>
              <a:rPr lang="en-US" sz="1600" b="1" dirty="0">
                <a:solidFill>
                  <a:srgbClr val="009900"/>
                </a:solidFill>
                <a:cs typeface="Arial" pitchFamily="34" charset="0"/>
              </a:rPr>
              <a:t>Photo credits: COAST project; Country Partners; </a:t>
            </a:r>
            <a:r>
              <a:rPr lang="en-US" sz="1600" b="1" dirty="0" err="1">
                <a:solidFill>
                  <a:srgbClr val="009900"/>
                </a:solidFill>
                <a:cs typeface="Arial" pitchFamily="34" charset="0"/>
              </a:rPr>
              <a:t>Watamu</a:t>
            </a:r>
            <a:r>
              <a:rPr lang="en-US" sz="1600" b="1" dirty="0">
                <a:solidFill>
                  <a:srgbClr val="009900"/>
                </a:solidFill>
                <a:cs typeface="Arial" pitchFamily="34" charset="0"/>
              </a:rPr>
              <a:t> Marine Association; Local Ocean Trust: </a:t>
            </a:r>
            <a:r>
              <a:rPr lang="en-US" sz="1600" b="1" dirty="0" err="1">
                <a:solidFill>
                  <a:srgbClr val="009900"/>
                </a:solidFill>
                <a:cs typeface="Arial" pitchFamily="34" charset="0"/>
              </a:rPr>
              <a:t>Watamu</a:t>
            </a:r>
            <a:r>
              <a:rPr lang="en-US" sz="1600" b="1" dirty="0">
                <a:solidFill>
                  <a:srgbClr val="009900"/>
                </a:solidFill>
                <a:cs typeface="Arial" pitchFamily="34" charset="0"/>
              </a:rPr>
              <a:t> Turtle Watch.</a:t>
            </a:r>
          </a:p>
          <a:p>
            <a:pPr marL="342900" indent="-342900" algn="ctr">
              <a:lnSpc>
                <a:spcPct val="80000"/>
              </a:lnSpc>
              <a:spcBef>
                <a:spcPct val="20000"/>
              </a:spcBef>
            </a:pPr>
            <a:endParaRPr lang="en-US" sz="1600" b="1" dirty="0">
              <a:solidFill>
                <a:srgbClr val="008000"/>
              </a:solidFill>
              <a:cs typeface="Arial" pitchFamily="34" charset="0"/>
            </a:endParaRPr>
          </a:p>
          <a:p>
            <a:pPr marL="342900" indent="-342900" algn="ctr">
              <a:lnSpc>
                <a:spcPct val="80000"/>
              </a:lnSpc>
              <a:spcBef>
                <a:spcPct val="20000"/>
              </a:spcBef>
            </a:pPr>
            <a:endParaRPr lang="en-US" sz="1600" b="1" dirty="0">
              <a:solidFill>
                <a:srgbClr val="008000"/>
              </a:solidFill>
              <a:cs typeface="Arial" pitchFamily="34" charset="0"/>
            </a:endParaRPr>
          </a:p>
          <a:p>
            <a:pPr marL="342900" indent="-342900" algn="ctr">
              <a:lnSpc>
                <a:spcPct val="80000"/>
              </a:lnSpc>
              <a:spcBef>
                <a:spcPct val="20000"/>
              </a:spcBef>
            </a:pPr>
            <a:endParaRPr lang="en-US" sz="800" b="1" dirty="0">
              <a:solidFill>
                <a:srgbClr val="008000"/>
              </a:solidFill>
              <a:latin typeface="Calibri" pitchFamily="34" charset="0"/>
            </a:endParaRPr>
          </a:p>
          <a:p>
            <a:pPr marL="342900" indent="-342900" algn="ctr">
              <a:lnSpc>
                <a:spcPct val="80000"/>
              </a:lnSpc>
              <a:spcBef>
                <a:spcPct val="20000"/>
              </a:spcBef>
            </a:pPr>
            <a:endParaRPr lang="en-US" sz="1600" b="1" dirty="0">
              <a:solidFill>
                <a:srgbClr val="008000"/>
              </a:solidFill>
              <a:latin typeface="Calibri" pitchFamily="34" charset="0"/>
            </a:endParaRPr>
          </a:p>
          <a:p>
            <a:pPr marL="342900" indent="-342900" algn="ctr">
              <a:lnSpc>
                <a:spcPct val="80000"/>
              </a:lnSpc>
              <a:spcBef>
                <a:spcPct val="20000"/>
              </a:spcBef>
            </a:pPr>
            <a:endParaRPr lang="en-US" sz="1600" dirty="0">
              <a:solidFill>
                <a:srgbClr val="008000"/>
              </a:solidFill>
              <a:latin typeface="Calibri" pitchFamily="34" charset="0"/>
            </a:endParaRPr>
          </a:p>
          <a:p>
            <a:pPr marL="342900" indent="-342900" algn="r">
              <a:lnSpc>
                <a:spcPct val="80000"/>
              </a:lnSpc>
              <a:spcBef>
                <a:spcPct val="20000"/>
              </a:spcBef>
            </a:pPr>
            <a:endParaRPr lang="en-GB" sz="1900" dirty="0">
              <a:solidFill>
                <a:srgbClr val="0070C0"/>
              </a:solidFill>
              <a:latin typeface="Calibri" pitchFamily="34" charset="0"/>
            </a:endParaRPr>
          </a:p>
          <a:p>
            <a:pPr marL="342900" indent="-342900" algn="r">
              <a:lnSpc>
                <a:spcPct val="80000"/>
              </a:lnSpc>
              <a:spcBef>
                <a:spcPct val="20000"/>
              </a:spcBef>
            </a:pPr>
            <a:endParaRPr lang="en-US" sz="1300" dirty="0">
              <a:solidFill>
                <a:srgbClr val="0070C0"/>
              </a:solidFill>
              <a:latin typeface="Calibri" pitchFamily="34" charset="0"/>
            </a:endParaRPr>
          </a:p>
        </p:txBody>
      </p:sp>
    </p:spTree>
  </p:cSld>
  <p:clrMapOvr>
    <a:masterClrMapping/>
  </p:clrMapOvr>
  <p:transition spd="slow" advClick="0" advTm="10000">
    <p:pull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txBox="1">
            <a:spLocks noChangeArrowheads="1"/>
          </p:cNvSpPr>
          <p:nvPr/>
        </p:nvSpPr>
        <p:spPr bwMode="auto">
          <a:xfrm>
            <a:off x="457200" y="1066800"/>
            <a:ext cx="8229600" cy="762000"/>
          </a:xfrm>
          <a:prstGeom prst="rect">
            <a:avLst/>
          </a:prstGeom>
          <a:noFill/>
          <a:ln w="9525">
            <a:noFill/>
            <a:miter lim="800000"/>
            <a:headEnd/>
            <a:tailEnd/>
          </a:ln>
        </p:spPr>
        <p:txBody>
          <a:bodyPr anchor="ctr"/>
          <a:lstStyle/>
          <a:p>
            <a:endParaRPr lang="de-DE" sz="4400" b="1">
              <a:latin typeface="Gill Sans MT" pitchFamily="34" charset="0"/>
            </a:endParaRPr>
          </a:p>
        </p:txBody>
      </p:sp>
      <p:sp>
        <p:nvSpPr>
          <p:cNvPr id="58371" name="Rectangle 3"/>
          <p:cNvSpPr txBox="1">
            <a:spLocks noChangeArrowheads="1"/>
          </p:cNvSpPr>
          <p:nvPr/>
        </p:nvSpPr>
        <p:spPr bwMode="auto">
          <a:xfrm>
            <a:off x="457200" y="1828800"/>
            <a:ext cx="8229600" cy="3581400"/>
          </a:xfrm>
          <a:prstGeom prst="rect">
            <a:avLst/>
          </a:prstGeom>
          <a:noFill/>
          <a:ln w="9525">
            <a:noFill/>
            <a:miter lim="800000"/>
            <a:headEnd/>
            <a:tailEnd/>
          </a:ln>
        </p:spPr>
        <p:txBody>
          <a:bodyPr/>
          <a:lstStyle/>
          <a:p>
            <a:pPr marL="800100" lvl="1" indent="-342900">
              <a:spcBef>
                <a:spcPct val="20000"/>
              </a:spcBef>
              <a:buFont typeface="Wingdings" pitchFamily="2" charset="2"/>
              <a:buChar char="§"/>
            </a:pPr>
            <a:endParaRPr lang="en-GB" sz="2000" b="1">
              <a:solidFill>
                <a:schemeClr val="accent2"/>
              </a:solidFill>
              <a:latin typeface="Gill Sans MT" pitchFamily="34" charset="0"/>
              <a:ea typeface="SimSun" pitchFamily="2" charset="-122"/>
            </a:endParaRPr>
          </a:p>
          <a:p>
            <a:pPr marL="342900" indent="-342900">
              <a:spcBef>
                <a:spcPct val="20000"/>
              </a:spcBef>
              <a:buFont typeface="Wingdings" pitchFamily="2" charset="2"/>
              <a:buChar char="q"/>
            </a:pPr>
            <a:endParaRPr lang="en-US" sz="2800" b="1">
              <a:solidFill>
                <a:schemeClr val="accent2"/>
              </a:solidFill>
              <a:latin typeface="Gill Sans MT" pitchFamily="34" charset="0"/>
              <a:ea typeface="SimSun" pitchFamily="2" charset="-122"/>
            </a:endParaRPr>
          </a:p>
        </p:txBody>
      </p:sp>
      <p:sp>
        <p:nvSpPr>
          <p:cNvPr id="58372" name="Subtitle 4"/>
          <p:cNvSpPr txBox="1">
            <a:spLocks/>
          </p:cNvSpPr>
          <p:nvPr/>
        </p:nvSpPr>
        <p:spPr bwMode="auto">
          <a:xfrm>
            <a:off x="228600" y="838200"/>
            <a:ext cx="8580438" cy="5715000"/>
          </a:xfrm>
          <a:prstGeom prst="rect">
            <a:avLst/>
          </a:prstGeom>
          <a:noFill/>
          <a:ln w="9525">
            <a:noFill/>
            <a:miter lim="800000"/>
            <a:headEnd/>
            <a:tailEnd/>
          </a:ln>
        </p:spPr>
        <p:txBody>
          <a:bodyPr/>
          <a:lstStyle/>
          <a:p>
            <a:pPr marL="342900" indent="-342900" algn="ctr">
              <a:lnSpc>
                <a:spcPct val="80000"/>
              </a:lnSpc>
              <a:spcBef>
                <a:spcPct val="20000"/>
              </a:spcBef>
            </a:pPr>
            <a:endParaRPr lang="en-US" sz="1500" u="sng" dirty="0">
              <a:cs typeface="Arial" pitchFamily="34" charset="0"/>
            </a:endParaRPr>
          </a:p>
          <a:p>
            <a:pPr marL="342900" indent="-342900" algn="ctr">
              <a:lnSpc>
                <a:spcPct val="80000"/>
              </a:lnSpc>
              <a:spcBef>
                <a:spcPct val="20000"/>
              </a:spcBef>
            </a:pPr>
            <a:r>
              <a:rPr lang="en-US" sz="1500" b="1" u="sng" dirty="0">
                <a:cs typeface="Arial" pitchFamily="34" charset="0"/>
              </a:rPr>
              <a:t>A big thank you to the National Cleaner Production Center Implementation Partners</a:t>
            </a:r>
            <a:r>
              <a:rPr lang="en-US" sz="1500" u="sng" dirty="0">
                <a:cs typeface="Arial" pitchFamily="34" charset="0"/>
              </a:rPr>
              <a:t>:</a:t>
            </a:r>
          </a:p>
          <a:p>
            <a:pPr marL="342900" indent="-342900" algn="ctr">
              <a:lnSpc>
                <a:spcPct val="80000"/>
              </a:lnSpc>
              <a:spcBef>
                <a:spcPct val="20000"/>
              </a:spcBef>
            </a:pPr>
            <a:endParaRPr lang="en-US" sz="1500" u="sng" dirty="0">
              <a:cs typeface="Arial" pitchFamily="34" charset="0"/>
            </a:endParaRPr>
          </a:p>
          <a:p>
            <a:pPr marL="342900" indent="-342900">
              <a:lnSpc>
                <a:spcPct val="80000"/>
              </a:lnSpc>
              <a:spcBef>
                <a:spcPct val="20000"/>
              </a:spcBef>
            </a:pPr>
            <a:r>
              <a:rPr lang="en-US" sz="1500" b="1" u="sng" dirty="0">
                <a:solidFill>
                  <a:srgbClr val="0033CC"/>
                </a:solidFill>
                <a:cs typeface="Arial" pitchFamily="34" charset="0"/>
              </a:rPr>
              <a:t>Kenya:</a:t>
            </a:r>
          </a:p>
          <a:p>
            <a:r>
              <a:rPr lang="en-US" sz="1500" b="1" dirty="0" smtClean="0">
                <a:cs typeface="Arial" pitchFamily="34" charset="0"/>
              </a:rPr>
              <a:t>Jane Nyakang’o (Director)</a:t>
            </a:r>
          </a:p>
          <a:p>
            <a:r>
              <a:rPr lang="en-US" sz="1500" dirty="0" smtClean="0">
                <a:cs typeface="Arial" pitchFamily="34" charset="0"/>
              </a:rPr>
              <a:t>Kenya National Cleaner Production Center</a:t>
            </a:r>
          </a:p>
          <a:p>
            <a:r>
              <a:rPr lang="en-US" sz="1500" dirty="0" smtClean="0">
                <a:cs typeface="Arial" pitchFamily="34" charset="0"/>
              </a:rPr>
              <a:t>P.O. Box 1360– 00200, Popo Road, Off Mombasa Rd, Nairobi - Kenya</a:t>
            </a:r>
          </a:p>
          <a:p>
            <a:r>
              <a:rPr lang="en-US" sz="1500" dirty="0" smtClean="0">
                <a:cs typeface="Arial" pitchFamily="34" charset="0"/>
              </a:rPr>
              <a:t>Tel/Fax +254-2-6004870/ 1 +254 734 412 402</a:t>
            </a:r>
          </a:p>
          <a:p>
            <a:r>
              <a:rPr lang="en-US" sz="1500" dirty="0" smtClean="0">
                <a:cs typeface="Arial" pitchFamily="34" charset="0"/>
              </a:rPr>
              <a:t>E-mail: info@cpkenya.org; Website: </a:t>
            </a:r>
            <a:r>
              <a:rPr lang="en-US" sz="1500" dirty="0" smtClean="0">
                <a:cs typeface="Arial" pitchFamily="34" charset="0"/>
                <a:hlinkClick r:id="rId3"/>
              </a:rPr>
              <a:t>www.cpkenya.org</a:t>
            </a:r>
            <a:endParaRPr lang="en-US" sz="1500" dirty="0" smtClean="0">
              <a:cs typeface="Arial" pitchFamily="34" charset="0"/>
            </a:endParaRPr>
          </a:p>
          <a:p>
            <a:endParaRPr lang="en-US" sz="1500" u="sng" dirty="0">
              <a:cs typeface="Arial" pitchFamily="34" charset="0"/>
            </a:endParaRPr>
          </a:p>
          <a:p>
            <a:pPr marL="342900" indent="-342900">
              <a:lnSpc>
                <a:spcPct val="80000"/>
              </a:lnSpc>
              <a:spcBef>
                <a:spcPct val="20000"/>
              </a:spcBef>
            </a:pPr>
            <a:r>
              <a:rPr lang="en-US" sz="1500" b="1" u="sng" dirty="0" smtClean="0">
                <a:solidFill>
                  <a:srgbClr val="0033CC"/>
                </a:solidFill>
                <a:cs typeface="Arial" pitchFamily="34" charset="0"/>
              </a:rPr>
              <a:t>Mozambique:</a:t>
            </a:r>
          </a:p>
          <a:p>
            <a:pPr marL="342900" indent="-342900">
              <a:lnSpc>
                <a:spcPct val="80000"/>
              </a:lnSpc>
              <a:spcBef>
                <a:spcPct val="20000"/>
              </a:spcBef>
            </a:pPr>
            <a:r>
              <a:rPr lang="pt-PT" sz="1500" b="1" dirty="0" smtClean="0"/>
              <a:t>João Carlos Frade</a:t>
            </a:r>
            <a:r>
              <a:rPr lang="en-US" sz="1500" b="1" dirty="0" smtClean="0"/>
              <a:t> (Director)</a:t>
            </a:r>
            <a:endParaRPr lang="en-US" sz="1500" b="1" u="sng" dirty="0">
              <a:cs typeface="Arial" pitchFamily="34" charset="0"/>
            </a:endParaRPr>
          </a:p>
          <a:p>
            <a:r>
              <a:rPr lang="en-US" sz="1500" dirty="0" smtClean="0">
                <a:cs typeface="Arial" pitchFamily="34" charset="0"/>
              </a:rPr>
              <a:t>Mozambique National Cleaner Production Centre </a:t>
            </a:r>
          </a:p>
          <a:p>
            <a:r>
              <a:rPr lang="pt-BR" sz="1500" dirty="0" smtClean="0">
                <a:cs typeface="Arial" pitchFamily="34" charset="0"/>
              </a:rPr>
              <a:t>Avenida Romão Fernandes Farinha, 154 Edifício do FEMA , </a:t>
            </a:r>
            <a:r>
              <a:rPr lang="en-US" sz="1500" dirty="0" smtClean="0">
                <a:cs typeface="Arial" pitchFamily="34" charset="0"/>
              </a:rPr>
              <a:t>Maputo – Mozambique </a:t>
            </a:r>
            <a:endParaRPr lang="pt-BR" sz="1500" dirty="0" smtClean="0">
              <a:cs typeface="Arial" pitchFamily="34" charset="0"/>
            </a:endParaRPr>
          </a:p>
          <a:p>
            <a:r>
              <a:rPr lang="en-US" sz="1500" dirty="0" smtClean="0">
                <a:cs typeface="Arial" pitchFamily="34" charset="0"/>
              </a:rPr>
              <a:t>Tel: +258 82 3235040  </a:t>
            </a:r>
          </a:p>
          <a:p>
            <a:r>
              <a:rPr lang="en-US" sz="1500" dirty="0" smtClean="0">
                <a:cs typeface="Arial" pitchFamily="34" charset="0"/>
              </a:rPr>
              <a:t>Email: </a:t>
            </a:r>
            <a:r>
              <a:rPr lang="en-US" sz="1500" dirty="0" smtClean="0">
                <a:cs typeface="Arial" pitchFamily="34" charset="0"/>
                <a:hlinkClick r:id="rId4"/>
              </a:rPr>
              <a:t>mncpc@tvcabo.co.mz</a:t>
            </a:r>
            <a:r>
              <a:rPr lang="en-US" sz="1500" dirty="0" smtClean="0">
                <a:cs typeface="Arial" pitchFamily="34" charset="0"/>
              </a:rPr>
              <a:t>; Website: </a:t>
            </a:r>
            <a:r>
              <a:rPr lang="en-ZA" sz="1600" u="sng" dirty="0" smtClean="0">
                <a:hlinkClick r:id="rId5"/>
              </a:rPr>
              <a:t>www.mncpc.co.mz</a:t>
            </a:r>
            <a:endParaRPr lang="en-US" sz="1500" dirty="0" smtClean="0">
              <a:cs typeface="Arial" pitchFamily="34" charset="0"/>
            </a:endParaRPr>
          </a:p>
          <a:p>
            <a:endParaRPr lang="en-US" sz="1500" u="sng" dirty="0">
              <a:cs typeface="Arial" pitchFamily="34" charset="0"/>
            </a:endParaRPr>
          </a:p>
          <a:p>
            <a:r>
              <a:rPr lang="en-US" sz="1500" b="1" u="sng" dirty="0">
                <a:solidFill>
                  <a:srgbClr val="0033CC"/>
                </a:solidFill>
                <a:cs typeface="Arial" pitchFamily="34" charset="0"/>
              </a:rPr>
              <a:t>Tanzania:</a:t>
            </a:r>
            <a:r>
              <a:rPr lang="en-US" sz="1500" b="1" i="1" dirty="0">
                <a:solidFill>
                  <a:srgbClr val="0033CC"/>
                </a:solidFill>
                <a:cs typeface="Arial" pitchFamily="34" charset="0"/>
              </a:rPr>
              <a:t> </a:t>
            </a:r>
            <a:endParaRPr lang="en-US" sz="1500" b="1" i="1" dirty="0" smtClean="0">
              <a:solidFill>
                <a:srgbClr val="0033CC"/>
              </a:solidFill>
              <a:cs typeface="Arial" pitchFamily="34" charset="0"/>
            </a:endParaRPr>
          </a:p>
          <a:p>
            <a:r>
              <a:rPr lang="en-US" sz="1500" b="1" dirty="0" smtClean="0">
                <a:cs typeface="Arial" pitchFamily="34" charset="0"/>
              </a:rPr>
              <a:t>Prof. Cleophas Migiro (Executive Director)</a:t>
            </a:r>
          </a:p>
          <a:p>
            <a:r>
              <a:rPr lang="en-GB" sz="1500" dirty="0" smtClean="0">
                <a:cs typeface="Arial" pitchFamily="34" charset="0"/>
              </a:rPr>
              <a:t>Cleaner Production Centre of Tanzania (CPCT)</a:t>
            </a:r>
            <a:endParaRPr lang="en-US" sz="1500" dirty="0" smtClean="0">
              <a:cs typeface="Arial" pitchFamily="34" charset="0"/>
            </a:endParaRPr>
          </a:p>
          <a:p>
            <a:r>
              <a:rPr lang="es-ES" sz="1500" dirty="0" smtClean="0">
                <a:cs typeface="Arial" pitchFamily="34" charset="0"/>
              </a:rPr>
              <a:t>393 </a:t>
            </a:r>
            <a:r>
              <a:rPr lang="es-ES" sz="1500" dirty="0" err="1" smtClean="0">
                <a:cs typeface="Arial" pitchFamily="34" charset="0"/>
              </a:rPr>
              <a:t>Mahando</a:t>
            </a:r>
            <a:r>
              <a:rPr lang="es-ES" sz="1500" dirty="0" smtClean="0">
                <a:cs typeface="Arial" pitchFamily="34" charset="0"/>
              </a:rPr>
              <a:t> </a:t>
            </a:r>
            <a:r>
              <a:rPr lang="es-ES" sz="1500" dirty="0" err="1" smtClean="0">
                <a:cs typeface="Arial" pitchFamily="34" charset="0"/>
              </a:rPr>
              <a:t>Street</a:t>
            </a:r>
            <a:r>
              <a:rPr lang="es-ES" sz="1500" dirty="0" smtClean="0">
                <a:cs typeface="Arial" pitchFamily="34" charset="0"/>
              </a:rPr>
              <a:t>, </a:t>
            </a:r>
            <a:r>
              <a:rPr lang="es-ES" sz="1500" dirty="0" err="1" smtClean="0">
                <a:cs typeface="Arial" pitchFamily="34" charset="0"/>
              </a:rPr>
              <a:t>Masaki</a:t>
            </a:r>
            <a:endParaRPr lang="en-US" sz="1500" dirty="0" smtClean="0">
              <a:cs typeface="Arial" pitchFamily="34" charset="0"/>
            </a:endParaRPr>
          </a:p>
          <a:p>
            <a:r>
              <a:rPr lang="es-ES" sz="1500" dirty="0" smtClean="0">
                <a:cs typeface="Arial" pitchFamily="34" charset="0"/>
              </a:rPr>
              <a:t>P. O. Box 105581, Dar es </a:t>
            </a:r>
            <a:r>
              <a:rPr lang="es-ES" sz="1500" dirty="0" err="1" smtClean="0">
                <a:cs typeface="Arial" pitchFamily="34" charset="0"/>
              </a:rPr>
              <a:t>Salaam</a:t>
            </a:r>
            <a:r>
              <a:rPr lang="es-ES" sz="1500" dirty="0" smtClean="0">
                <a:cs typeface="Arial" pitchFamily="34" charset="0"/>
              </a:rPr>
              <a:t>, -Tanzania</a:t>
            </a:r>
            <a:endParaRPr lang="en-US" sz="1500" dirty="0" smtClean="0">
              <a:cs typeface="Arial" pitchFamily="34" charset="0"/>
            </a:endParaRPr>
          </a:p>
          <a:p>
            <a:r>
              <a:rPr lang="es-ES" sz="1500" dirty="0" smtClean="0">
                <a:cs typeface="Arial" pitchFamily="34" charset="0"/>
              </a:rPr>
              <a:t>Tel: +255 22 2602 338/40</a:t>
            </a:r>
            <a:endParaRPr lang="en-US" sz="1500" dirty="0" smtClean="0">
              <a:cs typeface="Arial" pitchFamily="34" charset="0"/>
            </a:endParaRPr>
          </a:p>
          <a:p>
            <a:r>
              <a:rPr lang="es-ES" sz="1500" dirty="0" smtClean="0">
                <a:cs typeface="Arial" pitchFamily="34" charset="0"/>
              </a:rPr>
              <a:t>Email: cpct@arscp.org</a:t>
            </a:r>
            <a:endParaRPr lang="en-US" sz="1500" dirty="0" smtClean="0">
              <a:cs typeface="Arial" pitchFamily="34" charset="0"/>
            </a:endParaRPr>
          </a:p>
          <a:p>
            <a:pPr marL="342900" indent="-342900">
              <a:lnSpc>
                <a:spcPct val="80000"/>
              </a:lnSpc>
              <a:spcBef>
                <a:spcPct val="20000"/>
              </a:spcBef>
            </a:pPr>
            <a:endParaRPr lang="en-US" sz="1500" u="sng" dirty="0">
              <a:cs typeface="Arial" pitchFamily="34" charset="0"/>
            </a:endParaRPr>
          </a:p>
          <a:p>
            <a:pPr marL="342900" indent="-342900">
              <a:lnSpc>
                <a:spcPct val="80000"/>
              </a:lnSpc>
              <a:spcBef>
                <a:spcPct val="20000"/>
              </a:spcBef>
            </a:pPr>
            <a:endParaRPr lang="en-US" sz="1500" u="sng" dirty="0">
              <a:cs typeface="Arial" pitchFamily="34" charset="0"/>
            </a:endParaRPr>
          </a:p>
          <a:p>
            <a:pPr marL="342900" indent="-342900" algn="ctr">
              <a:lnSpc>
                <a:spcPct val="80000"/>
              </a:lnSpc>
              <a:spcBef>
                <a:spcPct val="20000"/>
              </a:spcBef>
            </a:pPr>
            <a:endParaRPr lang="en-US" sz="1500" dirty="0">
              <a:solidFill>
                <a:srgbClr val="0070C0"/>
              </a:solidFill>
              <a:cs typeface="Arial" pitchFamily="34" charset="0"/>
            </a:endParaRPr>
          </a:p>
          <a:p>
            <a:pPr marL="342900" indent="-342900" algn="ctr">
              <a:lnSpc>
                <a:spcPct val="80000"/>
              </a:lnSpc>
              <a:spcBef>
                <a:spcPct val="20000"/>
              </a:spcBef>
            </a:pPr>
            <a:endParaRPr lang="en-US" sz="1500" dirty="0">
              <a:solidFill>
                <a:srgbClr val="008000"/>
              </a:solidFill>
              <a:cs typeface="Arial" pitchFamily="34" charset="0"/>
            </a:endParaRPr>
          </a:p>
          <a:p>
            <a:pPr marL="342900" indent="-342900" algn="ctr">
              <a:lnSpc>
                <a:spcPct val="80000"/>
              </a:lnSpc>
              <a:spcBef>
                <a:spcPct val="20000"/>
              </a:spcBef>
            </a:pPr>
            <a:endParaRPr lang="en-US" sz="1500" dirty="0">
              <a:solidFill>
                <a:srgbClr val="008000"/>
              </a:solidFill>
              <a:cs typeface="Arial" pitchFamily="34" charset="0"/>
            </a:endParaRPr>
          </a:p>
          <a:p>
            <a:pPr marL="342900" indent="-342900" algn="ctr">
              <a:lnSpc>
                <a:spcPct val="80000"/>
              </a:lnSpc>
              <a:spcBef>
                <a:spcPct val="20000"/>
              </a:spcBef>
            </a:pPr>
            <a:endParaRPr lang="en-US" sz="1500" dirty="0">
              <a:solidFill>
                <a:srgbClr val="008000"/>
              </a:solidFill>
              <a:cs typeface="Arial" pitchFamily="34" charset="0"/>
            </a:endParaRPr>
          </a:p>
          <a:p>
            <a:pPr marL="342900" indent="-342900" algn="ctr">
              <a:lnSpc>
                <a:spcPct val="80000"/>
              </a:lnSpc>
              <a:spcBef>
                <a:spcPct val="20000"/>
              </a:spcBef>
            </a:pPr>
            <a:endParaRPr lang="en-US" sz="1500" dirty="0">
              <a:solidFill>
                <a:srgbClr val="008000"/>
              </a:solidFill>
              <a:cs typeface="Arial" pitchFamily="34" charset="0"/>
            </a:endParaRPr>
          </a:p>
          <a:p>
            <a:pPr marL="342900" indent="-342900" algn="ctr">
              <a:lnSpc>
                <a:spcPct val="80000"/>
              </a:lnSpc>
              <a:spcBef>
                <a:spcPct val="20000"/>
              </a:spcBef>
            </a:pPr>
            <a:endParaRPr lang="en-US" sz="1500" dirty="0">
              <a:solidFill>
                <a:srgbClr val="008000"/>
              </a:solidFill>
              <a:cs typeface="Arial" pitchFamily="34" charset="0"/>
            </a:endParaRPr>
          </a:p>
          <a:p>
            <a:pPr marL="342900" indent="-342900" algn="r">
              <a:lnSpc>
                <a:spcPct val="80000"/>
              </a:lnSpc>
              <a:spcBef>
                <a:spcPct val="20000"/>
              </a:spcBef>
            </a:pPr>
            <a:endParaRPr lang="en-GB" sz="1500" dirty="0">
              <a:solidFill>
                <a:srgbClr val="0070C0"/>
              </a:solidFill>
              <a:cs typeface="Arial" pitchFamily="34" charset="0"/>
            </a:endParaRPr>
          </a:p>
          <a:p>
            <a:pPr marL="342900" indent="-342900" algn="r">
              <a:lnSpc>
                <a:spcPct val="80000"/>
              </a:lnSpc>
              <a:spcBef>
                <a:spcPct val="20000"/>
              </a:spcBef>
            </a:pPr>
            <a:endParaRPr lang="en-US" sz="1500" dirty="0">
              <a:solidFill>
                <a:srgbClr val="0070C0"/>
              </a:solidFill>
              <a:cs typeface="Arial" pitchFamily="34" charset="0"/>
            </a:endParaRPr>
          </a:p>
        </p:txBody>
      </p:sp>
    </p:spTree>
    <p:extLst>
      <p:ext uri="{BB962C8B-B14F-4D97-AF65-F5344CB8AC3E}">
        <p14:creationId xmlns="" xmlns:p14="http://schemas.microsoft.com/office/powerpoint/2010/main" val="2986059740"/>
      </p:ext>
    </p:extLst>
  </p:cSld>
  <p:clrMapOvr>
    <a:masterClrMapping/>
  </p:clrMapOvr>
  <p:transition spd="slow" advClick="0" advTm="10000">
    <p:pull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txBox="1">
            <a:spLocks noChangeArrowheads="1"/>
          </p:cNvSpPr>
          <p:nvPr/>
        </p:nvSpPr>
        <p:spPr bwMode="auto">
          <a:xfrm>
            <a:off x="457200" y="1066800"/>
            <a:ext cx="8229600" cy="762000"/>
          </a:xfrm>
          <a:prstGeom prst="rect">
            <a:avLst/>
          </a:prstGeom>
          <a:noFill/>
          <a:ln w="9525">
            <a:noFill/>
            <a:miter lim="800000"/>
            <a:headEnd/>
            <a:tailEnd/>
          </a:ln>
        </p:spPr>
        <p:txBody>
          <a:bodyPr anchor="ctr"/>
          <a:lstStyle/>
          <a:p>
            <a:endParaRPr lang="de-DE" sz="4400" b="1">
              <a:latin typeface="Gill Sans MT" pitchFamily="34" charset="0"/>
            </a:endParaRPr>
          </a:p>
        </p:txBody>
      </p:sp>
      <p:sp>
        <p:nvSpPr>
          <p:cNvPr id="58371" name="Rectangle 3"/>
          <p:cNvSpPr txBox="1">
            <a:spLocks noChangeArrowheads="1"/>
          </p:cNvSpPr>
          <p:nvPr/>
        </p:nvSpPr>
        <p:spPr bwMode="auto">
          <a:xfrm>
            <a:off x="457200" y="1828800"/>
            <a:ext cx="8229600" cy="3581400"/>
          </a:xfrm>
          <a:prstGeom prst="rect">
            <a:avLst/>
          </a:prstGeom>
          <a:noFill/>
          <a:ln w="9525">
            <a:noFill/>
            <a:miter lim="800000"/>
            <a:headEnd/>
            <a:tailEnd/>
          </a:ln>
        </p:spPr>
        <p:txBody>
          <a:bodyPr/>
          <a:lstStyle/>
          <a:p>
            <a:pPr marL="800100" lvl="1" indent="-342900">
              <a:spcBef>
                <a:spcPct val="20000"/>
              </a:spcBef>
              <a:buFont typeface="Wingdings" pitchFamily="2" charset="2"/>
              <a:buChar char="§"/>
            </a:pPr>
            <a:endParaRPr lang="en-GB" sz="2000" b="1">
              <a:solidFill>
                <a:schemeClr val="accent2"/>
              </a:solidFill>
              <a:latin typeface="Gill Sans MT" pitchFamily="34" charset="0"/>
              <a:ea typeface="SimSun" pitchFamily="2" charset="-122"/>
            </a:endParaRPr>
          </a:p>
          <a:p>
            <a:pPr marL="342900" indent="-342900">
              <a:spcBef>
                <a:spcPct val="20000"/>
              </a:spcBef>
              <a:buFont typeface="Wingdings" pitchFamily="2" charset="2"/>
              <a:buChar char="q"/>
            </a:pPr>
            <a:endParaRPr lang="en-US" sz="2800" b="1">
              <a:solidFill>
                <a:schemeClr val="accent2"/>
              </a:solidFill>
              <a:latin typeface="Gill Sans MT" pitchFamily="34" charset="0"/>
              <a:ea typeface="SimSun" pitchFamily="2" charset="-122"/>
            </a:endParaRPr>
          </a:p>
        </p:txBody>
      </p:sp>
      <p:pic>
        <p:nvPicPr>
          <p:cNvPr id="2050" name="Picture 2" descr="C:\Users\MARLA\COAST Project Home PC\TEST\FINALTEST2012Mission\Files and pic from Yolanda\Senegal\P1020078.JPG"/>
          <p:cNvPicPr>
            <a:picLocks noChangeAspect="1" noChangeArrowheads="1"/>
          </p:cNvPicPr>
          <p:nvPr/>
        </p:nvPicPr>
        <p:blipFill>
          <a:blip r:embed="rId3" cstate="print"/>
          <a:srcRect/>
          <a:stretch>
            <a:fillRect/>
          </a:stretch>
        </p:blipFill>
        <p:spPr bwMode="auto">
          <a:xfrm>
            <a:off x="228600" y="2209800"/>
            <a:ext cx="4649492" cy="3487120"/>
          </a:xfrm>
          <a:prstGeom prst="rect">
            <a:avLst/>
          </a:prstGeom>
          <a:noFill/>
        </p:spPr>
      </p:pic>
      <p:pic>
        <p:nvPicPr>
          <p:cNvPr id="2051" name="Picture 3" descr="C:\Users\MARLA\COAST Project Home PC\TEST\FINALTEST2012Mission\Files and Pic from Harvey\1106.JPG"/>
          <p:cNvPicPr>
            <a:picLocks noChangeAspect="1" noChangeArrowheads="1"/>
          </p:cNvPicPr>
          <p:nvPr/>
        </p:nvPicPr>
        <p:blipFill>
          <a:blip r:embed="rId4" cstate="print"/>
          <a:srcRect/>
          <a:stretch>
            <a:fillRect/>
          </a:stretch>
        </p:blipFill>
        <p:spPr bwMode="auto">
          <a:xfrm>
            <a:off x="5105400" y="1295400"/>
            <a:ext cx="3725404" cy="4967206"/>
          </a:xfrm>
          <a:prstGeom prst="rect">
            <a:avLst/>
          </a:prstGeom>
          <a:noFill/>
          <a:scene3d>
            <a:camera prst="orthographicFront">
              <a:rot lat="0" lon="0" rev="0"/>
            </a:camera>
            <a:lightRig rig="threePt" dir="t"/>
          </a:scene3d>
        </p:spPr>
      </p:pic>
      <p:sp>
        <p:nvSpPr>
          <p:cNvPr id="6" name="TextBox 5"/>
          <p:cNvSpPr txBox="1"/>
          <p:nvPr/>
        </p:nvSpPr>
        <p:spPr>
          <a:xfrm>
            <a:off x="152400" y="1295400"/>
            <a:ext cx="4949625" cy="461665"/>
          </a:xfrm>
          <a:prstGeom prst="rect">
            <a:avLst/>
          </a:prstGeom>
          <a:noFill/>
        </p:spPr>
        <p:txBody>
          <a:bodyPr wrap="none" rtlCol="0">
            <a:spAutoFit/>
          </a:bodyPr>
          <a:lstStyle/>
          <a:p>
            <a:r>
              <a:rPr lang="de-AT" sz="2400" b="1" dirty="0" smtClean="0">
                <a:solidFill>
                  <a:srgbClr val="009900"/>
                </a:solidFill>
              </a:rPr>
              <a:t>THANK YOU </a:t>
            </a:r>
            <a:r>
              <a:rPr lang="de-AT" sz="2400" b="1" dirty="0" smtClean="0">
                <a:solidFill>
                  <a:srgbClr val="0033CC"/>
                </a:solidFill>
              </a:rPr>
              <a:t>OBRIGADO</a:t>
            </a:r>
            <a:r>
              <a:rPr lang="de-AT" sz="2400" b="1" dirty="0" smtClean="0">
                <a:solidFill>
                  <a:srgbClr val="009900"/>
                </a:solidFill>
              </a:rPr>
              <a:t> </a:t>
            </a:r>
            <a:r>
              <a:rPr lang="de-AT" sz="2400" b="1" dirty="0" smtClean="0">
                <a:solidFill>
                  <a:srgbClr val="FF0000"/>
                </a:solidFill>
              </a:rPr>
              <a:t>MERCI</a:t>
            </a:r>
            <a:r>
              <a:rPr lang="de-AT" sz="2400" b="1" dirty="0" smtClean="0">
                <a:solidFill>
                  <a:srgbClr val="009900"/>
                </a:solidFill>
              </a:rPr>
              <a:t> </a:t>
            </a:r>
            <a:endParaRPr lang="de-AT" sz="2400" b="1" dirty="0">
              <a:solidFill>
                <a:srgbClr val="009900"/>
              </a:solidFill>
            </a:endParaRPr>
          </a:p>
        </p:txBody>
      </p:sp>
    </p:spTree>
    <p:extLst>
      <p:ext uri="{BB962C8B-B14F-4D97-AF65-F5344CB8AC3E}">
        <p14:creationId xmlns="" xmlns:p14="http://schemas.microsoft.com/office/powerpoint/2010/main" val="1938988222"/>
      </p:ext>
    </p:extLst>
  </p:cSld>
  <p:clrMapOvr>
    <a:masterClrMapping/>
  </p:clrMapOvr>
  <p:transition spd="slow" advClick="0" advTm="10000">
    <p:pull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ctrTitle"/>
          </p:nvPr>
        </p:nvSpPr>
        <p:spPr>
          <a:xfrm>
            <a:off x="228600" y="914400"/>
            <a:ext cx="8686800" cy="685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Summary: CPA Highlights</a:t>
            </a:r>
            <a:endParaRPr lang="en-US" sz="2400" b="1" i="1" dirty="0" smtClean="0">
              <a:solidFill>
                <a:srgbClr val="009900"/>
              </a:solidFill>
              <a:latin typeface="Arial" pitchFamily="34" charset="0"/>
              <a:ea typeface="ＭＳ Ｐゴシック" pitchFamily="34" charset="-128"/>
              <a:cs typeface="Arial" pitchFamily="34" charset="0"/>
            </a:endParaRPr>
          </a:p>
        </p:txBody>
      </p:sp>
      <p:sp>
        <p:nvSpPr>
          <p:cNvPr id="16387"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graphicFrame>
        <p:nvGraphicFramePr>
          <p:cNvPr id="9" name="Table 8"/>
          <p:cNvGraphicFramePr>
            <a:graphicFrameLocks noGrp="1"/>
          </p:cNvGraphicFramePr>
          <p:nvPr/>
        </p:nvGraphicFramePr>
        <p:xfrm>
          <a:off x="228600" y="1371600"/>
          <a:ext cx="8686801" cy="5363912"/>
        </p:xfrm>
        <a:graphic>
          <a:graphicData uri="http://schemas.openxmlformats.org/drawingml/2006/table">
            <a:tbl>
              <a:tblPr>
                <a:tableStyleId>{16D9F66E-5EB9-4882-86FB-DCBF35E3C3E4}</a:tableStyleId>
              </a:tblPr>
              <a:tblGrid>
                <a:gridCol w="1295400"/>
                <a:gridCol w="2016671"/>
                <a:gridCol w="1031329"/>
                <a:gridCol w="1828800"/>
                <a:gridCol w="1056663"/>
                <a:gridCol w="1457938"/>
              </a:tblGrid>
              <a:tr h="631995">
                <a:tc>
                  <a:txBody>
                    <a:bodyPr/>
                    <a:lstStyle/>
                    <a:p>
                      <a:pPr marL="0" marR="0">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Establishment</a:t>
                      </a:r>
                      <a:endParaRPr lang="en-US" sz="13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Grouping/ CP Option</a:t>
                      </a:r>
                      <a:endParaRPr lang="en-US" sz="13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Cost type /  </a:t>
                      </a:r>
                      <a:r>
                        <a:rPr lang="en-US" sz="1300" b="1" dirty="0" smtClean="0">
                          <a:solidFill>
                            <a:srgbClr val="0033CC"/>
                          </a:solidFill>
                          <a:uFill>
                            <a:solidFill>
                              <a:srgbClr val="99FF66"/>
                            </a:solidFill>
                          </a:uFill>
                          <a:latin typeface="Arial" pitchFamily="34" charset="0"/>
                          <a:cs typeface="Arial" pitchFamily="34" charset="0"/>
                        </a:rPr>
                        <a:t>Investment in USD</a:t>
                      </a:r>
                      <a:endParaRPr lang="en-US" sz="13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Income / </a:t>
                      </a:r>
                      <a:r>
                        <a:rPr lang="en-US" sz="1300" b="1" dirty="0" smtClean="0">
                          <a:solidFill>
                            <a:srgbClr val="0033CC"/>
                          </a:solidFill>
                          <a:uFill>
                            <a:solidFill>
                              <a:srgbClr val="99FF66"/>
                            </a:solidFill>
                          </a:uFill>
                          <a:latin typeface="Arial" pitchFamily="34" charset="0"/>
                          <a:cs typeface="Arial" pitchFamily="34" charset="0"/>
                        </a:rPr>
                        <a:t>Savings</a:t>
                      </a:r>
                      <a:r>
                        <a:rPr lang="en-US" sz="1300" b="1" baseline="0" dirty="0" smtClean="0">
                          <a:solidFill>
                            <a:srgbClr val="0033CC"/>
                          </a:solidFill>
                          <a:uFill>
                            <a:solidFill>
                              <a:srgbClr val="99FF66"/>
                            </a:solidFill>
                          </a:uFill>
                          <a:latin typeface="Arial" pitchFamily="34" charset="0"/>
                          <a:cs typeface="Arial" pitchFamily="34" charset="0"/>
                        </a:rPr>
                        <a:t> in USD</a:t>
                      </a:r>
                      <a:endParaRPr lang="en-US" sz="13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Pay Back Period</a:t>
                      </a:r>
                      <a:endParaRPr lang="en-US" sz="13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300" b="1" dirty="0">
                          <a:solidFill>
                            <a:srgbClr val="0033CC"/>
                          </a:solidFill>
                          <a:uFill>
                            <a:solidFill>
                              <a:srgbClr val="99FF66"/>
                            </a:solidFill>
                          </a:uFill>
                          <a:latin typeface="Arial" pitchFamily="34" charset="0"/>
                          <a:cs typeface="Arial" pitchFamily="34" charset="0"/>
                        </a:rPr>
                        <a:t>Environmental Benefits</a:t>
                      </a:r>
                      <a:endParaRPr lang="en-US" sz="1300" b="1" dirty="0">
                        <a:solidFill>
                          <a:srgbClr val="0033CC"/>
                        </a:solidFill>
                        <a:uFill>
                          <a:solidFill>
                            <a:srgbClr val="99FF66"/>
                          </a:solidFill>
                        </a:uFill>
                        <a:latin typeface="Arial" pitchFamily="34" charset="0"/>
                        <a:ea typeface="Calibri"/>
                        <a:cs typeface="Arial" pitchFamily="34" charset="0"/>
                      </a:endParaRPr>
                    </a:p>
                  </a:txBody>
                  <a:tcPr marL="68580" marR="68580" marT="0" marB="0"/>
                </a:tc>
              </a:tr>
              <a:tr h="1065611">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Turtle Bay Beach </a:t>
                      </a:r>
                      <a:r>
                        <a:rPr lang="en-US" sz="1300" b="1" dirty="0" smtClean="0">
                          <a:uFill>
                            <a:solidFill>
                              <a:srgbClr val="99FF66"/>
                            </a:solidFill>
                          </a:uFill>
                          <a:latin typeface="Arial" pitchFamily="34" charset="0"/>
                          <a:cs typeface="Arial" pitchFamily="34" charset="0"/>
                        </a:rPr>
                        <a:t>Club (Kenya)</a:t>
                      </a:r>
                      <a:endParaRPr lang="en-US" sz="13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300" b="1" dirty="0">
                          <a:latin typeface="Arial" pitchFamily="34" charset="0"/>
                          <a:cs typeface="Arial" pitchFamily="34" charset="0"/>
                        </a:rPr>
                        <a:t>Energy: Energy Management including</a:t>
                      </a:r>
                      <a:r>
                        <a:rPr lang="en-US" sz="1300" b="1" dirty="0" smtClean="0">
                          <a:latin typeface="Arial" pitchFamily="34" charset="0"/>
                          <a:cs typeface="Arial" pitchFamily="34" charset="0"/>
                        </a:rPr>
                        <a:t>: De-lamping </a:t>
                      </a:r>
                      <a:r>
                        <a:rPr lang="en-US" sz="1300" b="1" dirty="0">
                          <a:latin typeface="Arial" pitchFamily="34" charset="0"/>
                          <a:cs typeface="Arial" pitchFamily="34" charset="0"/>
                        </a:rPr>
                        <a:t>of excess lighting in the </a:t>
                      </a:r>
                      <a:r>
                        <a:rPr lang="en-US" sz="1300" b="1" dirty="0" smtClean="0">
                          <a:latin typeface="Arial" pitchFamily="34" charset="0"/>
                          <a:cs typeface="Arial" pitchFamily="34" charset="0"/>
                        </a:rPr>
                        <a:t>rooms</a:t>
                      </a:r>
                      <a:endParaRPr lang="en-US" sz="1300" b="1" dirty="0">
                        <a:latin typeface="Arial" pitchFamily="34" charset="0"/>
                        <a:ea typeface="Times New Roman"/>
                        <a:cs typeface="Arial" pitchFamily="34" charset="0"/>
                      </a:endParaRPr>
                    </a:p>
                  </a:txBody>
                  <a:tcPr marL="68580" marR="68580"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Low Cost: 427 </a:t>
                      </a:r>
                      <a:endParaRPr lang="en-US" sz="13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Reduction of about 29% achieved. This translates to a total of 566,970 kwh annually</a:t>
                      </a:r>
                      <a:endParaRPr lang="en-US" sz="13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Immediate</a:t>
                      </a:r>
                      <a:endParaRPr lang="en-US" sz="1300" b="1" dirty="0">
                        <a:uFill>
                          <a:solidFill>
                            <a:srgbClr val="99FF66"/>
                          </a:solidFill>
                        </a:uFill>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300" b="1">
                          <a:uFill>
                            <a:solidFill>
                              <a:srgbClr val="99FF66"/>
                            </a:solidFill>
                          </a:uFill>
                          <a:latin typeface="Arial" pitchFamily="34" charset="0"/>
                          <a:cs typeface="Arial" pitchFamily="34" charset="0"/>
                        </a:rPr>
                        <a:t>Reduction in the carbon emission in the atmosphere</a:t>
                      </a:r>
                      <a:endParaRPr lang="en-US" sz="1300" b="1">
                        <a:uFill>
                          <a:solidFill>
                            <a:srgbClr val="99FF66"/>
                          </a:solidFill>
                        </a:uFill>
                        <a:latin typeface="Arial" pitchFamily="34" charset="0"/>
                        <a:ea typeface="Calibri"/>
                        <a:cs typeface="Arial" pitchFamily="34" charset="0"/>
                      </a:endParaRPr>
                    </a:p>
                  </a:txBody>
                  <a:tcPr marL="68580" marR="68580" marT="0" marB="0"/>
                </a:tc>
              </a:tr>
              <a:tr h="848803">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Bay View </a:t>
                      </a:r>
                      <a:r>
                        <a:rPr lang="en-US" sz="1300" b="1" dirty="0" smtClean="0">
                          <a:uFill>
                            <a:solidFill>
                              <a:srgbClr val="99FF66"/>
                            </a:solidFill>
                          </a:uFill>
                          <a:latin typeface="Arial" pitchFamily="34" charset="0"/>
                          <a:cs typeface="Arial" pitchFamily="34" charset="0"/>
                        </a:rPr>
                        <a:t>Lodge (Mozambique)</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Water</a:t>
                      </a:r>
                      <a:r>
                        <a:rPr lang="en-US" sz="1300" b="1" dirty="0" smtClean="0">
                          <a:uFill>
                            <a:solidFill>
                              <a:srgbClr val="99FF66"/>
                            </a:solidFill>
                          </a:uFill>
                          <a:latin typeface="Arial" pitchFamily="34" charset="0"/>
                          <a:cs typeface="Arial" pitchFamily="34" charset="0"/>
                        </a:rPr>
                        <a:t>:</a:t>
                      </a:r>
                      <a:r>
                        <a:rPr lang="en-US" sz="1300" b="1" baseline="0" dirty="0" smtClean="0">
                          <a:uFill>
                            <a:solidFill>
                              <a:srgbClr val="99FF66"/>
                            </a:solidFill>
                          </a:uFill>
                          <a:latin typeface="Arial" pitchFamily="34" charset="0"/>
                          <a:cs typeface="Arial" pitchFamily="34" charset="0"/>
                        </a:rPr>
                        <a:t> </a:t>
                      </a:r>
                      <a:r>
                        <a:rPr lang="en-US" sz="1300" b="1" dirty="0" smtClean="0">
                          <a:uFill>
                            <a:solidFill>
                              <a:srgbClr val="99FF66"/>
                            </a:solidFill>
                          </a:uFill>
                          <a:latin typeface="Arial" pitchFamily="34" charset="0"/>
                          <a:cs typeface="Arial" pitchFamily="34" charset="0"/>
                        </a:rPr>
                        <a:t>Implement </a:t>
                      </a:r>
                      <a:r>
                        <a:rPr lang="en-US" sz="1300" b="1" dirty="0">
                          <a:uFill>
                            <a:solidFill>
                              <a:srgbClr val="99FF66"/>
                            </a:solidFill>
                          </a:uFill>
                          <a:latin typeface="Arial" pitchFamily="34" charset="0"/>
                          <a:cs typeface="Arial" pitchFamily="34" charset="0"/>
                        </a:rPr>
                        <a:t>a linen reuse program, based on voluntary guest </a:t>
                      </a:r>
                      <a:r>
                        <a:rPr lang="en-US" sz="1300" b="1" dirty="0" smtClean="0">
                          <a:uFill>
                            <a:solidFill>
                              <a:srgbClr val="99FF66"/>
                            </a:solidFill>
                          </a:uFill>
                          <a:latin typeface="Arial" pitchFamily="34" charset="0"/>
                          <a:cs typeface="Arial" pitchFamily="34" charset="0"/>
                        </a:rPr>
                        <a:t>adherence and etc.</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High Cost: 750</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Needs further baseline information</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3 months minimum</a:t>
                      </a:r>
                      <a:endParaRPr lang="en-US" sz="1300" b="1" dirty="0">
                        <a:uFill>
                          <a:solidFill>
                            <a:srgbClr val="99FF66"/>
                          </a:solidFill>
                        </a:uFill>
                        <a:latin typeface="Arial" pitchFamily="34" charset="0"/>
                        <a:ea typeface="Calibri"/>
                        <a:cs typeface="Arial" pitchFamily="34" charset="0"/>
                      </a:endParaRPr>
                    </a:p>
                  </a:txBody>
                  <a:tcPr marL="65962" marR="65962" marT="0" marB="0"/>
                </a:tc>
                <a:tc>
                  <a:txBody>
                    <a:bodyPr/>
                    <a:lstStyle/>
                    <a:p>
                      <a:pPr marL="0" marR="0">
                        <a:lnSpc>
                          <a:spcPct val="115000"/>
                        </a:lnSpc>
                        <a:spcBef>
                          <a:spcPts val="0"/>
                        </a:spcBef>
                        <a:spcAft>
                          <a:spcPts val="0"/>
                        </a:spcAft>
                      </a:pPr>
                      <a:r>
                        <a:rPr lang="en-US" sz="1300" b="1" dirty="0">
                          <a:uFill>
                            <a:solidFill>
                              <a:srgbClr val="99FF66"/>
                            </a:solidFill>
                          </a:uFill>
                          <a:latin typeface="Arial" pitchFamily="34" charset="0"/>
                          <a:cs typeface="Arial" pitchFamily="34" charset="0"/>
                        </a:rPr>
                        <a:t>Reduces </a:t>
                      </a:r>
                      <a:r>
                        <a:rPr lang="en-US" sz="1300" b="1" dirty="0" smtClean="0">
                          <a:uFill>
                            <a:solidFill>
                              <a:srgbClr val="99FF66"/>
                            </a:solidFill>
                          </a:uFill>
                          <a:latin typeface="Arial" pitchFamily="34" charset="0"/>
                          <a:cs typeface="Arial" pitchFamily="34" charset="0"/>
                        </a:rPr>
                        <a:t>pollution</a:t>
                      </a:r>
                      <a:endParaRPr lang="en-US" sz="1300" b="1" dirty="0">
                        <a:uFill>
                          <a:solidFill>
                            <a:srgbClr val="99FF66"/>
                          </a:solidFill>
                        </a:uFill>
                        <a:latin typeface="Arial" pitchFamily="34" charset="0"/>
                        <a:ea typeface="Calibri"/>
                        <a:cs typeface="Arial" pitchFamily="34" charset="0"/>
                      </a:endParaRPr>
                    </a:p>
                  </a:txBody>
                  <a:tcPr marL="65962" marR="65962" marT="0" marB="0"/>
                </a:tc>
              </a:tr>
              <a:tr h="1034990">
                <a:tc>
                  <a:txBody>
                    <a:bodyPr/>
                    <a:lstStyle/>
                    <a:p>
                      <a:pPr marL="0" marR="0">
                        <a:spcBef>
                          <a:spcPts val="0"/>
                        </a:spcBef>
                        <a:spcAft>
                          <a:spcPts val="0"/>
                        </a:spcAft>
                      </a:pPr>
                      <a:r>
                        <a:rPr lang="en-GB" sz="1500" b="1" dirty="0" smtClean="0"/>
                        <a:t>Club Marmara </a:t>
                      </a:r>
                      <a:r>
                        <a:rPr lang="en-GB" sz="1500" b="1" dirty="0" err="1" smtClean="0"/>
                        <a:t>Saly</a:t>
                      </a:r>
                      <a:r>
                        <a:rPr lang="en-GB" sz="1500" b="1" dirty="0" smtClean="0"/>
                        <a:t> Les </a:t>
                      </a:r>
                      <a:r>
                        <a:rPr lang="en-GB" sz="1500" b="1" dirty="0" err="1" smtClean="0"/>
                        <a:t>Filaos</a:t>
                      </a:r>
                      <a:r>
                        <a:rPr lang="en-GB" sz="1500" b="1" dirty="0" smtClean="0"/>
                        <a:t> (Senegal)</a:t>
                      </a:r>
                      <a:endParaRPr lang="en-US" sz="1500" b="1" dirty="0">
                        <a:latin typeface="Arial"/>
                        <a:ea typeface="Times New Roman"/>
                        <a:cs typeface="Times New Roman"/>
                      </a:endParaRPr>
                    </a:p>
                  </a:txBody>
                  <a:tcPr marL="68580" marR="68580" marT="0" marB="0"/>
                </a:tc>
                <a:tc>
                  <a:txBody>
                    <a:bodyPr/>
                    <a:lstStyle/>
                    <a:p>
                      <a:pPr marL="0" marR="0" algn="just">
                        <a:spcBef>
                          <a:spcPts val="0"/>
                        </a:spcBef>
                        <a:spcAft>
                          <a:spcPts val="0"/>
                        </a:spcAft>
                      </a:pPr>
                      <a:r>
                        <a:rPr lang="en-US" sz="1500" b="1" dirty="0">
                          <a:uFill>
                            <a:solidFill>
                              <a:srgbClr val="99FF66"/>
                            </a:solidFill>
                          </a:uFill>
                        </a:rPr>
                        <a:t>Energy: Installation of 120 solar water heaters (85 liters capacity each)</a:t>
                      </a:r>
                      <a:endParaRPr lang="en-US" sz="1500" b="1" dirty="0">
                        <a:uFill>
                          <a:solidFill>
                            <a:srgbClr val="99FF66"/>
                          </a:solidFill>
                        </a:uFill>
                        <a:latin typeface="Arial"/>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500" b="1" dirty="0"/>
                        <a:t>121,704</a:t>
                      </a:r>
                      <a:endParaRPr lang="en-US" sz="1500" b="1"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500" b="1" dirty="0"/>
                        <a:t>16,620**</a:t>
                      </a:r>
                      <a:endParaRPr lang="en-US" sz="1500" b="1"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500" b="1" dirty="0"/>
                        <a:t>8 years</a:t>
                      </a:r>
                      <a:endParaRPr lang="en-US" sz="1500" b="1"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1500" b="1" dirty="0">
                          <a:uFill>
                            <a:solidFill>
                              <a:srgbClr val="99FF66"/>
                            </a:solidFill>
                          </a:uFill>
                        </a:rPr>
                        <a:t>172,712 kg of CO</a:t>
                      </a:r>
                      <a:r>
                        <a:rPr lang="en-US" sz="1500" b="1" baseline="30000" dirty="0">
                          <a:uFill>
                            <a:solidFill>
                              <a:srgbClr val="99FF66"/>
                            </a:solidFill>
                          </a:uFill>
                        </a:rPr>
                        <a:t>2</a:t>
                      </a:r>
                      <a:r>
                        <a:rPr lang="en-US" sz="1500" b="1" dirty="0">
                          <a:uFill>
                            <a:solidFill>
                              <a:srgbClr val="99FF66"/>
                            </a:solidFill>
                          </a:uFill>
                        </a:rPr>
                        <a:t> offset</a:t>
                      </a:r>
                      <a:endParaRPr lang="en-US" sz="1500" b="1" dirty="0">
                        <a:uFill>
                          <a:solidFill>
                            <a:srgbClr val="99FF66"/>
                          </a:solidFill>
                        </a:uFill>
                        <a:latin typeface="Arial"/>
                        <a:ea typeface="Calibri"/>
                        <a:cs typeface="Times New Roman"/>
                      </a:endParaRPr>
                    </a:p>
                  </a:txBody>
                  <a:tcPr marL="68580" marR="68580" marT="0" marB="0"/>
                </a:tc>
              </a:tr>
              <a:tr h="1034990">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Oceanic Bay Hotel and </a:t>
                      </a:r>
                      <a:r>
                        <a:rPr lang="en-US" sz="1300" b="1" dirty="0" smtClean="0">
                          <a:uFill>
                            <a:solidFill>
                              <a:srgbClr val="99FF66"/>
                            </a:solidFill>
                          </a:uFill>
                          <a:latin typeface="Arial" pitchFamily="34" charset="0"/>
                          <a:cs typeface="Arial" pitchFamily="34" charset="0"/>
                        </a:rPr>
                        <a:t>Resort</a:t>
                      </a:r>
                    </a:p>
                    <a:p>
                      <a:pPr marL="0" marR="0" algn="l">
                        <a:lnSpc>
                          <a:spcPct val="115000"/>
                        </a:lnSpc>
                        <a:spcBef>
                          <a:spcPts val="0"/>
                        </a:spcBef>
                        <a:spcAft>
                          <a:spcPts val="0"/>
                        </a:spcAft>
                      </a:pPr>
                      <a:r>
                        <a:rPr lang="en-US" sz="1300" b="1" dirty="0" smtClean="0">
                          <a:uFill>
                            <a:solidFill>
                              <a:srgbClr val="99FF66"/>
                            </a:solidFill>
                          </a:uFill>
                          <a:latin typeface="Arial" pitchFamily="34" charset="0"/>
                          <a:ea typeface="Calibri"/>
                          <a:cs typeface="Arial" pitchFamily="34" charset="0"/>
                        </a:rPr>
                        <a:t>(Tanzania)</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Water: Water Management including: Assigning one staff to spearhead  implementation of water saving programme/plan</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Low Cost: 521.4</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Estimated 10-20% reduction from baseline value**</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Immediate</a:t>
                      </a:r>
                      <a:endParaRPr lang="en-US" sz="1300" b="1" dirty="0">
                        <a:uFill>
                          <a:solidFill>
                            <a:srgbClr val="99FF66"/>
                          </a:solidFill>
                        </a:uFill>
                        <a:latin typeface="Arial" pitchFamily="34" charset="0"/>
                        <a:ea typeface="Calibri"/>
                        <a:cs typeface="Arial" pitchFamily="34" charset="0"/>
                      </a:endParaRPr>
                    </a:p>
                  </a:txBody>
                  <a:tcPr marL="7397" marR="7397" marT="0" marB="0"/>
                </a:tc>
                <a:tc>
                  <a:txBody>
                    <a:bodyPr/>
                    <a:lstStyle/>
                    <a:p>
                      <a:pPr marL="0" marR="0" algn="l">
                        <a:lnSpc>
                          <a:spcPct val="115000"/>
                        </a:lnSpc>
                        <a:spcBef>
                          <a:spcPts val="0"/>
                        </a:spcBef>
                        <a:spcAft>
                          <a:spcPts val="0"/>
                        </a:spcAft>
                      </a:pPr>
                      <a:r>
                        <a:rPr lang="en-US" sz="1300" b="1" dirty="0">
                          <a:uFill>
                            <a:solidFill>
                              <a:srgbClr val="99FF66"/>
                            </a:solidFill>
                          </a:uFill>
                          <a:latin typeface="Arial" pitchFamily="34" charset="0"/>
                          <a:cs typeface="Arial" pitchFamily="34" charset="0"/>
                        </a:rPr>
                        <a:t>Reduces resource strain to water sources</a:t>
                      </a:r>
                      <a:endParaRPr lang="en-US" sz="1300" b="1" dirty="0">
                        <a:uFill>
                          <a:solidFill>
                            <a:srgbClr val="99FF66"/>
                          </a:solidFill>
                        </a:uFill>
                        <a:latin typeface="Arial" pitchFamily="34" charset="0"/>
                        <a:ea typeface="Calibri"/>
                        <a:cs typeface="Arial" pitchFamily="34" charset="0"/>
                      </a:endParaRPr>
                    </a:p>
                  </a:txBody>
                  <a:tcPr marL="7397" marR="7397"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914400" y="685800"/>
            <a:ext cx="7772400" cy="838200"/>
          </a:xfrm>
        </p:spPr>
        <p:txBody>
          <a:bodyPr/>
          <a:lstStyle/>
          <a:p>
            <a:r>
              <a:rPr lang="de-AT" sz="2400" b="1" dirty="0" smtClean="0">
                <a:solidFill>
                  <a:srgbClr val="009900"/>
                </a:solidFill>
                <a:latin typeface="Arial" pitchFamily="34" charset="0"/>
                <a:ea typeface="ＭＳ Ｐゴシック" pitchFamily="34" charset="-128"/>
                <a:cs typeface="Arial" pitchFamily="34" charset="0"/>
              </a:rPr>
              <a:t>Overview of EST in the four participating countries</a:t>
            </a:r>
          </a:p>
        </p:txBody>
      </p:sp>
      <p:graphicFrame>
        <p:nvGraphicFramePr>
          <p:cNvPr id="4" name="Table 3"/>
          <p:cNvGraphicFramePr>
            <a:graphicFrameLocks noGrp="1"/>
          </p:cNvGraphicFramePr>
          <p:nvPr>
            <p:extLst>
              <p:ext uri="{D42A27DB-BD31-4B8C-83A1-F6EECF244321}">
                <p14:modId xmlns="" xmlns:p14="http://schemas.microsoft.com/office/powerpoint/2010/main" val="110303847"/>
              </p:ext>
            </p:extLst>
          </p:nvPr>
        </p:nvGraphicFramePr>
        <p:xfrm>
          <a:off x="304800" y="1524000"/>
          <a:ext cx="8458200" cy="4747935"/>
        </p:xfrm>
        <a:graphic>
          <a:graphicData uri="http://schemas.openxmlformats.org/drawingml/2006/table">
            <a:tbl>
              <a:tblPr>
                <a:tableStyleId>{16D9F66E-5EB9-4882-86FB-DCBF35E3C3E4}</a:tableStyleId>
              </a:tblPr>
              <a:tblGrid>
                <a:gridCol w="1295400"/>
                <a:gridCol w="1828800"/>
                <a:gridCol w="5334000"/>
              </a:tblGrid>
              <a:tr h="247116">
                <a:tc>
                  <a:txBody>
                    <a:bodyPr/>
                    <a:lstStyle/>
                    <a:p>
                      <a:pPr marL="0" marR="0">
                        <a:lnSpc>
                          <a:spcPct val="115000"/>
                        </a:lnSpc>
                        <a:spcBef>
                          <a:spcPts val="0"/>
                        </a:spcBef>
                        <a:spcAft>
                          <a:spcPts val="0"/>
                        </a:spcAft>
                      </a:pPr>
                      <a:r>
                        <a:rPr lang="en-US" sz="1500" b="1" dirty="0">
                          <a:solidFill>
                            <a:srgbClr val="0033CC"/>
                          </a:solidFill>
                          <a:latin typeface="Arial" pitchFamily="34" charset="0"/>
                          <a:cs typeface="Arial" pitchFamily="34" charset="0"/>
                        </a:rPr>
                        <a:t>COUNTRY</a:t>
                      </a:r>
                      <a:endParaRPr lang="en-US" sz="1500" b="1" dirty="0">
                        <a:solidFill>
                          <a:srgbClr val="0033CC"/>
                        </a:solidFill>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solidFill>
                            <a:srgbClr val="0033CC"/>
                          </a:solidFill>
                          <a:latin typeface="Arial" pitchFamily="34" charset="0"/>
                          <a:cs typeface="Arial" pitchFamily="34" charset="0"/>
                        </a:rPr>
                        <a:t>EST</a:t>
                      </a:r>
                      <a:endParaRPr lang="en-US" sz="1500" b="1" dirty="0">
                        <a:solidFill>
                          <a:srgbClr val="0033CC"/>
                        </a:solidFill>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solidFill>
                            <a:srgbClr val="0033CC"/>
                          </a:solidFill>
                          <a:latin typeface="Arial" pitchFamily="34" charset="0"/>
                          <a:cs typeface="Arial" pitchFamily="34" charset="0"/>
                        </a:rPr>
                        <a:t>BRIEF DESCRIPTION</a:t>
                      </a:r>
                      <a:endParaRPr lang="en-US" sz="1500" b="1" dirty="0">
                        <a:solidFill>
                          <a:srgbClr val="0033CC"/>
                        </a:solidFill>
                        <a:latin typeface="Arial" pitchFamily="34" charset="0"/>
                        <a:ea typeface="Times New Roman"/>
                        <a:cs typeface="Arial" pitchFamily="34" charset="0"/>
                      </a:endParaRPr>
                    </a:p>
                  </a:txBody>
                  <a:tcPr marL="28398" marR="28398" marT="0" marB="0"/>
                </a:tc>
              </a:tr>
              <a:tr h="804585">
                <a:tc rowSpan="3">
                  <a:txBody>
                    <a:bodyPr/>
                    <a:lstStyle/>
                    <a:p>
                      <a:pPr marL="0" marR="0">
                        <a:lnSpc>
                          <a:spcPct val="115000"/>
                        </a:lnSpc>
                        <a:spcBef>
                          <a:spcPts val="0"/>
                        </a:spcBef>
                        <a:spcAft>
                          <a:spcPts val="0"/>
                        </a:spcAft>
                      </a:pPr>
                      <a:r>
                        <a:rPr lang="en-US" sz="1500" b="1" dirty="0">
                          <a:latin typeface="Arial" pitchFamily="34" charset="0"/>
                          <a:cs typeface="Arial" pitchFamily="34" charset="0"/>
                        </a:rPr>
                        <a:t>Kenya</a:t>
                      </a:r>
                      <a:endParaRPr lang="en-US" sz="1500" b="1" dirty="0">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Rocket Composter </a:t>
                      </a:r>
                    </a:p>
                    <a:p>
                      <a:pPr marL="0" marR="0">
                        <a:lnSpc>
                          <a:spcPct val="115000"/>
                        </a:lnSpc>
                        <a:spcBef>
                          <a:spcPts val="0"/>
                        </a:spcBef>
                        <a:spcAft>
                          <a:spcPts val="0"/>
                        </a:spcAft>
                      </a:pPr>
                      <a:r>
                        <a:rPr lang="en-US" sz="1500" b="1" dirty="0">
                          <a:latin typeface="Arial" pitchFamily="34" charset="0"/>
                          <a:cs typeface="Arial" pitchFamily="34" charset="0"/>
                        </a:rPr>
                        <a:t>(1 unit)</a:t>
                      </a:r>
                      <a:endParaRPr lang="en-US" sz="1500" b="1" dirty="0">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Input: </a:t>
                      </a:r>
                      <a:r>
                        <a:rPr lang="en-US" sz="1500" b="1" dirty="0" smtClean="0">
                          <a:latin typeface="Arial" pitchFamily="34" charset="0"/>
                          <a:cs typeface="Arial" pitchFamily="34" charset="0"/>
                        </a:rPr>
                        <a:t>     Organic waste;</a:t>
                      </a:r>
                      <a:r>
                        <a:rPr lang="en-US" sz="1500" b="1" baseline="0" dirty="0" smtClean="0">
                          <a:latin typeface="Arial" pitchFamily="34" charset="0"/>
                          <a:cs typeface="Arial" pitchFamily="34" charset="0"/>
                        </a:rPr>
                        <a:t> </a:t>
                      </a:r>
                      <a:r>
                        <a:rPr lang="en-US" sz="1500" b="1" dirty="0" smtClean="0">
                          <a:latin typeface="Arial" pitchFamily="34" charset="0"/>
                          <a:cs typeface="Arial" pitchFamily="34" charset="0"/>
                        </a:rPr>
                        <a:t>Output</a:t>
                      </a:r>
                      <a:r>
                        <a:rPr lang="en-US" sz="1500" b="1" dirty="0">
                          <a:latin typeface="Arial" pitchFamily="34" charset="0"/>
                          <a:cs typeface="Arial" pitchFamily="34" charset="0"/>
                        </a:rPr>
                        <a:t>: </a:t>
                      </a:r>
                      <a:r>
                        <a:rPr lang="en-US" sz="1500" b="1" dirty="0" smtClean="0">
                          <a:latin typeface="Arial" pitchFamily="34" charset="0"/>
                          <a:cs typeface="Arial" pitchFamily="34" charset="0"/>
                        </a:rPr>
                        <a:t>   Compost</a:t>
                      </a:r>
                      <a:endParaRPr lang="en-US" sz="1500" b="1" dirty="0">
                        <a:latin typeface="Arial" pitchFamily="34" charset="0"/>
                        <a:cs typeface="Arial" pitchFamily="34" charset="0"/>
                      </a:endParaRPr>
                    </a:p>
                    <a:p>
                      <a:pPr marL="0" marR="0">
                        <a:lnSpc>
                          <a:spcPct val="115000"/>
                        </a:lnSpc>
                        <a:spcBef>
                          <a:spcPts val="0"/>
                        </a:spcBef>
                        <a:spcAft>
                          <a:spcPts val="0"/>
                        </a:spcAft>
                      </a:pPr>
                      <a:r>
                        <a:rPr lang="en-US" sz="1500" b="1" dirty="0">
                          <a:latin typeface="Arial" pitchFamily="34" charset="0"/>
                          <a:cs typeface="Arial" pitchFamily="34" charset="0"/>
                        </a:rPr>
                        <a:t>Process:  Fast process of composting through microbial/fungal growth</a:t>
                      </a:r>
                      <a:endParaRPr lang="en-US" sz="1500" b="1" dirty="0">
                        <a:latin typeface="Arial" pitchFamily="34" charset="0"/>
                        <a:ea typeface="Times New Roman"/>
                        <a:cs typeface="Arial" pitchFamily="34" charset="0"/>
                      </a:endParaRPr>
                    </a:p>
                  </a:txBody>
                  <a:tcPr marL="28398" marR="28398" marT="0" marB="0"/>
                </a:tc>
              </a:tr>
              <a:tr h="838200">
                <a:tc vMerge="1">
                  <a:txBody>
                    <a:bodyPr/>
                    <a:lstStyle/>
                    <a:p>
                      <a:endParaRPr lang="en-US"/>
                    </a:p>
                  </a:txBody>
                  <a:tcPr/>
                </a:tc>
                <a:tc>
                  <a:txBody>
                    <a:bodyPr/>
                    <a:lstStyle/>
                    <a:p>
                      <a:pPr marL="0" marR="0">
                        <a:lnSpc>
                          <a:spcPct val="115000"/>
                        </a:lnSpc>
                        <a:spcBef>
                          <a:spcPts val="0"/>
                        </a:spcBef>
                        <a:spcAft>
                          <a:spcPts val="0"/>
                        </a:spcAft>
                      </a:pPr>
                      <a:r>
                        <a:rPr lang="en-US" sz="1500" b="1" dirty="0">
                          <a:latin typeface="Arial" pitchFamily="34" charset="0"/>
                          <a:cs typeface="Arial" pitchFamily="34" charset="0"/>
                        </a:rPr>
                        <a:t>Flexi Biogas System </a:t>
                      </a:r>
                    </a:p>
                    <a:p>
                      <a:pPr marL="0" marR="0">
                        <a:lnSpc>
                          <a:spcPct val="115000"/>
                        </a:lnSpc>
                        <a:spcBef>
                          <a:spcPts val="0"/>
                        </a:spcBef>
                        <a:spcAft>
                          <a:spcPts val="0"/>
                        </a:spcAft>
                      </a:pPr>
                      <a:r>
                        <a:rPr lang="en-US" sz="1500" b="1" dirty="0">
                          <a:latin typeface="Arial" pitchFamily="34" charset="0"/>
                          <a:cs typeface="Arial" pitchFamily="34" charset="0"/>
                        </a:rPr>
                        <a:t>(3 units)</a:t>
                      </a:r>
                      <a:endParaRPr lang="en-US" sz="1500" b="1" dirty="0">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Input:      Organic </a:t>
                      </a:r>
                      <a:r>
                        <a:rPr lang="en-US" sz="1500" b="1" dirty="0" smtClean="0">
                          <a:latin typeface="Arial" pitchFamily="34" charset="0"/>
                          <a:cs typeface="Arial" pitchFamily="34" charset="0"/>
                        </a:rPr>
                        <a:t>waste;</a:t>
                      </a:r>
                      <a:r>
                        <a:rPr lang="en-US" sz="1500" b="1" baseline="0" dirty="0" smtClean="0">
                          <a:latin typeface="Arial" pitchFamily="34" charset="0"/>
                          <a:cs typeface="Arial" pitchFamily="34" charset="0"/>
                        </a:rPr>
                        <a:t> </a:t>
                      </a:r>
                      <a:r>
                        <a:rPr lang="en-US" sz="1500" b="1" dirty="0" smtClean="0">
                          <a:latin typeface="Arial" pitchFamily="34" charset="0"/>
                          <a:cs typeface="Arial" pitchFamily="34" charset="0"/>
                        </a:rPr>
                        <a:t>Output</a:t>
                      </a:r>
                      <a:r>
                        <a:rPr lang="en-US" sz="1500" b="1" dirty="0">
                          <a:latin typeface="Arial" pitchFamily="34" charset="0"/>
                          <a:cs typeface="Arial" pitchFamily="34" charset="0"/>
                        </a:rPr>
                        <a:t>:   Biogas</a:t>
                      </a:r>
                    </a:p>
                    <a:p>
                      <a:pPr marL="0" marR="0">
                        <a:lnSpc>
                          <a:spcPct val="115000"/>
                        </a:lnSpc>
                        <a:spcBef>
                          <a:spcPts val="0"/>
                        </a:spcBef>
                        <a:spcAft>
                          <a:spcPts val="0"/>
                        </a:spcAft>
                      </a:pPr>
                      <a:r>
                        <a:rPr lang="en-US" sz="1500" b="1" dirty="0">
                          <a:latin typeface="Arial" pitchFamily="34" charset="0"/>
                          <a:cs typeface="Arial" pitchFamily="34" charset="0"/>
                        </a:rPr>
                        <a:t>Process:  Production of biogas through hotel organic waste inoculated by organic waste from butchery and cow dung</a:t>
                      </a:r>
                      <a:endParaRPr lang="en-US" sz="1500" b="1" dirty="0">
                        <a:latin typeface="Arial" pitchFamily="34" charset="0"/>
                        <a:ea typeface="Times New Roman"/>
                        <a:cs typeface="Arial" pitchFamily="34" charset="0"/>
                      </a:endParaRPr>
                    </a:p>
                  </a:txBody>
                  <a:tcPr marL="28398" marR="28398" marT="0" marB="0"/>
                </a:tc>
              </a:tr>
              <a:tr h="472299">
                <a:tc vMerge="1">
                  <a:txBody>
                    <a:bodyPr/>
                    <a:lstStyle/>
                    <a:p>
                      <a:endParaRPr lang="en-US"/>
                    </a:p>
                  </a:txBody>
                  <a:tcPr/>
                </a:tc>
                <a:tc>
                  <a:txBody>
                    <a:bodyPr/>
                    <a:lstStyle/>
                    <a:p>
                      <a:pPr marL="0" marR="0">
                        <a:lnSpc>
                          <a:spcPct val="115000"/>
                        </a:lnSpc>
                        <a:spcBef>
                          <a:spcPts val="0"/>
                        </a:spcBef>
                        <a:spcAft>
                          <a:spcPts val="0"/>
                        </a:spcAft>
                      </a:pPr>
                      <a:r>
                        <a:rPr lang="en-US" sz="1500" b="1" dirty="0">
                          <a:latin typeface="Arial" pitchFamily="34" charset="0"/>
                          <a:cs typeface="Arial" pitchFamily="34" charset="0"/>
                        </a:rPr>
                        <a:t>Waste Bins </a:t>
                      </a:r>
                    </a:p>
                    <a:p>
                      <a:pPr marL="0" marR="0">
                        <a:lnSpc>
                          <a:spcPct val="115000"/>
                        </a:lnSpc>
                        <a:spcBef>
                          <a:spcPts val="0"/>
                        </a:spcBef>
                        <a:spcAft>
                          <a:spcPts val="0"/>
                        </a:spcAft>
                      </a:pPr>
                      <a:r>
                        <a:rPr lang="en-US" sz="1500" b="1" dirty="0">
                          <a:latin typeface="Arial" pitchFamily="34" charset="0"/>
                          <a:cs typeface="Arial" pitchFamily="34" charset="0"/>
                        </a:rPr>
                        <a:t>(85 units)</a:t>
                      </a:r>
                      <a:endParaRPr lang="en-US" sz="1500" b="1" dirty="0">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Process:  Use as collecting vessels strategically placed in various waste </a:t>
                      </a:r>
                      <a:r>
                        <a:rPr lang="en-US" sz="1500" b="1" dirty="0" smtClean="0">
                          <a:latin typeface="Arial" pitchFamily="34" charset="0"/>
                          <a:cs typeface="Arial" pitchFamily="34" charset="0"/>
                        </a:rPr>
                        <a:t>hotspots</a:t>
                      </a:r>
                      <a:endParaRPr lang="en-US" sz="1500" b="1" dirty="0">
                        <a:latin typeface="Arial" pitchFamily="34" charset="0"/>
                        <a:ea typeface="Times New Roman"/>
                        <a:cs typeface="Arial" pitchFamily="34" charset="0"/>
                      </a:endParaRPr>
                    </a:p>
                  </a:txBody>
                  <a:tcPr marL="28398" marR="28398" marT="0" marB="0"/>
                </a:tc>
              </a:tr>
              <a:tr h="609600">
                <a:tc>
                  <a:txBody>
                    <a:bodyPr/>
                    <a:lstStyle/>
                    <a:p>
                      <a:pPr marL="0" marR="0">
                        <a:lnSpc>
                          <a:spcPct val="115000"/>
                        </a:lnSpc>
                        <a:spcBef>
                          <a:spcPts val="0"/>
                        </a:spcBef>
                        <a:spcAft>
                          <a:spcPts val="0"/>
                        </a:spcAft>
                      </a:pPr>
                      <a:r>
                        <a:rPr lang="en-US" sz="1500" b="1">
                          <a:latin typeface="Arial" pitchFamily="34" charset="0"/>
                          <a:cs typeface="Arial" pitchFamily="34" charset="0"/>
                        </a:rPr>
                        <a:t>Mozambique</a:t>
                      </a:r>
                      <a:endParaRPr lang="en-US" sz="1500" b="1">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Artisanal Glass Cutting Equipment </a:t>
                      </a:r>
                      <a:r>
                        <a:rPr lang="en-US" sz="1500" b="1" dirty="0" smtClean="0">
                          <a:latin typeface="Arial" pitchFamily="34" charset="0"/>
                          <a:cs typeface="Arial" pitchFamily="34" charset="0"/>
                        </a:rPr>
                        <a:t>(15 units)</a:t>
                      </a:r>
                      <a:endParaRPr lang="en-US" sz="1500" b="1" dirty="0">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Input:     Solid </a:t>
                      </a:r>
                      <a:r>
                        <a:rPr lang="en-US" sz="1500" b="1" dirty="0" smtClean="0">
                          <a:latin typeface="Arial" pitchFamily="34" charset="0"/>
                          <a:cs typeface="Arial" pitchFamily="34" charset="0"/>
                        </a:rPr>
                        <a:t>waste;</a:t>
                      </a:r>
                      <a:r>
                        <a:rPr lang="en-US" sz="1500" b="1" baseline="0" dirty="0" smtClean="0">
                          <a:latin typeface="Arial" pitchFamily="34" charset="0"/>
                          <a:cs typeface="Arial" pitchFamily="34" charset="0"/>
                        </a:rPr>
                        <a:t> </a:t>
                      </a:r>
                      <a:r>
                        <a:rPr lang="en-US" sz="1500" b="1" dirty="0" smtClean="0">
                          <a:latin typeface="Arial" pitchFamily="34" charset="0"/>
                          <a:cs typeface="Arial" pitchFamily="34" charset="0"/>
                        </a:rPr>
                        <a:t>Output</a:t>
                      </a:r>
                      <a:r>
                        <a:rPr lang="en-US" sz="1500" b="1" dirty="0">
                          <a:latin typeface="Arial" pitchFamily="34" charset="0"/>
                          <a:cs typeface="Arial" pitchFamily="34" charset="0"/>
                        </a:rPr>
                        <a:t>:   Various artisanal products</a:t>
                      </a:r>
                    </a:p>
                    <a:p>
                      <a:pPr marL="0" marR="0">
                        <a:lnSpc>
                          <a:spcPct val="115000"/>
                        </a:lnSpc>
                        <a:spcBef>
                          <a:spcPts val="0"/>
                        </a:spcBef>
                        <a:spcAft>
                          <a:spcPts val="0"/>
                        </a:spcAft>
                      </a:pPr>
                      <a:r>
                        <a:rPr lang="en-US" sz="1500" b="1" dirty="0">
                          <a:latin typeface="Arial" pitchFamily="34" charset="0"/>
                          <a:cs typeface="Arial" pitchFamily="34" charset="0"/>
                        </a:rPr>
                        <a:t>Process:  Collection and recycling of solid waste </a:t>
                      </a:r>
                      <a:endParaRPr lang="en-US" sz="1500" b="1" dirty="0">
                        <a:latin typeface="Arial" pitchFamily="34" charset="0"/>
                        <a:ea typeface="Times New Roman"/>
                        <a:cs typeface="Arial" pitchFamily="34" charset="0"/>
                      </a:endParaRPr>
                    </a:p>
                  </a:txBody>
                  <a:tcPr marL="28398" marR="28398" marT="0" marB="0"/>
                </a:tc>
              </a:tr>
              <a:tr h="741348">
                <a:tc>
                  <a:txBody>
                    <a:bodyPr/>
                    <a:lstStyle/>
                    <a:p>
                      <a:pPr marL="0" marR="0">
                        <a:lnSpc>
                          <a:spcPct val="115000"/>
                        </a:lnSpc>
                        <a:spcBef>
                          <a:spcPts val="0"/>
                        </a:spcBef>
                        <a:spcAft>
                          <a:spcPts val="0"/>
                        </a:spcAft>
                      </a:pPr>
                      <a:r>
                        <a:rPr lang="en-US" sz="1500" b="1">
                          <a:latin typeface="Arial" pitchFamily="34" charset="0"/>
                          <a:cs typeface="Arial" pitchFamily="34" charset="0"/>
                        </a:rPr>
                        <a:t>Senegal</a:t>
                      </a:r>
                      <a:endParaRPr lang="en-US" sz="1500" b="1">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Composting Equipment </a:t>
                      </a:r>
                    </a:p>
                    <a:p>
                      <a:pPr marL="0" marR="0">
                        <a:lnSpc>
                          <a:spcPct val="115000"/>
                        </a:lnSpc>
                        <a:spcBef>
                          <a:spcPts val="0"/>
                        </a:spcBef>
                        <a:spcAft>
                          <a:spcPts val="0"/>
                        </a:spcAft>
                      </a:pPr>
                      <a:r>
                        <a:rPr lang="en-US" sz="1500" b="1" dirty="0">
                          <a:latin typeface="Arial" pitchFamily="34" charset="0"/>
                          <a:cs typeface="Arial" pitchFamily="34" charset="0"/>
                        </a:rPr>
                        <a:t>(1 unit)</a:t>
                      </a:r>
                      <a:endParaRPr lang="en-US" sz="1500" b="1" dirty="0">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Input:     Organic </a:t>
                      </a:r>
                      <a:r>
                        <a:rPr lang="en-US" sz="1500" b="1" dirty="0" smtClean="0">
                          <a:latin typeface="Arial" pitchFamily="34" charset="0"/>
                          <a:cs typeface="Arial" pitchFamily="34" charset="0"/>
                        </a:rPr>
                        <a:t>waste</a:t>
                      </a:r>
                      <a:r>
                        <a:rPr lang="en-US" sz="1500" b="1" baseline="0" dirty="0" smtClean="0">
                          <a:latin typeface="Arial" pitchFamily="34" charset="0"/>
                          <a:cs typeface="Arial" pitchFamily="34" charset="0"/>
                        </a:rPr>
                        <a:t>; </a:t>
                      </a:r>
                      <a:r>
                        <a:rPr lang="en-US" sz="1500" b="1" dirty="0" smtClean="0">
                          <a:latin typeface="Arial" pitchFamily="34" charset="0"/>
                          <a:cs typeface="Arial" pitchFamily="34" charset="0"/>
                        </a:rPr>
                        <a:t>Output</a:t>
                      </a:r>
                      <a:r>
                        <a:rPr lang="en-US" sz="1500" b="1" dirty="0">
                          <a:latin typeface="Arial" pitchFamily="34" charset="0"/>
                          <a:cs typeface="Arial" pitchFamily="34" charset="0"/>
                        </a:rPr>
                        <a:t>:  Compost</a:t>
                      </a:r>
                      <a:endParaRPr lang="en-US" sz="1500" b="1" dirty="0">
                        <a:latin typeface="Arial" pitchFamily="34" charset="0"/>
                        <a:ea typeface="Times New Roman"/>
                        <a:cs typeface="Arial" pitchFamily="34" charset="0"/>
                      </a:endParaRPr>
                    </a:p>
                  </a:txBody>
                  <a:tcPr marL="28398" marR="28398" marT="0" marB="0"/>
                </a:tc>
              </a:tr>
              <a:tr h="494232">
                <a:tc>
                  <a:txBody>
                    <a:bodyPr/>
                    <a:lstStyle/>
                    <a:p>
                      <a:pPr marL="0" marR="0">
                        <a:lnSpc>
                          <a:spcPct val="115000"/>
                        </a:lnSpc>
                        <a:spcBef>
                          <a:spcPts val="0"/>
                        </a:spcBef>
                        <a:spcAft>
                          <a:spcPts val="0"/>
                        </a:spcAft>
                      </a:pPr>
                      <a:r>
                        <a:rPr lang="en-US" sz="1500" b="1">
                          <a:latin typeface="Arial" pitchFamily="34" charset="0"/>
                          <a:cs typeface="Arial" pitchFamily="34" charset="0"/>
                        </a:rPr>
                        <a:t>Tanzania</a:t>
                      </a:r>
                      <a:endParaRPr lang="en-US" sz="1500" b="1">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Solar Street Lamps </a:t>
                      </a:r>
                    </a:p>
                    <a:p>
                      <a:pPr marL="0" marR="0">
                        <a:lnSpc>
                          <a:spcPct val="115000"/>
                        </a:lnSpc>
                        <a:spcBef>
                          <a:spcPts val="0"/>
                        </a:spcBef>
                        <a:spcAft>
                          <a:spcPts val="0"/>
                        </a:spcAft>
                      </a:pPr>
                      <a:r>
                        <a:rPr lang="en-US" sz="1500" b="1" dirty="0">
                          <a:latin typeface="Arial" pitchFamily="34" charset="0"/>
                          <a:cs typeface="Arial" pitchFamily="34" charset="0"/>
                        </a:rPr>
                        <a:t>(20 units)</a:t>
                      </a:r>
                      <a:endParaRPr lang="en-US" sz="1500" b="1" dirty="0">
                        <a:latin typeface="Arial" pitchFamily="34" charset="0"/>
                        <a:ea typeface="Times New Roman"/>
                        <a:cs typeface="Arial" pitchFamily="34" charset="0"/>
                      </a:endParaRPr>
                    </a:p>
                  </a:txBody>
                  <a:tcPr marL="28398" marR="28398" marT="0" marB="0"/>
                </a:tc>
                <a:tc>
                  <a:txBody>
                    <a:bodyPr/>
                    <a:lstStyle/>
                    <a:p>
                      <a:pPr marL="0" marR="0">
                        <a:lnSpc>
                          <a:spcPct val="115000"/>
                        </a:lnSpc>
                        <a:spcBef>
                          <a:spcPts val="0"/>
                        </a:spcBef>
                        <a:spcAft>
                          <a:spcPts val="0"/>
                        </a:spcAft>
                      </a:pPr>
                      <a:r>
                        <a:rPr lang="en-US" sz="1500" b="1" dirty="0">
                          <a:latin typeface="Arial" pitchFamily="34" charset="0"/>
                          <a:cs typeface="Arial" pitchFamily="34" charset="0"/>
                        </a:rPr>
                        <a:t>Input:     Solar </a:t>
                      </a:r>
                      <a:r>
                        <a:rPr lang="en-US" sz="1500" b="1" dirty="0" smtClean="0">
                          <a:latin typeface="Arial" pitchFamily="34" charset="0"/>
                          <a:cs typeface="Arial" pitchFamily="34" charset="0"/>
                        </a:rPr>
                        <a:t>energy;</a:t>
                      </a:r>
                      <a:r>
                        <a:rPr lang="en-US" sz="1500" b="1" baseline="0" dirty="0" smtClean="0">
                          <a:latin typeface="Arial" pitchFamily="34" charset="0"/>
                          <a:cs typeface="Arial" pitchFamily="34" charset="0"/>
                        </a:rPr>
                        <a:t> </a:t>
                      </a:r>
                      <a:r>
                        <a:rPr lang="en-US" sz="1500" b="1" dirty="0" smtClean="0">
                          <a:latin typeface="Arial" pitchFamily="34" charset="0"/>
                          <a:cs typeface="Arial" pitchFamily="34" charset="0"/>
                        </a:rPr>
                        <a:t>Output</a:t>
                      </a:r>
                      <a:r>
                        <a:rPr lang="en-US" sz="1500" b="1" dirty="0">
                          <a:latin typeface="Arial" pitchFamily="34" charset="0"/>
                          <a:cs typeface="Arial" pitchFamily="34" charset="0"/>
                        </a:rPr>
                        <a:t>:  Light</a:t>
                      </a:r>
                      <a:endParaRPr lang="en-US" sz="1500" b="1" dirty="0">
                        <a:latin typeface="Arial" pitchFamily="34" charset="0"/>
                        <a:ea typeface="Times New Roman"/>
                        <a:cs typeface="Arial" pitchFamily="34" charset="0"/>
                      </a:endParaRPr>
                    </a:p>
                  </a:txBody>
                  <a:tcPr marL="28398" marR="28398" marT="0" marB="0"/>
                </a:tc>
              </a:tr>
            </a:tbl>
          </a:graphicData>
        </a:graphic>
      </p:graphicFrame>
    </p:spTree>
  </p:cSld>
  <p:clrMapOvr>
    <a:masterClrMapping/>
  </p:clrMapOvr>
  <p:transition spd="slow">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ctrTitle"/>
          </p:nvPr>
        </p:nvSpPr>
        <p:spPr>
          <a:xfrm>
            <a:off x="228600" y="1066800"/>
            <a:ext cx="8610600" cy="1066800"/>
          </a:xfrm>
        </p:spPr>
        <p:txBody>
          <a:bodyPr anchor="t"/>
          <a:lstStyle/>
          <a:p>
            <a:r>
              <a:rPr lang="en-US" sz="2400" b="1" dirty="0" smtClean="0">
                <a:solidFill>
                  <a:srgbClr val="009900"/>
                </a:solidFill>
                <a:latin typeface="Arial" pitchFamily="34" charset="0"/>
                <a:ea typeface="ＭＳ Ｐゴシック" pitchFamily="34" charset="-128"/>
                <a:cs typeface="Arial" pitchFamily="34" charset="0"/>
              </a:rPr>
              <a:t>Operational Implementation Budget from the Country contracts</a:t>
            </a: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graphicFrame>
        <p:nvGraphicFramePr>
          <p:cNvPr id="4" name="Table 3"/>
          <p:cNvGraphicFramePr>
            <a:graphicFrameLocks noGrp="1"/>
          </p:cNvGraphicFramePr>
          <p:nvPr>
            <p:extLst>
              <p:ext uri="{D42A27DB-BD31-4B8C-83A1-F6EECF244321}">
                <p14:modId xmlns="" xmlns:p14="http://schemas.microsoft.com/office/powerpoint/2010/main" val="3463358036"/>
              </p:ext>
            </p:extLst>
          </p:nvPr>
        </p:nvGraphicFramePr>
        <p:xfrm>
          <a:off x="38101" y="2133600"/>
          <a:ext cx="9067799" cy="3414492"/>
        </p:xfrm>
        <a:graphic>
          <a:graphicData uri="http://schemas.openxmlformats.org/drawingml/2006/table">
            <a:tbl>
              <a:tblPr>
                <a:tableStyleId>{16D9F66E-5EB9-4882-86FB-DCBF35E3C3E4}</a:tableStyleId>
              </a:tblPr>
              <a:tblGrid>
                <a:gridCol w="1523999"/>
                <a:gridCol w="1219200"/>
                <a:gridCol w="1612852"/>
                <a:gridCol w="1508463"/>
                <a:gridCol w="1526885"/>
                <a:gridCol w="1676400"/>
              </a:tblGrid>
              <a:tr h="360339">
                <a:tc rowSpan="2">
                  <a:txBody>
                    <a:bodyPr/>
                    <a:lstStyle/>
                    <a:p>
                      <a:pPr marL="0" marR="0" algn="l">
                        <a:spcBef>
                          <a:spcPts val="0"/>
                        </a:spcBef>
                        <a:spcAft>
                          <a:spcPts val="0"/>
                        </a:spcAft>
                      </a:pPr>
                      <a:r>
                        <a:rPr lang="en-US" sz="1800" b="1" dirty="0">
                          <a:solidFill>
                            <a:srgbClr val="0033CC"/>
                          </a:solidFill>
                          <a:latin typeface="Arial" pitchFamily="34" charset="0"/>
                          <a:cs typeface="Arial" pitchFamily="34" charset="0"/>
                        </a:rPr>
                        <a:t>Country</a:t>
                      </a:r>
                      <a:endParaRPr lang="en-US" sz="1800" b="1" dirty="0">
                        <a:solidFill>
                          <a:srgbClr val="0033CC"/>
                        </a:solidFill>
                        <a:latin typeface="Arial" pitchFamily="34" charset="0"/>
                        <a:ea typeface="Times New Roman"/>
                        <a:cs typeface="Arial" pitchFamily="34" charset="0"/>
                      </a:endParaRPr>
                    </a:p>
                  </a:txBody>
                  <a:tcPr marL="68580" marR="68580" marT="0" marB="0"/>
                </a:tc>
                <a:tc gridSpan="5">
                  <a:txBody>
                    <a:bodyPr/>
                    <a:lstStyle/>
                    <a:p>
                      <a:pPr marL="0" marR="0" algn="ctr">
                        <a:spcBef>
                          <a:spcPts val="0"/>
                        </a:spcBef>
                        <a:spcAft>
                          <a:spcPts val="0"/>
                        </a:spcAft>
                      </a:pPr>
                      <a:r>
                        <a:rPr lang="en-US" sz="1800" b="1" dirty="0">
                          <a:solidFill>
                            <a:srgbClr val="0033CC"/>
                          </a:solidFill>
                          <a:latin typeface="Arial" pitchFamily="34" charset="0"/>
                          <a:cs typeface="Arial" pitchFamily="34" charset="0"/>
                        </a:rPr>
                        <a:t>Country contract  contribution to TEST</a:t>
                      </a:r>
                      <a:endParaRPr lang="en-US" sz="1800" b="1" dirty="0">
                        <a:solidFill>
                          <a:srgbClr val="0033CC"/>
                        </a:solidFill>
                        <a:latin typeface="Arial" pitchFamily="34" charset="0"/>
                        <a:ea typeface="Times New Roman"/>
                        <a:cs typeface="Arial"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72261">
                <a:tc vMerge="1">
                  <a:txBody>
                    <a:bodyPr/>
                    <a:lstStyle/>
                    <a:p>
                      <a:endParaRPr lang="en-US"/>
                    </a:p>
                  </a:txBody>
                  <a:tcPr/>
                </a:tc>
                <a:tc>
                  <a:txBody>
                    <a:bodyPr/>
                    <a:lstStyle/>
                    <a:p>
                      <a:pPr marL="0" marR="0" algn="l">
                        <a:spcBef>
                          <a:spcPts val="0"/>
                        </a:spcBef>
                        <a:spcAft>
                          <a:spcPts val="0"/>
                        </a:spcAft>
                      </a:pPr>
                      <a:r>
                        <a:rPr lang="en-US" sz="1800" b="1" dirty="0">
                          <a:solidFill>
                            <a:srgbClr val="0033CC"/>
                          </a:solidFill>
                          <a:latin typeface="Arial" pitchFamily="34" charset="0"/>
                          <a:cs typeface="Arial" pitchFamily="34" charset="0"/>
                        </a:rPr>
                        <a:t>Contract Value (A)*</a:t>
                      </a:r>
                      <a:endParaRPr lang="en-US" sz="1800" b="1" i="1" dirty="0">
                        <a:solidFill>
                          <a:srgbClr val="0033CC"/>
                        </a:solidFill>
                        <a:latin typeface="Arial" pitchFamily="34" charset="0"/>
                        <a:ea typeface="Times New Roman"/>
                        <a:cs typeface="Arial" pitchFamily="34" charset="0"/>
                      </a:endParaRPr>
                    </a:p>
                  </a:txBody>
                  <a:tcPr marL="68580" marR="68580" marT="0" marB="0"/>
                </a:tc>
                <a:tc>
                  <a:txBody>
                    <a:bodyPr/>
                    <a:lstStyle/>
                    <a:p>
                      <a:pPr marL="0" marR="0" algn="l">
                        <a:spcBef>
                          <a:spcPts val="0"/>
                        </a:spcBef>
                        <a:spcAft>
                          <a:spcPts val="0"/>
                        </a:spcAft>
                      </a:pPr>
                      <a:r>
                        <a:rPr lang="en-US" sz="1800" b="1" dirty="0">
                          <a:solidFill>
                            <a:srgbClr val="0033CC"/>
                          </a:solidFill>
                          <a:latin typeface="Arial" pitchFamily="34" charset="0"/>
                          <a:cs typeface="Arial" pitchFamily="34" charset="0"/>
                        </a:rPr>
                        <a:t>TEST </a:t>
                      </a:r>
                      <a:r>
                        <a:rPr lang="en-US" sz="1800" b="1" dirty="0" smtClean="0">
                          <a:solidFill>
                            <a:srgbClr val="0033CC"/>
                          </a:solidFill>
                          <a:latin typeface="Arial" pitchFamily="34" charset="0"/>
                          <a:cs typeface="Arial" pitchFamily="34" charset="0"/>
                        </a:rPr>
                        <a:t>Expenditure </a:t>
                      </a:r>
                      <a:r>
                        <a:rPr lang="en-US" sz="1800" b="1" dirty="0">
                          <a:solidFill>
                            <a:srgbClr val="0033CC"/>
                          </a:solidFill>
                          <a:latin typeface="Arial" pitchFamily="34" charset="0"/>
                          <a:cs typeface="Arial" pitchFamily="34" charset="0"/>
                        </a:rPr>
                        <a:t>contract value (B+C+D)*</a:t>
                      </a:r>
                      <a:endParaRPr lang="en-US" sz="1800" b="1" i="1" dirty="0">
                        <a:solidFill>
                          <a:srgbClr val="0033CC"/>
                        </a:solidFill>
                        <a:latin typeface="Arial" pitchFamily="34" charset="0"/>
                        <a:ea typeface="Times New Roman"/>
                        <a:cs typeface="Arial" pitchFamily="34" charset="0"/>
                      </a:endParaRPr>
                    </a:p>
                  </a:txBody>
                  <a:tcPr marL="68580" marR="68580" marT="0" marB="0"/>
                </a:tc>
                <a:tc>
                  <a:txBody>
                    <a:bodyPr/>
                    <a:lstStyle/>
                    <a:p>
                      <a:pPr marL="0" marR="0" algn="l">
                        <a:lnSpc>
                          <a:spcPct val="115000"/>
                        </a:lnSpc>
                        <a:spcBef>
                          <a:spcPts val="0"/>
                        </a:spcBef>
                        <a:spcAft>
                          <a:spcPts val="1000"/>
                        </a:spcAft>
                      </a:pPr>
                      <a:r>
                        <a:rPr lang="fr-FR" sz="1800" b="1" dirty="0">
                          <a:solidFill>
                            <a:srgbClr val="0033CC"/>
                          </a:solidFill>
                          <a:latin typeface="Arial" pitchFamily="34" charset="0"/>
                          <a:cs typeface="Arial" pitchFamily="34" charset="0"/>
                        </a:rPr>
                        <a:t>NCPC MOU / National Consultants (B)*</a:t>
                      </a:r>
                      <a:endParaRPr lang="en-US" sz="1800" b="1" i="1" dirty="0">
                        <a:solidFill>
                          <a:srgbClr val="0033CC"/>
                        </a:solidFill>
                        <a:latin typeface="Arial" pitchFamily="34" charset="0"/>
                        <a:ea typeface="Times New Roman"/>
                        <a:cs typeface="Arial" pitchFamily="34" charset="0"/>
                      </a:endParaRPr>
                    </a:p>
                  </a:txBody>
                  <a:tcPr marL="68580" marR="68580" marT="0" marB="0"/>
                </a:tc>
                <a:tc>
                  <a:txBody>
                    <a:bodyPr/>
                    <a:lstStyle/>
                    <a:p>
                      <a:pPr marL="0" marR="0" algn="l">
                        <a:spcBef>
                          <a:spcPts val="0"/>
                        </a:spcBef>
                        <a:spcAft>
                          <a:spcPts val="0"/>
                        </a:spcAft>
                      </a:pPr>
                      <a:r>
                        <a:rPr lang="en-US" sz="1800" b="1" dirty="0">
                          <a:solidFill>
                            <a:srgbClr val="0033CC"/>
                          </a:solidFill>
                          <a:latin typeface="Arial" pitchFamily="34" charset="0"/>
                          <a:cs typeface="Arial" pitchFamily="34" charset="0"/>
                        </a:rPr>
                        <a:t>EST Contribution (C)*</a:t>
                      </a:r>
                      <a:endParaRPr lang="en-US" sz="1800" b="1" i="1" dirty="0">
                        <a:solidFill>
                          <a:srgbClr val="0033CC"/>
                        </a:solidFill>
                        <a:latin typeface="Arial" pitchFamily="34" charset="0"/>
                        <a:ea typeface="Times New Roman"/>
                        <a:cs typeface="Arial" pitchFamily="34" charset="0"/>
                      </a:endParaRPr>
                    </a:p>
                  </a:txBody>
                  <a:tcPr marL="68580" marR="68580" marT="0" marB="0"/>
                </a:tc>
                <a:tc>
                  <a:txBody>
                    <a:bodyPr/>
                    <a:lstStyle/>
                    <a:p>
                      <a:pPr marL="0" marR="0" algn="l">
                        <a:spcBef>
                          <a:spcPts val="0"/>
                        </a:spcBef>
                        <a:spcAft>
                          <a:spcPts val="0"/>
                        </a:spcAft>
                      </a:pPr>
                      <a:r>
                        <a:rPr lang="en-US" sz="1800" b="1" dirty="0">
                          <a:solidFill>
                            <a:srgbClr val="0033CC"/>
                          </a:solidFill>
                          <a:latin typeface="Arial" pitchFamily="34" charset="0"/>
                          <a:cs typeface="Arial" pitchFamily="34" charset="0"/>
                        </a:rPr>
                        <a:t>Other TEST expenditures (D)*</a:t>
                      </a:r>
                      <a:endParaRPr lang="en-US" sz="1800" b="1" i="1" dirty="0">
                        <a:solidFill>
                          <a:srgbClr val="0033CC"/>
                        </a:solidFill>
                        <a:latin typeface="Arial" pitchFamily="34" charset="0"/>
                        <a:ea typeface="Times New Roman"/>
                        <a:cs typeface="Arial" pitchFamily="34" charset="0"/>
                      </a:endParaRPr>
                    </a:p>
                  </a:txBody>
                  <a:tcPr marL="68580" marR="68580" marT="0" marB="0"/>
                </a:tc>
              </a:tr>
              <a:tr h="335647">
                <a:tc>
                  <a:txBody>
                    <a:bodyPr/>
                    <a:lstStyle/>
                    <a:p>
                      <a:pPr marL="0" marR="0" algn="l">
                        <a:spcBef>
                          <a:spcPts val="0"/>
                        </a:spcBef>
                        <a:spcAft>
                          <a:spcPts val="0"/>
                        </a:spcAft>
                      </a:pPr>
                      <a:r>
                        <a:rPr lang="en-US" sz="1800" b="1" dirty="0">
                          <a:latin typeface="Arial" pitchFamily="34" charset="0"/>
                          <a:cs typeface="Arial" pitchFamily="34" charset="0"/>
                        </a:rPr>
                        <a:t>Kenya</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102,498</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52,746</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19,000</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33,746</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NA</a:t>
                      </a:r>
                      <a:endParaRPr lang="en-US" sz="1800" b="1" dirty="0">
                        <a:latin typeface="Arial" pitchFamily="34" charset="0"/>
                        <a:ea typeface="Times New Roman"/>
                        <a:cs typeface="Arial" pitchFamily="34" charset="0"/>
                      </a:endParaRPr>
                    </a:p>
                  </a:txBody>
                  <a:tcPr marL="68580" marR="68580" marT="0" marB="0"/>
                </a:tc>
              </a:tr>
              <a:tr h="374951">
                <a:tc>
                  <a:txBody>
                    <a:bodyPr/>
                    <a:lstStyle/>
                    <a:p>
                      <a:pPr marL="0" marR="0" algn="l">
                        <a:spcBef>
                          <a:spcPts val="0"/>
                        </a:spcBef>
                        <a:spcAft>
                          <a:spcPts val="0"/>
                        </a:spcAft>
                      </a:pPr>
                      <a:r>
                        <a:rPr lang="en-US" sz="1800" b="1" dirty="0">
                          <a:latin typeface="Arial" pitchFamily="34" charset="0"/>
                          <a:cs typeface="Arial" pitchFamily="34" charset="0"/>
                        </a:rPr>
                        <a:t>Mozambique</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75,949</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19,712</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14,500</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smtClean="0">
                          <a:latin typeface="Arial" pitchFamily="34" charset="0"/>
                          <a:cs typeface="Arial" pitchFamily="34" charset="0"/>
                        </a:rPr>
                        <a:t>5,121</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NA</a:t>
                      </a:r>
                      <a:endParaRPr lang="en-US" sz="1800" b="1" dirty="0">
                        <a:latin typeface="Arial" pitchFamily="34" charset="0"/>
                        <a:ea typeface="Times New Roman"/>
                        <a:cs typeface="Arial" pitchFamily="34" charset="0"/>
                      </a:endParaRPr>
                    </a:p>
                  </a:txBody>
                  <a:tcPr marL="68580" marR="68580" marT="0" marB="0"/>
                </a:tc>
              </a:tr>
              <a:tr h="335647">
                <a:tc>
                  <a:txBody>
                    <a:bodyPr/>
                    <a:lstStyle/>
                    <a:p>
                      <a:pPr marL="0" marR="0" algn="l">
                        <a:spcBef>
                          <a:spcPts val="0"/>
                        </a:spcBef>
                        <a:spcAft>
                          <a:spcPts val="0"/>
                        </a:spcAft>
                      </a:pPr>
                      <a:r>
                        <a:rPr lang="en-GB" sz="1800" b="1" dirty="0">
                          <a:latin typeface="Arial" pitchFamily="34" charset="0"/>
                          <a:cs typeface="Arial" pitchFamily="34" charset="0"/>
                        </a:rPr>
                        <a:t>Senegal</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GB" sz="1800" b="1" dirty="0">
                          <a:latin typeface="Arial" pitchFamily="34" charset="0"/>
                          <a:cs typeface="Arial" pitchFamily="34" charset="0"/>
                        </a:rPr>
                        <a:t>106,499</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GB" sz="1800" b="1" dirty="0">
                          <a:latin typeface="Arial" pitchFamily="34" charset="0"/>
                          <a:cs typeface="Arial" pitchFamily="34" charset="0"/>
                        </a:rPr>
                        <a:t>75,003</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GB" sz="1800" b="1" dirty="0">
                          <a:latin typeface="Arial" pitchFamily="34" charset="0"/>
                          <a:cs typeface="Arial" pitchFamily="34" charset="0"/>
                        </a:rPr>
                        <a:t>53,167</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GB" sz="1800" b="1" dirty="0">
                          <a:latin typeface="Arial" pitchFamily="34" charset="0"/>
                          <a:cs typeface="Arial" pitchFamily="34" charset="0"/>
                        </a:rPr>
                        <a:t>11,366</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GB" sz="1800" b="1" dirty="0">
                          <a:latin typeface="Arial" pitchFamily="34" charset="0"/>
                          <a:cs typeface="Arial" pitchFamily="34" charset="0"/>
                        </a:rPr>
                        <a:t>10,470</a:t>
                      </a:r>
                      <a:endParaRPr lang="en-US" sz="1800" b="1" dirty="0">
                        <a:latin typeface="Arial" pitchFamily="34" charset="0"/>
                        <a:ea typeface="Times New Roman"/>
                        <a:cs typeface="Arial" pitchFamily="34" charset="0"/>
                      </a:endParaRPr>
                    </a:p>
                  </a:txBody>
                  <a:tcPr marL="68580" marR="68580" marT="0" marB="0"/>
                </a:tc>
              </a:tr>
              <a:tr h="335647">
                <a:tc>
                  <a:txBody>
                    <a:bodyPr/>
                    <a:lstStyle/>
                    <a:p>
                      <a:pPr marL="0" marR="0" algn="l">
                        <a:spcBef>
                          <a:spcPts val="0"/>
                        </a:spcBef>
                        <a:spcAft>
                          <a:spcPts val="0"/>
                        </a:spcAft>
                      </a:pPr>
                      <a:r>
                        <a:rPr lang="en-US" sz="1800" b="1" dirty="0">
                          <a:latin typeface="Arial" pitchFamily="34" charset="0"/>
                          <a:cs typeface="Arial" pitchFamily="34" charset="0"/>
                        </a:rPr>
                        <a:t>Tanzania</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109,248</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76,514</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a:latin typeface="Arial" pitchFamily="34" charset="0"/>
                          <a:cs typeface="Arial" pitchFamily="34" charset="0"/>
                        </a:rPr>
                        <a:t>22,500</a:t>
                      </a:r>
                      <a:endParaRPr lang="en-US" sz="1800" b="1">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53,021</a:t>
                      </a:r>
                      <a:endParaRPr lang="en-US" sz="1800" b="1" dirty="0">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r>
                        <a:rPr lang="en-US" sz="1800" b="1" dirty="0">
                          <a:latin typeface="Arial" pitchFamily="34" charset="0"/>
                          <a:cs typeface="Arial" pitchFamily="34" charset="0"/>
                        </a:rPr>
                        <a:t>993</a:t>
                      </a:r>
                      <a:endParaRPr lang="en-US" sz="1800" b="1" dirty="0">
                        <a:latin typeface="Arial" pitchFamily="34" charset="0"/>
                        <a:ea typeface="Times New Roman"/>
                        <a:cs typeface="Arial" pitchFamily="34" charset="0"/>
                      </a:endParaRPr>
                    </a:p>
                  </a:txBody>
                  <a:tcPr marL="68580" marR="68580" marT="0" marB="0"/>
                </a:tc>
              </a:tr>
            </a:tbl>
          </a:graphicData>
        </a:graphic>
      </p:graphicFrame>
      <p:sp>
        <p:nvSpPr>
          <p:cNvPr id="10289"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t/>
            </a:r>
            <a:br>
              <a:rPr lang="en-US"/>
            </a:br>
            <a:endParaRPr lang="en-US"/>
          </a:p>
        </p:txBody>
      </p:sp>
      <p:sp>
        <p:nvSpPr>
          <p:cNvPr id="2" name="1 CuadroTexto"/>
          <p:cNvSpPr txBox="1"/>
          <p:nvPr/>
        </p:nvSpPr>
        <p:spPr>
          <a:xfrm>
            <a:off x="228600" y="5791200"/>
            <a:ext cx="1905000" cy="369332"/>
          </a:xfrm>
          <a:prstGeom prst="rect">
            <a:avLst/>
          </a:prstGeom>
          <a:noFill/>
        </p:spPr>
        <p:txBody>
          <a:bodyPr wrap="square" rtlCol="0">
            <a:spAutoFit/>
          </a:bodyPr>
          <a:lstStyle/>
          <a:p>
            <a:r>
              <a:rPr lang="en-GB" dirty="0" smtClean="0"/>
              <a:t>* Values in USD</a:t>
            </a:r>
            <a:endParaRPr lang="en-GB" dirty="0"/>
          </a:p>
        </p:txBody>
      </p:sp>
    </p:spTree>
  </p:cSld>
  <p:clrMapOvr>
    <a:masterClrMapping/>
  </p:clrMapOvr>
  <p:transition spd="slow">
    <p:pull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ctrTitle"/>
          </p:nvPr>
        </p:nvSpPr>
        <p:spPr>
          <a:xfrm>
            <a:off x="228600" y="914400"/>
            <a:ext cx="5562600" cy="1219200"/>
          </a:xfrm>
        </p:spPr>
        <p:txBody>
          <a:bodyPr anchor="t"/>
          <a:lstStyle/>
          <a:p>
            <a:r>
              <a:rPr lang="en-US" sz="2800" b="1" dirty="0" smtClean="0">
                <a:solidFill>
                  <a:srgbClr val="FF3300"/>
                </a:solidFill>
                <a:latin typeface="Arial" pitchFamily="34" charset="0"/>
                <a:ea typeface="ＭＳ Ｐゴシック" pitchFamily="34" charset="-128"/>
                <a:cs typeface="Arial" pitchFamily="34" charset="0"/>
              </a:rPr>
              <a:t>KENYA</a:t>
            </a:r>
            <a:r>
              <a:rPr lang="en-US" sz="2800" b="1" dirty="0" smtClean="0">
                <a:solidFill>
                  <a:srgbClr val="009900"/>
                </a:solidFill>
                <a:latin typeface="Arial" pitchFamily="34" charset="0"/>
                <a:ea typeface="ＭＳ Ｐゴシック" pitchFamily="34" charset="-128"/>
                <a:cs typeface="Arial" pitchFamily="34" charset="0"/>
              </a:rPr>
              <a:t> </a:t>
            </a:r>
            <a:br>
              <a:rPr lang="en-US" sz="2800" b="1" dirty="0" smtClean="0">
                <a:solidFill>
                  <a:srgbClr val="009900"/>
                </a:solidFill>
                <a:latin typeface="Arial" pitchFamily="34" charset="0"/>
                <a:ea typeface="ＭＳ Ｐゴシック" pitchFamily="34" charset="-128"/>
                <a:cs typeface="Arial" pitchFamily="34" charset="0"/>
              </a:rPr>
            </a:br>
            <a:r>
              <a:rPr lang="en-US" sz="2800" b="1" dirty="0" smtClean="0">
                <a:solidFill>
                  <a:srgbClr val="009900"/>
                </a:solidFill>
                <a:latin typeface="Arial" pitchFamily="34" charset="0"/>
                <a:ea typeface="ＭＳ Ｐゴシック" pitchFamily="34" charset="-128"/>
                <a:cs typeface="Arial" pitchFamily="34" charset="0"/>
              </a:rPr>
              <a:t>TEST Implementation </a:t>
            </a: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r>
              <a:rPr lang="en-US" sz="2800" b="1" dirty="0" smtClean="0">
                <a:solidFill>
                  <a:srgbClr val="002060"/>
                </a:solidFill>
                <a:latin typeface="Arial" pitchFamily="34" charset="0"/>
                <a:ea typeface="ＭＳ Ｐゴシック" pitchFamily="34" charset="-128"/>
                <a:cs typeface="Arial" pitchFamily="34" charset="0"/>
              </a:rPr>
              <a:t/>
            </a:r>
            <a:br>
              <a:rPr lang="en-US" sz="2800" b="1" dirty="0" smtClean="0">
                <a:solidFill>
                  <a:srgbClr val="002060"/>
                </a:solidFill>
                <a:latin typeface="Arial" pitchFamily="34" charset="0"/>
                <a:ea typeface="ＭＳ Ｐゴシック" pitchFamily="34" charset="-128"/>
                <a:cs typeface="Arial" pitchFamily="34" charset="0"/>
              </a:rPr>
            </a:br>
            <a:endParaRPr lang="en-US" b="1" dirty="0" smtClean="0">
              <a:solidFill>
                <a:srgbClr val="002060"/>
              </a:solidFill>
              <a:latin typeface="Arial" pitchFamily="34" charset="0"/>
              <a:ea typeface="ＭＳ Ｐゴシック" pitchFamily="34" charset="-128"/>
              <a:cs typeface="Arial" pitchFamily="34" charset="0"/>
            </a:endParaRPr>
          </a:p>
        </p:txBody>
      </p:sp>
      <p:pic>
        <p:nvPicPr>
          <p:cNvPr id="3074" name="Picture 2" descr="H:\Photos\Harvey's mission\2012_11_30_Files and Pic from Harvey\975.JPG"/>
          <p:cNvPicPr>
            <a:picLocks noChangeAspect="1" noChangeArrowheads="1"/>
          </p:cNvPicPr>
          <p:nvPr/>
        </p:nvPicPr>
        <p:blipFill>
          <a:blip r:embed="rId3" cstate="print"/>
          <a:srcRect/>
          <a:stretch>
            <a:fillRect/>
          </a:stretch>
        </p:blipFill>
        <p:spPr bwMode="auto">
          <a:xfrm>
            <a:off x="2743200" y="4114800"/>
            <a:ext cx="3505200" cy="2743200"/>
          </a:xfrm>
          <a:prstGeom prst="rect">
            <a:avLst/>
          </a:prstGeom>
          <a:noFill/>
        </p:spPr>
      </p:pic>
      <p:pic>
        <p:nvPicPr>
          <p:cNvPr id="2050" name="Picture 2" descr="D:\DCIM\100PHOTO\SAM_0884.JPG"/>
          <p:cNvPicPr>
            <a:picLocks noChangeAspect="1" noChangeArrowheads="1"/>
          </p:cNvPicPr>
          <p:nvPr/>
        </p:nvPicPr>
        <p:blipFill>
          <a:blip r:embed="rId4" cstate="print"/>
          <a:srcRect/>
          <a:stretch>
            <a:fillRect/>
          </a:stretch>
        </p:blipFill>
        <p:spPr bwMode="auto">
          <a:xfrm>
            <a:off x="0" y="4343400"/>
            <a:ext cx="3352800" cy="2514600"/>
          </a:xfrm>
          <a:prstGeom prst="rect">
            <a:avLst/>
          </a:prstGeom>
          <a:noFill/>
        </p:spPr>
      </p:pic>
      <p:pic>
        <p:nvPicPr>
          <p:cNvPr id="2051" name="Picture 3" descr="D:\DCIM\100PHOTO\SAM_0891.JPG"/>
          <p:cNvPicPr>
            <a:picLocks noChangeAspect="1" noChangeArrowheads="1"/>
          </p:cNvPicPr>
          <p:nvPr/>
        </p:nvPicPr>
        <p:blipFill>
          <a:blip r:embed="rId5" cstate="print"/>
          <a:srcRect/>
          <a:stretch>
            <a:fillRect/>
          </a:stretch>
        </p:blipFill>
        <p:spPr bwMode="auto">
          <a:xfrm>
            <a:off x="6477000" y="57150"/>
            <a:ext cx="2438400" cy="1828800"/>
          </a:xfrm>
          <a:prstGeom prst="rect">
            <a:avLst/>
          </a:prstGeom>
          <a:noFill/>
        </p:spPr>
      </p:pic>
      <p:pic>
        <p:nvPicPr>
          <p:cNvPr id="11" name="Picture 2" descr="C:\Users\MARLA\COAST Project Home PC\TEST\FINALTEST2012Mission\Files and Pic from Ludovic\Photos\Kenya\Ludo\IMG_3435.JPG"/>
          <p:cNvPicPr>
            <a:picLocks noChangeAspect="1" noChangeArrowheads="1"/>
          </p:cNvPicPr>
          <p:nvPr/>
        </p:nvPicPr>
        <p:blipFill>
          <a:blip r:embed="rId6" cstate="print"/>
          <a:srcRect/>
          <a:stretch>
            <a:fillRect/>
          </a:stretch>
        </p:blipFill>
        <p:spPr bwMode="auto">
          <a:xfrm>
            <a:off x="6111802" y="1905000"/>
            <a:ext cx="3032198" cy="2021464"/>
          </a:xfrm>
          <a:prstGeom prst="rect">
            <a:avLst/>
          </a:prstGeom>
          <a:noFill/>
        </p:spPr>
      </p:pic>
      <p:pic>
        <p:nvPicPr>
          <p:cNvPr id="12" name="Picture 3" descr="D:\DCIM\100PHOTO\SAM_0861.JPG"/>
          <p:cNvPicPr>
            <a:picLocks noChangeAspect="1" noChangeArrowheads="1"/>
          </p:cNvPicPr>
          <p:nvPr/>
        </p:nvPicPr>
        <p:blipFill>
          <a:blip r:embed="rId7" cstate="print"/>
          <a:srcRect/>
          <a:stretch>
            <a:fillRect/>
          </a:stretch>
        </p:blipFill>
        <p:spPr bwMode="auto">
          <a:xfrm>
            <a:off x="6858000" y="3750280"/>
            <a:ext cx="1786938" cy="3107720"/>
          </a:xfrm>
          <a:prstGeom prst="rect">
            <a:avLst/>
          </a:prstGeom>
          <a:noFill/>
        </p:spPr>
      </p:pic>
      <p:pic>
        <p:nvPicPr>
          <p:cNvPr id="14" name="Picture 2" descr="D:\DCIM\100PHOTO\SAM_0886.JPG"/>
          <p:cNvPicPr>
            <a:picLocks noChangeAspect="1" noChangeArrowheads="1"/>
          </p:cNvPicPr>
          <p:nvPr/>
        </p:nvPicPr>
        <p:blipFill>
          <a:blip r:embed="rId8" cstate="print"/>
          <a:srcRect/>
          <a:stretch>
            <a:fillRect/>
          </a:stretch>
        </p:blipFill>
        <p:spPr bwMode="auto">
          <a:xfrm>
            <a:off x="0" y="1828800"/>
            <a:ext cx="3257532" cy="2443148"/>
          </a:xfrm>
          <a:prstGeom prst="rect">
            <a:avLst/>
          </a:prstGeom>
          <a:noFill/>
        </p:spPr>
      </p:pic>
      <p:pic>
        <p:nvPicPr>
          <p:cNvPr id="15" name="Picture 14" descr="C:\Users\MARLA\Desktop\PPT photos\SAM_1203.JPG"/>
          <p:cNvPicPr/>
          <p:nvPr/>
        </p:nvPicPr>
        <p:blipFill>
          <a:blip r:embed="rId9" cstate="print"/>
          <a:srcRect/>
          <a:stretch>
            <a:fillRect/>
          </a:stretch>
        </p:blipFill>
        <p:spPr bwMode="auto">
          <a:xfrm>
            <a:off x="2971800" y="1828800"/>
            <a:ext cx="3352800" cy="2133600"/>
          </a:xfrm>
          <a:prstGeom prst="rect">
            <a:avLst/>
          </a:prstGeom>
          <a:noFill/>
          <a:ln w="9525">
            <a:noFill/>
            <a:miter lim="800000"/>
            <a:headEnd/>
            <a:tailEnd/>
          </a:ln>
        </p:spPr>
      </p:pic>
      <p:pic>
        <p:nvPicPr>
          <p:cNvPr id="16" name="Picture 15" descr="C:\Users\MARLA\Desktop\PPT photos\SAM_1214.JPG"/>
          <p:cNvPicPr/>
          <p:nvPr/>
        </p:nvPicPr>
        <p:blipFill>
          <a:blip r:embed="rId10" cstate="print"/>
          <a:srcRect/>
          <a:stretch>
            <a:fillRect/>
          </a:stretch>
        </p:blipFill>
        <p:spPr bwMode="auto">
          <a:xfrm>
            <a:off x="381000" y="228600"/>
            <a:ext cx="1565202" cy="1173900"/>
          </a:xfrm>
          <a:prstGeom prst="rect">
            <a:avLst/>
          </a:prstGeom>
          <a:noFill/>
          <a:ln w="9525">
            <a:noFill/>
            <a:miter lim="800000"/>
            <a:headEnd/>
            <a:tailEnd/>
          </a:ln>
        </p:spPr>
      </p:pic>
    </p:spTree>
    <p:extLst>
      <p:ext uri="{BB962C8B-B14F-4D97-AF65-F5344CB8AC3E}">
        <p14:creationId xmlns="" xmlns:p14="http://schemas.microsoft.com/office/powerpoint/2010/main" val="3172143299"/>
      </p:ext>
    </p:extLst>
  </p:cSld>
  <p:clrMapOvr>
    <a:masterClrMapping/>
  </p:clrMapOvr>
  <p:transition spd="slow">
    <p:pull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4667</Words>
  <Application>Microsoft Office PowerPoint</Application>
  <PresentationFormat>On-screen Show (4:3)</PresentationFormat>
  <Paragraphs>896</Paragraphs>
  <Slides>64</Slides>
  <Notes>55</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    6th STEERING COMMITTEE MEETING Mahe, Seychelles 11-14 June, 2014  EMS Thematic Component  UNIDO TEST Methodology Implementation RESULTS  FOR Kenya, Mozambique, Senegal, Tanzania   (SCM Day 2:  12 June 2014)   </vt:lpstr>
      <vt:lpstr>Slide 2</vt:lpstr>
      <vt:lpstr> </vt:lpstr>
      <vt:lpstr>Slide 4</vt:lpstr>
      <vt:lpstr>Slide 5</vt:lpstr>
      <vt:lpstr>Rationale of partnering with NCPCs  and National EMS/TEST experts</vt:lpstr>
      <vt:lpstr>Overview of EST in the four participating countries</vt:lpstr>
      <vt:lpstr>Operational Implementation Budget from the Country contracts </vt:lpstr>
      <vt:lpstr>KENYA  TEST Implementation     </vt:lpstr>
      <vt:lpstr>KENYA     </vt:lpstr>
      <vt:lpstr>KENYA     </vt:lpstr>
      <vt:lpstr>KENYA: TEST IMPLEMENTATION  PARTNERS </vt:lpstr>
      <vt:lpstr>Kenya: TEST Tool 1 (CPA), 3 (EMS) and 5 (CSR)  </vt:lpstr>
      <vt:lpstr>Slide 14</vt:lpstr>
      <vt:lpstr>Kenya: Highlights</vt:lpstr>
      <vt:lpstr>Kenya: TEST Tool 2 (EMA)</vt:lpstr>
      <vt:lpstr>Kenya: TEST Tool 2 (EMA) - continued</vt:lpstr>
      <vt:lpstr>Kenya: TEST Tool 4 (EST)</vt:lpstr>
      <vt:lpstr>Kenya: TEST Tool 4 (EST) - continued</vt:lpstr>
      <vt:lpstr>Kenya: TEST Tool 4 (EST) - continued</vt:lpstr>
      <vt:lpstr>Kenya: TEST Tool 4 (EST)</vt:lpstr>
      <vt:lpstr>Kenya: TEST Tool 4 (EST) - continued</vt:lpstr>
      <vt:lpstr>Kenya: TEST Tool 4 (EST) - continued</vt:lpstr>
      <vt:lpstr>Kenya: Highlights</vt:lpstr>
      <vt:lpstr>MOZAMBIQUE TEST Implementation     </vt:lpstr>
      <vt:lpstr>MOZAMBIQUE     </vt:lpstr>
      <vt:lpstr>Partners </vt:lpstr>
      <vt:lpstr>Mozambique: TEST Tool 1 (CPA), 3 (EMS) and 5 (CSR) </vt:lpstr>
      <vt:lpstr>Mozambique : TEST Tool 1 (CPA), 3 (EMS) and 5 (CSR)- continued </vt:lpstr>
      <vt:lpstr>MOZAMBIQUE: Highlights</vt:lpstr>
      <vt:lpstr>Mozambique: TEST Tool 2 (EMA)</vt:lpstr>
      <vt:lpstr>Mozambique: TEST Tool 2 (EMA) - continued</vt:lpstr>
      <vt:lpstr>Mozambique: TEST Tool 4 (EST)</vt:lpstr>
      <vt:lpstr>Mozambique: TEST Tool 4 (EST) - continued</vt:lpstr>
      <vt:lpstr>Mozambique: TEST Tool 4 (EST)</vt:lpstr>
      <vt:lpstr>Mozambique: Highlights</vt:lpstr>
      <vt:lpstr>SENEGAL TEST Implementation     </vt:lpstr>
      <vt:lpstr>SENEGAL     </vt:lpstr>
      <vt:lpstr>Partners </vt:lpstr>
      <vt:lpstr>Senegal: TEST Tool 1 (CPA), 3 (EMS) and 5 (CSR) </vt:lpstr>
      <vt:lpstr>SENEGAL: Highlights</vt:lpstr>
      <vt:lpstr>Senegal: TEST Tool 2 (EMA)</vt:lpstr>
      <vt:lpstr>Senegal: TEST Tool 2 (EMA) - continued</vt:lpstr>
      <vt:lpstr>Senegal: TEST Tool 4 (EST)</vt:lpstr>
      <vt:lpstr>Senegal: Highlights</vt:lpstr>
      <vt:lpstr>TANZANIA TEST Implementation     </vt:lpstr>
      <vt:lpstr>TANZANIA     </vt:lpstr>
      <vt:lpstr>Partners </vt:lpstr>
      <vt:lpstr>Tanzania: TEST Tool 1 (CPA), 3 (EMS) and 5 (CSR) </vt:lpstr>
      <vt:lpstr>Tanzania: TEST Tool 1 (CPA), 3 (EMS) and 5 (CSR) - continued</vt:lpstr>
      <vt:lpstr>TANZANIA: Highlights</vt:lpstr>
      <vt:lpstr>Tanzania: TEST Tool 2 (EMA)</vt:lpstr>
      <vt:lpstr>Tanzania: TEST Tool 2 (EMA) - continued</vt:lpstr>
      <vt:lpstr>Tanzania: TEST Tool 4 (EST)</vt:lpstr>
      <vt:lpstr>Tanzania: TEST Tool 4 (EST)</vt:lpstr>
      <vt:lpstr>Tanzania: Highlights</vt:lpstr>
      <vt:lpstr>Slide 57</vt:lpstr>
      <vt:lpstr>Slide 58</vt:lpstr>
      <vt:lpstr>Slide 59</vt:lpstr>
      <vt:lpstr>Slide 60</vt:lpstr>
      <vt:lpstr>Slide 61</vt:lpstr>
      <vt:lpstr>Slide 62</vt:lpstr>
      <vt:lpstr>Slide 63</vt:lpstr>
      <vt:lpstr>Summary: CPA Highlights</vt:lpstr>
    </vt:vector>
  </TitlesOfParts>
  <Company>www.warez-bb.org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Gibbon 2011</dc:creator>
  <cp:lastModifiedBy>MMPR</cp:lastModifiedBy>
  <cp:revision>777</cp:revision>
  <dcterms:created xsi:type="dcterms:W3CDTF">2012-04-17T12:45:04Z</dcterms:created>
  <dcterms:modified xsi:type="dcterms:W3CDTF">2014-06-12T08:09:10Z</dcterms:modified>
</cp:coreProperties>
</file>