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771D8-5156-4C5E-9644-E6EB8255A2A1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81F44ABA-8A51-4AC5-BE5A-1D1B10F259CA}">
      <dgm:prSet phldrT="[Text]"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826D5FDD-3226-4183-82F2-C759348E4E51}" type="parTrans" cxnId="{2A6C6E23-8AE9-4E1E-9A26-5B241BEAAE65}">
      <dgm:prSet/>
      <dgm:spPr/>
      <dgm:t>
        <a:bodyPr/>
        <a:lstStyle/>
        <a:p>
          <a:endParaRPr lang="en-US"/>
        </a:p>
      </dgm:t>
    </dgm:pt>
    <dgm:pt modelId="{E45D166C-4565-4216-8821-C48435146685}" type="sibTrans" cxnId="{2A6C6E23-8AE9-4E1E-9A26-5B241BEAAE65}">
      <dgm:prSet/>
      <dgm:spPr/>
      <dgm:t>
        <a:bodyPr/>
        <a:lstStyle/>
        <a:p>
          <a:endParaRPr lang="en-US"/>
        </a:p>
      </dgm:t>
    </dgm:pt>
    <dgm:pt modelId="{279E9E90-1919-4915-BFF4-0A62F93B25B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E99839EA-465C-4ED7-9756-570F96DF90C3}" type="parTrans" cxnId="{89B598B1-A048-43A6-B51F-AB6767F78DA9}">
      <dgm:prSet/>
      <dgm:spPr/>
      <dgm:t>
        <a:bodyPr/>
        <a:lstStyle/>
        <a:p>
          <a:endParaRPr lang="en-US"/>
        </a:p>
      </dgm:t>
    </dgm:pt>
    <dgm:pt modelId="{4EBFE014-9FF9-4D7A-BA6D-C7082668F481}" type="sibTrans" cxnId="{89B598B1-A048-43A6-B51F-AB6767F78DA9}">
      <dgm:prSet/>
      <dgm:spPr/>
      <dgm:t>
        <a:bodyPr/>
        <a:lstStyle/>
        <a:p>
          <a:endParaRPr lang="en-US"/>
        </a:p>
      </dgm:t>
    </dgm:pt>
    <dgm:pt modelId="{CE2F9961-FBB2-4B32-AA0A-9005B997ED1C}">
      <dgm:prSet phldrT="[Text]"/>
      <dgm:spPr>
        <a:solidFill>
          <a:srgbClr val="0033CC"/>
        </a:solidFill>
      </dgm:spPr>
      <dgm:t>
        <a:bodyPr/>
        <a:lstStyle/>
        <a:p>
          <a:endParaRPr lang="en-US" dirty="0"/>
        </a:p>
      </dgm:t>
    </dgm:pt>
    <dgm:pt modelId="{ED3449B1-7499-49A5-B8EB-66BEC8BF544B}" type="parTrans" cxnId="{BADD6BE3-43FC-41DF-87DD-5DF6751E956A}">
      <dgm:prSet/>
      <dgm:spPr/>
      <dgm:t>
        <a:bodyPr/>
        <a:lstStyle/>
        <a:p>
          <a:endParaRPr lang="en-US"/>
        </a:p>
      </dgm:t>
    </dgm:pt>
    <dgm:pt modelId="{9FB55902-C2EF-491C-953F-2BB720EB523F}" type="sibTrans" cxnId="{BADD6BE3-43FC-41DF-87DD-5DF6751E956A}">
      <dgm:prSet/>
      <dgm:spPr/>
      <dgm:t>
        <a:bodyPr/>
        <a:lstStyle/>
        <a:p>
          <a:endParaRPr lang="en-US"/>
        </a:p>
      </dgm:t>
    </dgm:pt>
    <dgm:pt modelId="{176ED0AB-7EB2-4668-B606-2ABAF9C7ED43}">
      <dgm:prSet/>
      <dgm:spPr>
        <a:solidFill>
          <a:srgbClr val="C00000"/>
        </a:solidFill>
      </dgm:spPr>
      <dgm:t>
        <a:bodyPr/>
        <a:lstStyle/>
        <a:p>
          <a:endParaRPr lang="en-US" dirty="0"/>
        </a:p>
      </dgm:t>
    </dgm:pt>
    <dgm:pt modelId="{E8F81936-EB44-421D-9713-B92880873E24}" type="parTrans" cxnId="{F81FAEEB-944F-4205-BA71-71A3DA1D128B}">
      <dgm:prSet/>
      <dgm:spPr/>
      <dgm:t>
        <a:bodyPr/>
        <a:lstStyle/>
        <a:p>
          <a:endParaRPr lang="en-US"/>
        </a:p>
      </dgm:t>
    </dgm:pt>
    <dgm:pt modelId="{0C01FCD3-A54C-48FF-8147-903F21807E80}" type="sibTrans" cxnId="{F81FAEEB-944F-4205-BA71-71A3DA1D128B}">
      <dgm:prSet/>
      <dgm:spPr/>
      <dgm:t>
        <a:bodyPr/>
        <a:lstStyle/>
        <a:p>
          <a:endParaRPr lang="en-US"/>
        </a:p>
      </dgm:t>
    </dgm:pt>
    <dgm:pt modelId="{48CB4B31-C6AC-4D22-8C80-C5B42EBBE6E0}" type="pres">
      <dgm:prSet presAssocID="{A49771D8-5156-4C5E-9644-E6EB8255A2A1}" presName="compositeShape" presStyleCnt="0">
        <dgm:presLayoutVars>
          <dgm:chMax val="7"/>
          <dgm:dir/>
          <dgm:resizeHandles val="exact"/>
        </dgm:presLayoutVars>
      </dgm:prSet>
      <dgm:spPr/>
    </dgm:pt>
    <dgm:pt modelId="{663886BF-7DAE-45FB-B7B9-CF990F09AE7F}" type="pres">
      <dgm:prSet presAssocID="{A49771D8-5156-4C5E-9644-E6EB8255A2A1}" presName="wedge1" presStyleLbl="node1" presStyleIdx="0" presStyleCnt="4" custScaleX="153362" custLinFactNeighborY="-166"/>
      <dgm:spPr/>
      <dgm:t>
        <a:bodyPr/>
        <a:lstStyle/>
        <a:p>
          <a:endParaRPr lang="de-AT"/>
        </a:p>
      </dgm:t>
    </dgm:pt>
    <dgm:pt modelId="{02B5CF30-F2DC-4E29-AE96-222580951D15}" type="pres">
      <dgm:prSet presAssocID="{A49771D8-5156-4C5E-9644-E6EB8255A2A1}" presName="dummy1a" presStyleCnt="0"/>
      <dgm:spPr/>
    </dgm:pt>
    <dgm:pt modelId="{2D2A9135-F3D9-46C5-AFDC-0E1EC1C92310}" type="pres">
      <dgm:prSet presAssocID="{A49771D8-5156-4C5E-9644-E6EB8255A2A1}" presName="dummy1b" presStyleCnt="0"/>
      <dgm:spPr/>
    </dgm:pt>
    <dgm:pt modelId="{A7F8E429-DDE7-4BFF-AB5F-658223E36B03}" type="pres">
      <dgm:prSet presAssocID="{A49771D8-5156-4C5E-9644-E6EB8255A2A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45EAFFC5-4CF1-4AFB-9C12-F8A3EB9B0468}" type="pres">
      <dgm:prSet presAssocID="{A49771D8-5156-4C5E-9644-E6EB8255A2A1}" presName="wedge2" presStyleLbl="node1" presStyleIdx="1" presStyleCnt="4" custScaleX="148964" custScaleY="100561" custLinFactNeighborX="1411" custLinFactNeighborY="-1778"/>
      <dgm:spPr/>
      <dgm:t>
        <a:bodyPr/>
        <a:lstStyle/>
        <a:p>
          <a:endParaRPr lang="en-US"/>
        </a:p>
      </dgm:t>
    </dgm:pt>
    <dgm:pt modelId="{94CCC001-2A95-4FB9-BBB0-7A2A8374DC32}" type="pres">
      <dgm:prSet presAssocID="{A49771D8-5156-4C5E-9644-E6EB8255A2A1}" presName="dummy2a" presStyleCnt="0"/>
      <dgm:spPr/>
    </dgm:pt>
    <dgm:pt modelId="{5A0E1E18-F084-4086-92D6-6B0F44D3F371}" type="pres">
      <dgm:prSet presAssocID="{A49771D8-5156-4C5E-9644-E6EB8255A2A1}" presName="dummy2b" presStyleCnt="0"/>
      <dgm:spPr/>
    </dgm:pt>
    <dgm:pt modelId="{F371D544-F824-49DE-9C1D-1AC3C8064F9B}" type="pres">
      <dgm:prSet presAssocID="{A49771D8-5156-4C5E-9644-E6EB8255A2A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44B01-1B33-4CA4-81F5-FDBA75377D2C}" type="pres">
      <dgm:prSet presAssocID="{A49771D8-5156-4C5E-9644-E6EB8255A2A1}" presName="wedge3" presStyleLbl="node1" presStyleIdx="2" presStyleCnt="4" custScaleX="137452" custLinFactNeighborX="3631" custLinFactNeighborY="-2139"/>
      <dgm:spPr/>
      <dgm:t>
        <a:bodyPr/>
        <a:lstStyle/>
        <a:p>
          <a:endParaRPr lang="de-AT"/>
        </a:p>
      </dgm:t>
    </dgm:pt>
    <dgm:pt modelId="{77602EBF-E7B8-4B0A-8704-064E3BD9E9D0}" type="pres">
      <dgm:prSet presAssocID="{A49771D8-5156-4C5E-9644-E6EB8255A2A1}" presName="dummy3a" presStyleCnt="0"/>
      <dgm:spPr/>
    </dgm:pt>
    <dgm:pt modelId="{BC61B6F2-7B7A-4969-8F94-27F1086DF61B}" type="pres">
      <dgm:prSet presAssocID="{A49771D8-5156-4C5E-9644-E6EB8255A2A1}" presName="dummy3b" presStyleCnt="0"/>
      <dgm:spPr/>
    </dgm:pt>
    <dgm:pt modelId="{19778251-67A4-406D-BFA1-AAAA44C04D62}" type="pres">
      <dgm:prSet presAssocID="{A49771D8-5156-4C5E-9644-E6EB8255A2A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2E8D0E4-A5B0-4092-801E-FD13BE2CB37F}" type="pres">
      <dgm:prSet presAssocID="{A49771D8-5156-4C5E-9644-E6EB8255A2A1}" presName="wedge4" presStyleLbl="node1" presStyleIdx="3" presStyleCnt="4" custScaleX="135876" custLinFactNeighborX="3631" custLinFactNeighborY="261"/>
      <dgm:spPr/>
      <dgm:t>
        <a:bodyPr/>
        <a:lstStyle/>
        <a:p>
          <a:endParaRPr lang="de-AT"/>
        </a:p>
      </dgm:t>
    </dgm:pt>
    <dgm:pt modelId="{0A9D9291-FB5B-44DF-A62C-911822941CFF}" type="pres">
      <dgm:prSet presAssocID="{A49771D8-5156-4C5E-9644-E6EB8255A2A1}" presName="dummy4a" presStyleCnt="0"/>
      <dgm:spPr/>
    </dgm:pt>
    <dgm:pt modelId="{9497FE04-62C9-493E-B3B9-2D6C5BE67A82}" type="pres">
      <dgm:prSet presAssocID="{A49771D8-5156-4C5E-9644-E6EB8255A2A1}" presName="dummy4b" presStyleCnt="0"/>
      <dgm:spPr/>
    </dgm:pt>
    <dgm:pt modelId="{F0A1F569-E678-40BF-B291-EAB5B7270EE4}" type="pres">
      <dgm:prSet presAssocID="{A49771D8-5156-4C5E-9644-E6EB8255A2A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610130E-E96B-4B6B-BDFD-4D8940C6A944}" type="pres">
      <dgm:prSet presAssocID="{E45D166C-4565-4216-8821-C48435146685}" presName="arrowWedge1" presStyleLbl="fgSibTrans2D1" presStyleIdx="0" presStyleCnt="4" custScaleX="167065" custLinFactNeighborY="266"/>
      <dgm:spPr>
        <a:solidFill>
          <a:schemeClr val="accent4">
            <a:lumMod val="60000"/>
            <a:lumOff val="4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ECD038CD-A75F-4F58-A101-4B8733126D5E}" type="pres">
      <dgm:prSet presAssocID="{0C01FCD3-A54C-48FF-8147-903F21807E80}" presName="arrowWedge2" presStyleLbl="fgSibTrans2D1" presStyleIdx="1" presStyleCnt="4" custScaleX="163533" custScaleY="100117" custLinFactNeighborX="-109" custLinFactNeighborY="-1985"/>
      <dgm:spPr>
        <a:solidFill>
          <a:schemeClr val="accent2">
            <a:lumMod val="60000"/>
            <a:lumOff val="40000"/>
          </a:schemeClr>
        </a:solidFill>
      </dgm:spPr>
    </dgm:pt>
    <dgm:pt modelId="{D70AE03A-378C-41FE-BE42-940614368296}" type="pres">
      <dgm:prSet presAssocID="{4EBFE014-9FF9-4D7A-BA6D-C7082668F481}" presName="arrowWedge3" presStyleLbl="fgSibTrans2D1" presStyleIdx="2" presStyleCnt="4" custScaleX="151299" custScaleY="95421"/>
      <dgm:spPr>
        <a:solidFill>
          <a:schemeClr val="accent3">
            <a:lumMod val="60000"/>
            <a:lumOff val="4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  <dgm:pt modelId="{6920FD2A-756D-4DC3-BD9A-49CA90942A30}" type="pres">
      <dgm:prSet presAssocID="{9FB55902-C2EF-491C-953F-2BB720EB523F}" presName="arrowWedge4" presStyleLbl="fgSibTrans2D1" presStyleIdx="3" presStyleCnt="4" custScaleX="151292"/>
      <dgm:spPr>
        <a:solidFill>
          <a:srgbClr val="00B0F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</dgm:pt>
  </dgm:ptLst>
  <dgm:cxnLst>
    <dgm:cxn modelId="{664E221D-ED01-4653-BC92-6373BFAF4544}" type="presOf" srcId="{279E9E90-1919-4915-BFF4-0A62F93B25B7}" destId="{70144B01-1B33-4CA4-81F5-FDBA75377D2C}" srcOrd="0" destOrd="0" presId="urn:microsoft.com/office/officeart/2005/8/layout/cycle8"/>
    <dgm:cxn modelId="{8873E59B-7C73-4C8B-8ED3-A794A91D50D6}" type="presOf" srcId="{81F44ABA-8A51-4AC5-BE5A-1D1B10F259CA}" destId="{A7F8E429-DDE7-4BFF-AB5F-658223E36B03}" srcOrd="1" destOrd="0" presId="urn:microsoft.com/office/officeart/2005/8/layout/cycle8"/>
    <dgm:cxn modelId="{BADD6BE3-43FC-41DF-87DD-5DF6751E956A}" srcId="{A49771D8-5156-4C5E-9644-E6EB8255A2A1}" destId="{CE2F9961-FBB2-4B32-AA0A-9005B997ED1C}" srcOrd="3" destOrd="0" parTransId="{ED3449B1-7499-49A5-B8EB-66BEC8BF544B}" sibTransId="{9FB55902-C2EF-491C-953F-2BB720EB523F}"/>
    <dgm:cxn modelId="{89B598B1-A048-43A6-B51F-AB6767F78DA9}" srcId="{A49771D8-5156-4C5E-9644-E6EB8255A2A1}" destId="{279E9E90-1919-4915-BFF4-0A62F93B25B7}" srcOrd="2" destOrd="0" parTransId="{E99839EA-465C-4ED7-9756-570F96DF90C3}" sibTransId="{4EBFE014-9FF9-4D7A-BA6D-C7082668F481}"/>
    <dgm:cxn modelId="{DBF305CE-458C-440E-9A34-6D0CC32BE942}" type="presOf" srcId="{CE2F9961-FBB2-4B32-AA0A-9005B997ED1C}" destId="{72E8D0E4-A5B0-4092-801E-FD13BE2CB37F}" srcOrd="0" destOrd="0" presId="urn:microsoft.com/office/officeart/2005/8/layout/cycle8"/>
    <dgm:cxn modelId="{0FD58544-89C0-41F0-A67A-4819BA67097F}" type="presOf" srcId="{176ED0AB-7EB2-4668-B606-2ABAF9C7ED43}" destId="{45EAFFC5-4CF1-4AFB-9C12-F8A3EB9B0468}" srcOrd="0" destOrd="0" presId="urn:microsoft.com/office/officeart/2005/8/layout/cycle8"/>
    <dgm:cxn modelId="{92FD4140-1A14-4A9E-B148-CE547590D454}" type="presOf" srcId="{279E9E90-1919-4915-BFF4-0A62F93B25B7}" destId="{19778251-67A4-406D-BFA1-AAAA44C04D62}" srcOrd="1" destOrd="0" presId="urn:microsoft.com/office/officeart/2005/8/layout/cycle8"/>
    <dgm:cxn modelId="{2A6C6E23-8AE9-4E1E-9A26-5B241BEAAE65}" srcId="{A49771D8-5156-4C5E-9644-E6EB8255A2A1}" destId="{81F44ABA-8A51-4AC5-BE5A-1D1B10F259CA}" srcOrd="0" destOrd="0" parTransId="{826D5FDD-3226-4183-82F2-C759348E4E51}" sibTransId="{E45D166C-4565-4216-8821-C48435146685}"/>
    <dgm:cxn modelId="{F81FAEEB-944F-4205-BA71-71A3DA1D128B}" srcId="{A49771D8-5156-4C5E-9644-E6EB8255A2A1}" destId="{176ED0AB-7EB2-4668-B606-2ABAF9C7ED43}" srcOrd="1" destOrd="0" parTransId="{E8F81936-EB44-421D-9713-B92880873E24}" sibTransId="{0C01FCD3-A54C-48FF-8147-903F21807E80}"/>
    <dgm:cxn modelId="{B501C1E1-1324-4BED-93DE-67A823A2B6C8}" type="presOf" srcId="{A49771D8-5156-4C5E-9644-E6EB8255A2A1}" destId="{48CB4B31-C6AC-4D22-8C80-C5B42EBBE6E0}" srcOrd="0" destOrd="0" presId="urn:microsoft.com/office/officeart/2005/8/layout/cycle8"/>
    <dgm:cxn modelId="{302D9CAA-D616-4B9F-8CAB-BF889C9F7A26}" type="presOf" srcId="{81F44ABA-8A51-4AC5-BE5A-1D1B10F259CA}" destId="{663886BF-7DAE-45FB-B7B9-CF990F09AE7F}" srcOrd="0" destOrd="0" presId="urn:microsoft.com/office/officeart/2005/8/layout/cycle8"/>
    <dgm:cxn modelId="{DFB1A693-1F5A-4333-9D72-46B3F4628806}" type="presOf" srcId="{CE2F9961-FBB2-4B32-AA0A-9005B997ED1C}" destId="{F0A1F569-E678-40BF-B291-EAB5B7270EE4}" srcOrd="1" destOrd="0" presId="urn:microsoft.com/office/officeart/2005/8/layout/cycle8"/>
    <dgm:cxn modelId="{89F0CBBD-4BC0-4C82-B5FE-5E205149AE66}" type="presOf" srcId="{176ED0AB-7EB2-4668-B606-2ABAF9C7ED43}" destId="{F371D544-F824-49DE-9C1D-1AC3C8064F9B}" srcOrd="1" destOrd="0" presId="urn:microsoft.com/office/officeart/2005/8/layout/cycle8"/>
    <dgm:cxn modelId="{0C0C8DA1-02CC-4746-9A7B-C5C8B37B88CD}" type="presParOf" srcId="{48CB4B31-C6AC-4D22-8C80-C5B42EBBE6E0}" destId="{663886BF-7DAE-45FB-B7B9-CF990F09AE7F}" srcOrd="0" destOrd="0" presId="urn:microsoft.com/office/officeart/2005/8/layout/cycle8"/>
    <dgm:cxn modelId="{0EDAC7CE-4AC2-4A2C-8891-32D576BB43CA}" type="presParOf" srcId="{48CB4B31-C6AC-4D22-8C80-C5B42EBBE6E0}" destId="{02B5CF30-F2DC-4E29-AE96-222580951D15}" srcOrd="1" destOrd="0" presId="urn:microsoft.com/office/officeart/2005/8/layout/cycle8"/>
    <dgm:cxn modelId="{1C47AF5B-B909-43ED-B6B6-7AB0AAD058E2}" type="presParOf" srcId="{48CB4B31-C6AC-4D22-8C80-C5B42EBBE6E0}" destId="{2D2A9135-F3D9-46C5-AFDC-0E1EC1C92310}" srcOrd="2" destOrd="0" presId="urn:microsoft.com/office/officeart/2005/8/layout/cycle8"/>
    <dgm:cxn modelId="{391ACE8C-9A4E-4EE8-AC48-2AF892D57E64}" type="presParOf" srcId="{48CB4B31-C6AC-4D22-8C80-C5B42EBBE6E0}" destId="{A7F8E429-DDE7-4BFF-AB5F-658223E36B03}" srcOrd="3" destOrd="0" presId="urn:microsoft.com/office/officeart/2005/8/layout/cycle8"/>
    <dgm:cxn modelId="{FB2218D8-B620-46BB-8253-3B4F98614139}" type="presParOf" srcId="{48CB4B31-C6AC-4D22-8C80-C5B42EBBE6E0}" destId="{45EAFFC5-4CF1-4AFB-9C12-F8A3EB9B0468}" srcOrd="4" destOrd="0" presId="urn:microsoft.com/office/officeart/2005/8/layout/cycle8"/>
    <dgm:cxn modelId="{748C0015-6A21-468D-B241-E2CF64B3F264}" type="presParOf" srcId="{48CB4B31-C6AC-4D22-8C80-C5B42EBBE6E0}" destId="{94CCC001-2A95-4FB9-BBB0-7A2A8374DC32}" srcOrd="5" destOrd="0" presId="urn:microsoft.com/office/officeart/2005/8/layout/cycle8"/>
    <dgm:cxn modelId="{A934E619-571E-400C-AE0B-0CCCEBEE0748}" type="presParOf" srcId="{48CB4B31-C6AC-4D22-8C80-C5B42EBBE6E0}" destId="{5A0E1E18-F084-4086-92D6-6B0F44D3F371}" srcOrd="6" destOrd="0" presId="urn:microsoft.com/office/officeart/2005/8/layout/cycle8"/>
    <dgm:cxn modelId="{51ECC6D9-BC2D-40CA-9E8B-AB262DF047B7}" type="presParOf" srcId="{48CB4B31-C6AC-4D22-8C80-C5B42EBBE6E0}" destId="{F371D544-F824-49DE-9C1D-1AC3C8064F9B}" srcOrd="7" destOrd="0" presId="urn:microsoft.com/office/officeart/2005/8/layout/cycle8"/>
    <dgm:cxn modelId="{06F67CF0-1A91-488E-AEFE-4D1FDD6C6105}" type="presParOf" srcId="{48CB4B31-C6AC-4D22-8C80-C5B42EBBE6E0}" destId="{70144B01-1B33-4CA4-81F5-FDBA75377D2C}" srcOrd="8" destOrd="0" presId="urn:microsoft.com/office/officeart/2005/8/layout/cycle8"/>
    <dgm:cxn modelId="{F5A0283D-9ED4-4978-9345-17802CD26EF8}" type="presParOf" srcId="{48CB4B31-C6AC-4D22-8C80-C5B42EBBE6E0}" destId="{77602EBF-E7B8-4B0A-8704-064E3BD9E9D0}" srcOrd="9" destOrd="0" presId="urn:microsoft.com/office/officeart/2005/8/layout/cycle8"/>
    <dgm:cxn modelId="{9B6753EE-3ADB-4023-B46E-C5B3B8C6D37A}" type="presParOf" srcId="{48CB4B31-C6AC-4D22-8C80-C5B42EBBE6E0}" destId="{BC61B6F2-7B7A-4969-8F94-27F1086DF61B}" srcOrd="10" destOrd="0" presId="urn:microsoft.com/office/officeart/2005/8/layout/cycle8"/>
    <dgm:cxn modelId="{FCC88AE4-92B4-4486-AC8E-D3AC40DF2E75}" type="presParOf" srcId="{48CB4B31-C6AC-4D22-8C80-C5B42EBBE6E0}" destId="{19778251-67A4-406D-BFA1-AAAA44C04D62}" srcOrd="11" destOrd="0" presId="urn:microsoft.com/office/officeart/2005/8/layout/cycle8"/>
    <dgm:cxn modelId="{A0606A58-2B82-4527-90A1-08DE63D51264}" type="presParOf" srcId="{48CB4B31-C6AC-4D22-8C80-C5B42EBBE6E0}" destId="{72E8D0E4-A5B0-4092-801E-FD13BE2CB37F}" srcOrd="12" destOrd="0" presId="urn:microsoft.com/office/officeart/2005/8/layout/cycle8"/>
    <dgm:cxn modelId="{9F126D78-80BB-4EE6-B972-B17F5017A222}" type="presParOf" srcId="{48CB4B31-C6AC-4D22-8C80-C5B42EBBE6E0}" destId="{0A9D9291-FB5B-44DF-A62C-911822941CFF}" srcOrd="13" destOrd="0" presId="urn:microsoft.com/office/officeart/2005/8/layout/cycle8"/>
    <dgm:cxn modelId="{7AD0A014-F96E-4B54-BC78-F7A9F72949C1}" type="presParOf" srcId="{48CB4B31-C6AC-4D22-8C80-C5B42EBBE6E0}" destId="{9497FE04-62C9-493E-B3B9-2D6C5BE67A82}" srcOrd="14" destOrd="0" presId="urn:microsoft.com/office/officeart/2005/8/layout/cycle8"/>
    <dgm:cxn modelId="{718E06A2-61F6-4CCA-A101-C7231919A39A}" type="presParOf" srcId="{48CB4B31-C6AC-4D22-8C80-C5B42EBBE6E0}" destId="{F0A1F569-E678-40BF-B291-EAB5B7270EE4}" srcOrd="15" destOrd="0" presId="urn:microsoft.com/office/officeart/2005/8/layout/cycle8"/>
    <dgm:cxn modelId="{5AFA28C0-8C4B-4973-8CB6-4A5BD2B444E7}" type="presParOf" srcId="{48CB4B31-C6AC-4D22-8C80-C5B42EBBE6E0}" destId="{5610130E-E96B-4B6B-BDFD-4D8940C6A944}" srcOrd="16" destOrd="0" presId="urn:microsoft.com/office/officeart/2005/8/layout/cycle8"/>
    <dgm:cxn modelId="{B0066150-E67A-4FB2-9E26-50535E75A502}" type="presParOf" srcId="{48CB4B31-C6AC-4D22-8C80-C5B42EBBE6E0}" destId="{ECD038CD-A75F-4F58-A101-4B8733126D5E}" srcOrd="17" destOrd="0" presId="urn:microsoft.com/office/officeart/2005/8/layout/cycle8"/>
    <dgm:cxn modelId="{ED2013C5-A53E-42DC-B338-6B5EF33004E2}" type="presParOf" srcId="{48CB4B31-C6AC-4D22-8C80-C5B42EBBE6E0}" destId="{D70AE03A-378C-41FE-BE42-940614368296}" srcOrd="18" destOrd="0" presId="urn:microsoft.com/office/officeart/2005/8/layout/cycle8"/>
    <dgm:cxn modelId="{D0D73632-1B0D-481A-8BF5-F311C56F4B3E}" type="presParOf" srcId="{48CB4B31-C6AC-4D22-8C80-C5B42EBBE6E0}" destId="{6920FD2A-756D-4DC3-BD9A-49CA90942A30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3886BF-7DAE-45FB-B7B9-CF990F09AE7F}">
      <dsp:nvSpPr>
        <dsp:cNvPr id="0" name=""/>
        <dsp:cNvSpPr/>
      </dsp:nvSpPr>
      <dsp:spPr>
        <a:xfrm>
          <a:off x="2169442" y="375175"/>
          <a:ext cx="7853114" cy="5120639"/>
        </a:xfrm>
        <a:prstGeom prst="pie">
          <a:avLst>
            <a:gd name="adj1" fmla="val 16200000"/>
            <a:gd name="adj2" fmla="val 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338137" y="1436489"/>
        <a:ext cx="2898173" cy="1402079"/>
      </dsp:txXfrm>
    </dsp:sp>
    <dsp:sp modelId="{45EAFFC5-4CF1-4AFB-9C12-F8A3EB9B0468}">
      <dsp:nvSpPr>
        <dsp:cNvPr id="0" name=""/>
        <dsp:cNvSpPr/>
      </dsp:nvSpPr>
      <dsp:spPr>
        <a:xfrm>
          <a:off x="2354297" y="450174"/>
          <a:ext cx="7627908" cy="5149365"/>
        </a:xfrm>
        <a:prstGeom prst="pie">
          <a:avLst>
            <a:gd name="adj1" fmla="val 0"/>
            <a:gd name="adj2" fmla="val 540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403446" y="3122327"/>
        <a:ext cx="2815061" cy="1409945"/>
      </dsp:txXfrm>
    </dsp:sp>
    <dsp:sp modelId="{70144B01-1B33-4CA4-81F5-FDBA75377D2C}">
      <dsp:nvSpPr>
        <dsp:cNvPr id="0" name=""/>
        <dsp:cNvSpPr/>
      </dsp:nvSpPr>
      <dsp:spPr>
        <a:xfrm>
          <a:off x="2590812" y="446052"/>
          <a:ext cx="7038420" cy="5120639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295492" y="3103298"/>
        <a:ext cx="2597512" cy="1402079"/>
      </dsp:txXfrm>
    </dsp:sp>
    <dsp:sp modelId="{72E8D0E4-A5B0-4092-801E-FD13BE2CB37F}">
      <dsp:nvSpPr>
        <dsp:cNvPr id="0" name=""/>
        <dsp:cNvSpPr/>
      </dsp:nvSpPr>
      <dsp:spPr>
        <a:xfrm>
          <a:off x="2631163" y="397040"/>
          <a:ext cx="6957719" cy="5120639"/>
        </a:xfrm>
        <a:prstGeom prst="pie">
          <a:avLst>
            <a:gd name="adj1" fmla="val 10800000"/>
            <a:gd name="adj2" fmla="val 16200000"/>
          </a:avLst>
        </a:prstGeom>
        <a:solidFill>
          <a:srgbClr val="00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327763" y="1458354"/>
        <a:ext cx="2567729" cy="1402079"/>
      </dsp:txXfrm>
    </dsp:sp>
    <dsp:sp modelId="{5610130E-E96B-4B6B-BDFD-4D8940C6A944}">
      <dsp:nvSpPr>
        <dsp:cNvPr id="0" name=""/>
        <dsp:cNvSpPr/>
      </dsp:nvSpPr>
      <dsp:spPr>
        <a:xfrm>
          <a:off x="1279414" y="73490"/>
          <a:ext cx="9613961" cy="575462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038CD-A75F-4F58-A101-4B8733126D5E}">
      <dsp:nvSpPr>
        <dsp:cNvPr id="0" name=""/>
        <dsp:cNvSpPr/>
      </dsp:nvSpPr>
      <dsp:spPr>
        <a:xfrm>
          <a:off x="1447812" y="29849"/>
          <a:ext cx="9410707" cy="576135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0AE03A-378C-41FE-BE42-940614368296}">
      <dsp:nvSpPr>
        <dsp:cNvPr id="0" name=""/>
        <dsp:cNvSpPr/>
      </dsp:nvSpPr>
      <dsp:spPr>
        <a:xfrm>
          <a:off x="1749938" y="260812"/>
          <a:ext cx="8706687" cy="549111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lumMod val="60000"/>
            <a:lumOff val="4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0FD2A-756D-4DC3-BD9A-49CA90942A30}">
      <dsp:nvSpPr>
        <dsp:cNvPr id="0" name=""/>
        <dsp:cNvSpPr/>
      </dsp:nvSpPr>
      <dsp:spPr>
        <a:xfrm>
          <a:off x="1750423" y="80048"/>
          <a:ext cx="8706284" cy="575462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rgbClr val="00B0F0"/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A46A2-1566-4C65-B47E-A4B28AD3430A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58040-3F07-45D9-81F8-BAA47DC0FA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D5821-8FF4-4DAA-80C6-A201E23829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228600"/>
            <a:ext cx="2743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/>
          <p:cNvGrpSpPr>
            <a:grpSpLocks noChangeAspect="1"/>
          </p:cNvGrpSpPr>
          <p:nvPr userDrawn="1"/>
        </p:nvGrpSpPr>
        <p:grpSpPr bwMode="auto">
          <a:xfrm>
            <a:off x="3429000" y="6344333"/>
            <a:ext cx="2378075" cy="437467"/>
            <a:chOff x="2362200" y="5486400"/>
            <a:chExt cx="4972050" cy="914400"/>
          </a:xfrm>
        </p:grpSpPr>
        <p:pic>
          <p:nvPicPr>
            <p:cNvPr id="5" name="Picture 2" descr="C:\Users\odhiamba\Documents\1.Templates\Logo\Short-GEF logo colored NOTAG transparent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362200" y="5486400"/>
              <a:ext cx="78228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C:\Users\odhiamba\Documents\1.Templates\Logo\UNEPBlue logo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3338444" y="5486400"/>
              <a:ext cx="852556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Users\odhiamba\Documents\1.Templates\Logo\Logo_UNIDO.svg.pn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4495800" y="5486400"/>
              <a:ext cx="103439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C:\Users\odhiamba\Documents\1.Templates\Logo\UNWTO Logo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638817" y="5486400"/>
              <a:ext cx="1695433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7772400" cy="2133600"/>
          </a:xfrm>
        </p:spPr>
        <p:txBody>
          <a:bodyPr/>
          <a:lstStyle>
            <a:lvl1pPr>
              <a:defRPr sz="44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AD82A-E60A-4069-9BFA-5DD1B28744ED}" type="datetimeFigureOut">
              <a:rPr lang="en-US" smtClean="0"/>
              <a:pPr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5C9C1-ADC1-42BA-95CE-912E33B147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12" Type="http://schemas.openxmlformats.org/officeDocument/2006/relationships/image" Target="../media/image3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Relationship Id="rId1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9144000" cy="2895600"/>
          </a:xfrm>
        </p:spPr>
        <p:txBody>
          <a:bodyPr>
            <a:normAutofit fontScale="90000"/>
          </a:bodyPr>
          <a:lstStyle/>
          <a:p>
            <a: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b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18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18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800" b="1" baseline="30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</a:t>
            </a:r>
            <a:r>
              <a:rPr lang="en-GB" sz="18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STEERING COMMITTEE MEETING</a:t>
            </a:r>
            <a:r>
              <a:rPr lang="de-AT" sz="24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de-AT" sz="2400" b="1" dirty="0" smtClean="0">
                <a:solidFill>
                  <a:srgbClr val="008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de-AT" sz="1800" b="1" dirty="0" err="1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Mahe</a:t>
            </a:r>
            <a:r>
              <a:rPr lang="de-AT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</a:t>
            </a:r>
            <a:r>
              <a:rPr lang="de-AT" sz="1800" b="1" dirty="0" err="1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Seychelles</a:t>
            </a:r>
            <a:r>
              <a:rPr lang="de-AT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de-AT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de-AT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11-14 June</a:t>
            </a:r>
            <a:r>
              <a:rPr lang="en-GB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, 2014</a:t>
            </a:r>
            <a:br>
              <a:rPr lang="en-GB" sz="1800" b="1" dirty="0" smtClean="0">
                <a:solidFill>
                  <a:srgbClr val="0099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b="1" dirty="0" smtClean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COAST PROJECT REGIONAL EMERGING EVIDENCE AND RESULTS</a:t>
            </a:r>
            <a: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b="1" dirty="0" smtClean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b="1" dirty="0" smtClean="0">
                <a:solidFill>
                  <a:srgbClr val="0033CC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2000" b="1" dirty="0" smtClean="0">
                <a:ea typeface="ＭＳ Ｐゴシック" pitchFamily="34" charset="-128"/>
              </a:rPr>
              <a:t> </a:t>
            </a:r>
            <a:r>
              <a:rPr lang="en-US" sz="18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(SCM Day 1:  11 June 2014)</a:t>
            </a:r>
            <a: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GB" sz="2400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GB" sz="16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4343400"/>
            <a:ext cx="8022956" cy="1752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Hugh </a:t>
            </a:r>
            <a:r>
              <a:rPr lang="en-US" sz="2400" b="1" dirty="0" smtClean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Gibbon &amp; Marla McCarroll Pinto </a:t>
            </a:r>
            <a:r>
              <a:rPr lang="en-US" sz="2400" b="1" dirty="0" err="1" smtClean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Rodrigues</a:t>
            </a:r>
            <a:endParaRPr lang="en-US" sz="2400" b="1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Regional </a:t>
            </a:r>
            <a:r>
              <a:rPr lang="en-US" sz="2000" b="1" dirty="0" smtClean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 &amp; HQ Technical Coordinators</a:t>
            </a:r>
            <a:endParaRPr lang="en-US" sz="2000" b="1" dirty="0">
              <a:latin typeface="Arial" pitchFamily="34" charset="0"/>
              <a:ea typeface="ＭＳ Ｐゴシック" pitchFamily="1" charset="-128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b="1" dirty="0">
                <a:latin typeface="Arial" pitchFamily="34" charset="0"/>
                <a:ea typeface="ＭＳ Ｐゴシック" pitchFamily="1" charset="-128"/>
                <a:cs typeface="Arial" pitchFamily="34" charset="0"/>
              </a:rPr>
              <a:t>COAST Project</a:t>
            </a: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WMA Blues Team in action 2"/>
          <p:cNvPicPr>
            <a:picLocks noChangeAspect="1" noChangeArrowheads="1"/>
          </p:cNvPicPr>
          <p:nvPr/>
        </p:nvPicPr>
        <p:blipFill>
          <a:blip r:embed="rId2" cstate="screen"/>
          <a:srcRect t="14568"/>
          <a:stretch>
            <a:fillRect/>
          </a:stretch>
        </p:blipFill>
        <p:spPr bwMode="auto">
          <a:xfrm>
            <a:off x="4114800" y="1447800"/>
            <a:ext cx="3505200" cy="268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G:\UNIDO Kenya Projects 2012\COAST Project\2013.06.17 COAST project\COAST\KM &amp; Comms\Factsheets Final\Ghana\P10209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67000" y="1447800"/>
            <a:ext cx="2057400" cy="3124200"/>
          </a:xfrm>
          <a:prstGeom prst="rect">
            <a:avLst/>
          </a:prstGeom>
          <a:noFill/>
        </p:spPr>
      </p:pic>
      <p:pic>
        <p:nvPicPr>
          <p:cNvPr id="21" name="Picture 5" descr="P1290498 C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447800"/>
            <a:ext cx="3124200" cy="316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G:\UNIDO Kenya Projects 2012\COAST Project\2013.06.17 COAST project\COAST\KM &amp; Comms\Factsheets Final\Tanzania\mangroves  planting Tanzania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34200" y="1447800"/>
            <a:ext cx="2209800" cy="3200400"/>
          </a:xfrm>
          <a:prstGeom prst="rect">
            <a:avLst/>
          </a:prstGeom>
          <a:noFill/>
        </p:spPr>
      </p:pic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816114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#4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038600"/>
            <a:ext cx="9144000" cy="16002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solidFill>
                <a:srgbClr val="99FF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33CCFF"/>
                </a:solidFill>
              </a:rPr>
              <a:t>Hospitality industries </a:t>
            </a:r>
            <a:r>
              <a:rPr lang="en-US" dirty="0" smtClean="0"/>
              <a:t>are a major producer of </a:t>
            </a:r>
            <a:r>
              <a:rPr lang="en-US" b="1" dirty="0" smtClean="0">
                <a:solidFill>
                  <a:srgbClr val="99FF66"/>
                </a:solidFill>
              </a:rPr>
              <a:t>waste in many coastal destinations</a:t>
            </a:r>
            <a:r>
              <a:rPr lang="en-US" dirty="0" smtClean="0"/>
              <a:t>. Demo sites like Ghana, Senegal and Kenya have developed community </a:t>
            </a:r>
            <a:r>
              <a:rPr lang="en-US" b="1" dirty="0" smtClean="0">
                <a:solidFill>
                  <a:srgbClr val="99FF66"/>
                </a:solidFill>
              </a:rPr>
              <a:t>public and private sector partnerships </a:t>
            </a:r>
            <a:r>
              <a:rPr lang="en-US" dirty="0" smtClean="0"/>
              <a:t>using the </a:t>
            </a:r>
            <a:r>
              <a:rPr lang="en-US" b="1" dirty="0" smtClean="0">
                <a:solidFill>
                  <a:srgbClr val="99FF66"/>
                </a:solidFill>
              </a:rPr>
              <a:t>ST-EP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99FF66"/>
                </a:solidFill>
              </a:rPr>
              <a:t>TEST</a:t>
            </a:r>
            <a:r>
              <a:rPr lang="en-US" dirty="0" smtClean="0"/>
              <a:t> methodologies to </a:t>
            </a:r>
            <a:r>
              <a:rPr lang="en-US" b="1" dirty="0" smtClean="0">
                <a:solidFill>
                  <a:srgbClr val="33CCFF"/>
                </a:solidFill>
              </a:rPr>
              <a:t>enhance emerging economic activities related to waste management and recycling.   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433536"/>
            <a:ext cx="9144000" cy="738664"/>
          </a:xfrm>
          <a:prstGeom prst="rect">
            <a:avLst/>
          </a:prstGeom>
          <a:solidFill>
            <a:srgbClr val="99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chemeClr val="tx2"/>
                </a:solidFill>
              </a:rPr>
              <a:t>Example from the ground</a:t>
            </a:r>
            <a:r>
              <a:rPr lang="en-US" sz="1400" b="1" dirty="0" smtClean="0">
                <a:solidFill>
                  <a:schemeClr val="tx2"/>
                </a:solidFill>
              </a:rPr>
              <a:t>: ‘A recycling facility in </a:t>
            </a:r>
            <a:r>
              <a:rPr lang="en-US" sz="1400" b="1" dirty="0" err="1" smtClean="0">
                <a:solidFill>
                  <a:schemeClr val="tx2"/>
                </a:solidFill>
              </a:rPr>
              <a:t>Watamu</a:t>
            </a:r>
            <a:r>
              <a:rPr lang="en-US" sz="1400" b="1" dirty="0" smtClean="0">
                <a:solidFill>
                  <a:schemeClr val="tx2"/>
                </a:solidFill>
              </a:rPr>
              <a:t> enables recycling of inorganic/plastic waste generated by hotels as well as from the beaches, providing incentives for better environmental management of beach areas and improved local economy’.</a:t>
            </a: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05000"/>
            <a:ext cx="8382000" cy="373380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#5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200" dirty="0" smtClean="0">
                <a:solidFill>
                  <a:srgbClr val="99FF66"/>
                </a:solidFill>
              </a:rPr>
              <a:t>Planning in coastal areas </a:t>
            </a:r>
            <a:r>
              <a:rPr lang="en-US" sz="2800" dirty="0" smtClean="0">
                <a:solidFill>
                  <a:schemeClr val="bg1"/>
                </a:solidFill>
              </a:rPr>
              <a:t>must be understood as an </a:t>
            </a:r>
            <a:r>
              <a:rPr lang="en-US" sz="3200" dirty="0" smtClean="0">
                <a:solidFill>
                  <a:srgbClr val="99FF66"/>
                </a:solidFill>
              </a:rPr>
              <a:t>integrated and dynamic process</a:t>
            </a:r>
            <a:r>
              <a:rPr lang="en-US" sz="2800" dirty="0" smtClean="0">
                <a:solidFill>
                  <a:srgbClr val="99FF66"/>
                </a:solidFill>
              </a:rPr>
              <a:t>,</a:t>
            </a:r>
            <a:r>
              <a:rPr lang="en-US" sz="2800" dirty="0" smtClean="0">
                <a:solidFill>
                  <a:schemeClr val="bg1"/>
                </a:solidFill>
              </a:rPr>
              <a:t> requiring the </a:t>
            </a:r>
            <a:r>
              <a:rPr lang="en-US" sz="3200" dirty="0" smtClean="0">
                <a:solidFill>
                  <a:srgbClr val="33CCFF"/>
                </a:solidFill>
              </a:rPr>
              <a:t>coordination of various activities </a:t>
            </a:r>
            <a:r>
              <a:rPr lang="en-US" sz="2800" dirty="0" smtClean="0">
                <a:solidFill>
                  <a:schemeClr val="bg1"/>
                </a:solidFill>
              </a:rPr>
              <a:t>within the same space (e.g. tourism, fisheries, transport, industry) anticipating both present and future </a:t>
            </a:r>
            <a:r>
              <a:rPr lang="en-US" sz="3200" dirty="0" smtClean="0">
                <a:solidFill>
                  <a:srgbClr val="99FF66"/>
                </a:solidFill>
              </a:rPr>
              <a:t>environmental pressures.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screen"/>
          <a:srcRect l="77778" r="2778" b="20567"/>
          <a:stretch>
            <a:fillRect/>
          </a:stretch>
        </p:blipFill>
        <p:spPr bwMode="auto">
          <a:xfrm>
            <a:off x="66294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UNIDO Kenya Projects 2012\COAST Project\2013.06.17 COAST project\COAST\KM &amp; Comms\Factsheets Final\Senegal\DSC_0521.JPG"/>
          <p:cNvPicPr>
            <a:picLocks noChangeAspect="1" noChangeArrowheads="1"/>
          </p:cNvPicPr>
          <p:nvPr/>
        </p:nvPicPr>
        <p:blipFill>
          <a:blip r:embed="rId2" cstate="screen"/>
          <a:srcRect t="12200"/>
          <a:stretch>
            <a:fillRect/>
          </a:stretch>
        </p:blipFill>
        <p:spPr bwMode="auto">
          <a:xfrm>
            <a:off x="0" y="1447800"/>
            <a:ext cx="3176337" cy="2193500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screen"/>
          <a:srcRect t="12121"/>
          <a:stretch>
            <a:fillRect/>
          </a:stretch>
        </p:blipFill>
        <p:spPr bwMode="auto">
          <a:xfrm>
            <a:off x="5925312" y="1447800"/>
            <a:ext cx="32186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F:\scm\nigeria\Badagry Trainnings Nigeria\29112012660.jpg"/>
          <p:cNvPicPr>
            <a:picLocks noChangeAspect="1" noChangeArrowheads="1"/>
          </p:cNvPicPr>
          <p:nvPr/>
        </p:nvPicPr>
        <p:blipFill>
          <a:blip r:embed="rId4" cstate="screen"/>
          <a:srcRect t="12285"/>
          <a:stretch>
            <a:fillRect/>
          </a:stretch>
        </p:blipFill>
        <p:spPr bwMode="auto">
          <a:xfrm>
            <a:off x="2764537" y="1447800"/>
            <a:ext cx="3308685" cy="2176215"/>
          </a:xfrm>
          <a:prstGeom prst="rect">
            <a:avLst/>
          </a:prstGeom>
          <a:noFill/>
        </p:spPr>
      </p:pic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816114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#5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429000"/>
            <a:ext cx="9144000" cy="2209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99FF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99FF66"/>
                </a:solidFill>
              </a:rPr>
              <a:t>In coastal areas various activities have to co-exist </a:t>
            </a:r>
            <a:r>
              <a:rPr lang="en-US" sz="2000" dirty="0" smtClean="0"/>
              <a:t>within a limited space.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33CCFF"/>
                </a:solidFill>
              </a:rPr>
              <a:t>Conflicts on land uses </a:t>
            </a:r>
            <a:r>
              <a:rPr lang="en-US" sz="2000" b="1" dirty="0" smtClean="0">
                <a:solidFill>
                  <a:srgbClr val="99FF66"/>
                </a:solidFill>
              </a:rPr>
              <a:t>among investment actors/tourism developers/communities </a:t>
            </a:r>
            <a:r>
              <a:rPr lang="en-US" sz="2000" dirty="0" smtClean="0"/>
              <a:t>are common. The level of local development  (reflecting access to basic needs) may be low while </a:t>
            </a:r>
            <a:r>
              <a:rPr lang="en-US" sz="2000" b="1" dirty="0" smtClean="0">
                <a:solidFill>
                  <a:srgbClr val="99FF66"/>
                </a:solidFill>
              </a:rPr>
              <a:t>poverty levels remain high.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99FF66"/>
                </a:solidFill>
              </a:rPr>
              <a:t>Coastal areas present rich and sensitive ecosystems </a:t>
            </a:r>
            <a:r>
              <a:rPr lang="en-US" sz="2000" dirty="0" smtClean="0"/>
              <a:t>on which local communities may be very dependant. Coastal destinations are also highly vulnerable to </a:t>
            </a:r>
            <a:r>
              <a:rPr lang="en-US" sz="2000" b="1" dirty="0" smtClean="0">
                <a:solidFill>
                  <a:srgbClr val="99FF66"/>
                </a:solidFill>
              </a:rPr>
              <a:t>climate change</a:t>
            </a:r>
            <a:r>
              <a:rPr lang="en-US" sz="2000" dirty="0" smtClean="0"/>
              <a:t>.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638800"/>
            <a:ext cx="9144000" cy="830997"/>
          </a:xfrm>
          <a:prstGeom prst="rect">
            <a:avLst/>
          </a:prstGeom>
          <a:solidFill>
            <a:srgbClr val="99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i="1" u="sng" dirty="0" smtClean="0">
                <a:solidFill>
                  <a:schemeClr val="tx2"/>
                </a:solidFill>
              </a:rPr>
              <a:t>Example from the ground</a:t>
            </a:r>
            <a:r>
              <a:rPr lang="en-US" sz="1600" b="1" dirty="0" smtClean="0">
                <a:solidFill>
                  <a:schemeClr val="tx2"/>
                </a:solidFill>
              </a:rPr>
              <a:t>: ‘In </a:t>
            </a:r>
            <a:r>
              <a:rPr lang="en-US" sz="1600" b="1" dirty="0" err="1" smtClean="0">
                <a:solidFill>
                  <a:schemeClr val="tx2"/>
                </a:solidFill>
              </a:rPr>
              <a:t>Saly</a:t>
            </a:r>
            <a:r>
              <a:rPr lang="en-US" sz="1600" b="1" dirty="0" smtClean="0">
                <a:solidFill>
                  <a:schemeClr val="tx2"/>
                </a:solidFill>
              </a:rPr>
              <a:t>  and </a:t>
            </a:r>
            <a:r>
              <a:rPr lang="en-US" sz="1600" b="1" dirty="0" err="1" smtClean="0">
                <a:solidFill>
                  <a:schemeClr val="tx2"/>
                </a:solidFill>
              </a:rPr>
              <a:t>Watamu</a:t>
            </a:r>
            <a:r>
              <a:rPr lang="en-US" sz="1600" b="1" dirty="0" smtClean="0">
                <a:solidFill>
                  <a:schemeClr val="tx2"/>
                </a:solidFill>
              </a:rPr>
              <a:t> improved shore management actions supported by the COAST project have contributed to enforcing participatory and integrated planning practices’.</a:t>
            </a: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05000"/>
            <a:ext cx="8382000" cy="373380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#6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05000"/>
            <a:ext cx="838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smtClean="0">
                <a:solidFill>
                  <a:srgbClr val="99FF66"/>
                </a:solidFill>
              </a:rPr>
              <a:t> Drafting and enforcing sustainable management </a:t>
            </a:r>
            <a:r>
              <a:rPr lang="en-US" sz="3000" dirty="0" smtClean="0">
                <a:solidFill>
                  <a:schemeClr val="bg1"/>
                </a:solidFill>
              </a:rPr>
              <a:t>plans at local/national levels are necessary to </a:t>
            </a:r>
            <a:r>
              <a:rPr lang="en-US" sz="3400" dirty="0" smtClean="0">
                <a:solidFill>
                  <a:srgbClr val="99FF66"/>
                </a:solidFill>
              </a:rPr>
              <a:t>enhance a coordinated government framework</a:t>
            </a:r>
            <a:r>
              <a:rPr lang="en-US" sz="3000" dirty="0" smtClean="0">
                <a:solidFill>
                  <a:schemeClr val="bg1"/>
                </a:solidFill>
              </a:rPr>
              <a:t> in which the tourism sector is actively contributing to long term </a:t>
            </a:r>
            <a:r>
              <a:rPr lang="en-US" sz="3400" dirty="0" smtClean="0">
                <a:solidFill>
                  <a:srgbClr val="33CCFF"/>
                </a:solidFill>
              </a:rPr>
              <a:t>sustainability.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screen"/>
          <a:srcRect l="77778" r="2778" b="20567"/>
          <a:stretch>
            <a:fillRect/>
          </a:stretch>
        </p:blipFill>
        <p:spPr bwMode="auto">
          <a:xfrm>
            <a:off x="66294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816114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#6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334000"/>
            <a:ext cx="9144000" cy="954107"/>
          </a:xfrm>
          <a:prstGeom prst="rect">
            <a:avLst/>
          </a:prstGeom>
          <a:solidFill>
            <a:srgbClr val="99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chemeClr val="tx2"/>
                </a:solidFill>
              </a:rPr>
              <a:t>Example from the ground</a:t>
            </a:r>
            <a:r>
              <a:rPr lang="en-US" sz="1400" b="1" dirty="0" smtClean="0">
                <a:solidFill>
                  <a:schemeClr val="tx2"/>
                </a:solidFill>
              </a:rPr>
              <a:t>: ‘In Cameroon the COAST Project supported the World Bank to establish an inter-council tourism office within the Demo site. In both Kenya and Tanzania work is on-going to </a:t>
            </a:r>
            <a:r>
              <a:rPr lang="en-US" sz="1400" b="1" dirty="0" smtClean="0">
                <a:solidFill>
                  <a:schemeClr val="tx2"/>
                </a:solidFill>
              </a:rPr>
              <a:t>revitalize </a:t>
            </a:r>
            <a:r>
              <a:rPr lang="en-US" sz="1400" b="1" dirty="0" smtClean="0">
                <a:solidFill>
                  <a:schemeClr val="tx2"/>
                </a:solidFill>
              </a:rPr>
              <a:t>ICZM working groups and committees. In Nigeria (</a:t>
            </a:r>
            <a:r>
              <a:rPr lang="en-US" sz="1400" b="1" dirty="0" err="1" smtClean="0">
                <a:solidFill>
                  <a:schemeClr val="tx2"/>
                </a:solidFill>
              </a:rPr>
              <a:t>Badagry</a:t>
            </a:r>
            <a:r>
              <a:rPr lang="en-US" sz="1400" b="1" dirty="0" smtClean="0">
                <a:solidFill>
                  <a:schemeClr val="tx2"/>
                </a:solidFill>
              </a:rPr>
              <a:t>) project activities contributed to the development of the tourism </a:t>
            </a:r>
            <a:r>
              <a:rPr lang="en-US" sz="1400" b="1" dirty="0" smtClean="0">
                <a:solidFill>
                  <a:schemeClr val="tx2"/>
                </a:solidFill>
              </a:rPr>
              <a:t>master plan </a:t>
            </a:r>
            <a:r>
              <a:rPr lang="en-US" sz="1400" b="1" dirty="0" smtClean="0">
                <a:solidFill>
                  <a:schemeClr val="tx2"/>
                </a:solidFill>
              </a:rPr>
              <a:t>working primarily to strengthen local government capacity.’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29062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F:\bagamoyo chaula\Awareness training to teachers in 6 schools in project area\DSC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069" y="1524000"/>
            <a:ext cx="3405731" cy="2279650"/>
          </a:xfrm>
          <a:prstGeom prst="rect">
            <a:avLst/>
          </a:prstGeom>
          <a:noFill/>
        </p:spPr>
      </p:pic>
      <p:pic>
        <p:nvPicPr>
          <p:cNvPr id="3075" name="Picture 3" descr="F:\scm\gambia\COAST Project\Community Visioning July 2011\DSC01654.JPG"/>
          <p:cNvPicPr>
            <a:picLocks noChangeAspect="1" noChangeArrowheads="1"/>
          </p:cNvPicPr>
          <p:nvPr/>
        </p:nvPicPr>
        <p:blipFill>
          <a:blip r:embed="rId4" cstate="print"/>
          <a:srcRect l="23200" t="14000" r="9200" b="21805"/>
          <a:stretch>
            <a:fillRect/>
          </a:stretch>
        </p:blipFill>
        <p:spPr bwMode="auto">
          <a:xfrm>
            <a:off x="5934301" y="1524000"/>
            <a:ext cx="3209699" cy="2286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3505200"/>
            <a:ext cx="9144000" cy="1828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COAST Project</a:t>
            </a:r>
            <a:r>
              <a:rPr lang="en-US" dirty="0" smtClean="0"/>
              <a:t> countries have all developed </a:t>
            </a:r>
            <a:r>
              <a:rPr lang="en-US" b="1" dirty="0" smtClean="0">
                <a:solidFill>
                  <a:srgbClr val="99FF66"/>
                </a:solidFill>
              </a:rPr>
              <a:t>national and local level action plans</a:t>
            </a:r>
            <a:r>
              <a:rPr lang="en-US" dirty="0" smtClean="0"/>
              <a:t> to support </a:t>
            </a:r>
            <a:r>
              <a:rPr lang="en-US" b="1" dirty="0" smtClean="0">
                <a:solidFill>
                  <a:srgbClr val="33CCFF"/>
                </a:solidFill>
              </a:rPr>
              <a:t>improved governance and address management gaps</a:t>
            </a:r>
            <a:r>
              <a:rPr lang="en-US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These action planning processes have </a:t>
            </a:r>
            <a:r>
              <a:rPr lang="en-US" b="1" dirty="0" smtClean="0">
                <a:solidFill>
                  <a:srgbClr val="33CCFF"/>
                </a:solidFill>
              </a:rPr>
              <a:t>encouraged </a:t>
            </a:r>
            <a:r>
              <a:rPr lang="en-US" b="1" dirty="0" smtClean="0">
                <a:solidFill>
                  <a:srgbClr val="33CCFF"/>
                </a:solidFill>
              </a:rPr>
              <a:t>enhanced understanding </a:t>
            </a:r>
            <a:r>
              <a:rPr lang="en-US" dirty="0" smtClean="0"/>
              <a:t>and improved cross sector discussions among key stakeholders which are beginning to </a:t>
            </a:r>
            <a:r>
              <a:rPr lang="en-US" b="1" dirty="0" smtClean="0">
                <a:solidFill>
                  <a:srgbClr val="99FF66"/>
                </a:solidFill>
              </a:rPr>
              <a:t>lead to practical action and proposed regulatory changes.</a:t>
            </a:r>
            <a:endParaRPr lang="en-US" b="1" dirty="0">
              <a:solidFill>
                <a:srgbClr val="99FF66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05000"/>
            <a:ext cx="8382000" cy="373380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#7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585859"/>
            <a:ext cx="838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rgbClr val="99FF66"/>
                </a:solidFill>
              </a:rPr>
              <a:t>Codes of conduct </a:t>
            </a:r>
            <a:r>
              <a:rPr lang="en-US" sz="3600" dirty="0" smtClean="0">
                <a:solidFill>
                  <a:schemeClr val="bg1"/>
                </a:solidFill>
              </a:rPr>
              <a:t>and </a:t>
            </a:r>
            <a:r>
              <a:rPr lang="en-US" sz="4000" dirty="0" smtClean="0">
                <a:solidFill>
                  <a:srgbClr val="33CCFF"/>
                </a:solidFill>
              </a:rPr>
              <a:t>marine zoning </a:t>
            </a:r>
            <a:r>
              <a:rPr lang="en-US" sz="3600" dirty="0" smtClean="0">
                <a:solidFill>
                  <a:schemeClr val="bg1"/>
                </a:solidFill>
              </a:rPr>
              <a:t>are effective and essential tools to ensure </a:t>
            </a:r>
            <a:r>
              <a:rPr lang="en-US" sz="4000" dirty="0" smtClean="0">
                <a:solidFill>
                  <a:srgbClr val="99FF66"/>
                </a:solidFill>
              </a:rPr>
              <a:t>better conservation of </a:t>
            </a:r>
            <a:r>
              <a:rPr lang="en-US" sz="4000" dirty="0" smtClean="0">
                <a:solidFill>
                  <a:srgbClr val="33CCFF"/>
                </a:solidFill>
              </a:rPr>
              <a:t>reef and marine areas</a:t>
            </a:r>
            <a:r>
              <a:rPr lang="en-US" sz="4000" dirty="0" smtClean="0">
                <a:solidFill>
                  <a:srgbClr val="99FF66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within Coastal destinations.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screen"/>
          <a:srcRect l="77778" r="2778" b="20567"/>
          <a:stretch>
            <a:fillRect/>
          </a:stretch>
        </p:blipFill>
        <p:spPr bwMode="auto">
          <a:xfrm>
            <a:off x="66294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816114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#7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810000"/>
            <a:ext cx="9144000" cy="1524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FF66"/>
                </a:solidFill>
              </a:rPr>
              <a:t>Coastal destinations commonly contain rich and fragile ecosystems </a:t>
            </a:r>
            <a:r>
              <a:rPr lang="en-US" dirty="0" smtClean="0"/>
              <a:t>which are </a:t>
            </a:r>
            <a:r>
              <a:rPr lang="en-US" b="1" dirty="0" smtClean="0">
                <a:solidFill>
                  <a:srgbClr val="33CCFF"/>
                </a:solidFill>
              </a:rPr>
              <a:t>increasingly under human pressure.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99FF66"/>
                </a:solidFill>
              </a:rPr>
              <a:t>Sectorial</a:t>
            </a:r>
            <a:r>
              <a:rPr lang="en-US" b="1" dirty="0" smtClean="0">
                <a:solidFill>
                  <a:srgbClr val="99FF66"/>
                </a:solidFill>
              </a:rPr>
              <a:t> interests </a:t>
            </a:r>
            <a:r>
              <a:rPr lang="en-US" dirty="0" smtClean="0"/>
              <a:t>(e.g. tourism, artisanal fishing, mining) commonly exacerbate conflicts, the COAST Project has </a:t>
            </a:r>
            <a:r>
              <a:rPr lang="en-US" b="1" dirty="0" smtClean="0">
                <a:solidFill>
                  <a:srgbClr val="33CCFF"/>
                </a:solidFill>
              </a:rPr>
              <a:t>intervened successfully to develop Codes of Conduct</a:t>
            </a:r>
            <a:r>
              <a:rPr lang="en-US" dirty="0" smtClean="0"/>
              <a:t> as a mechanism to reduce and mitigate resource management impasses.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5334000"/>
            <a:ext cx="9144000" cy="738664"/>
          </a:xfrm>
          <a:prstGeom prst="rect">
            <a:avLst/>
          </a:prstGeom>
          <a:solidFill>
            <a:srgbClr val="99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i="1" u="sng" dirty="0" smtClean="0">
                <a:solidFill>
                  <a:schemeClr val="tx2"/>
                </a:solidFill>
              </a:rPr>
              <a:t>Example from the ground</a:t>
            </a:r>
            <a:r>
              <a:rPr lang="en-US" sz="1400" b="1" i="1" dirty="0" smtClean="0">
                <a:solidFill>
                  <a:schemeClr val="tx2"/>
                </a:solidFill>
              </a:rPr>
              <a:t>: ‘</a:t>
            </a:r>
            <a:r>
              <a:rPr lang="en-US" sz="1400" b="1" dirty="0" smtClean="0">
                <a:solidFill>
                  <a:schemeClr val="tx2"/>
                </a:solidFill>
              </a:rPr>
              <a:t>In Mozambique, Tanzania, Kenya, </a:t>
            </a:r>
            <a:r>
              <a:rPr lang="en-US" sz="1400" b="1" dirty="0" err="1" smtClean="0">
                <a:solidFill>
                  <a:schemeClr val="tx2"/>
                </a:solidFill>
              </a:rPr>
              <a:t>CoC</a:t>
            </a:r>
            <a:r>
              <a:rPr lang="en-US" sz="1400" b="1" dirty="0" smtClean="0">
                <a:solidFill>
                  <a:schemeClr val="tx2"/>
                </a:solidFill>
              </a:rPr>
              <a:t> are being implemented to improve boat and marine resource users understanding and to regulate their activities while sustaining local livelihoods.’ </a:t>
            </a:r>
          </a:p>
        </p:txBody>
      </p:sp>
      <p:pic>
        <p:nvPicPr>
          <p:cNvPr id="4099" name="Picture 3" descr="G:\UNIDO Kenya Projects 2012\COAST Project\2013.06.17 COAST project\COAST\KM &amp; Comms\Factsheets Final\Mozambique\IMG_0399.JPG"/>
          <p:cNvPicPr>
            <a:picLocks noChangeAspect="1" noChangeArrowheads="1"/>
          </p:cNvPicPr>
          <p:nvPr/>
        </p:nvPicPr>
        <p:blipFill>
          <a:blip r:embed="rId2" cstate="print"/>
          <a:srcRect r="15646" b="1961"/>
          <a:stretch>
            <a:fillRect/>
          </a:stretch>
        </p:blipFill>
        <p:spPr bwMode="auto">
          <a:xfrm>
            <a:off x="4977384" y="1600200"/>
            <a:ext cx="2851995" cy="2209800"/>
          </a:xfrm>
          <a:prstGeom prst="rect">
            <a:avLst/>
          </a:prstGeom>
          <a:noFill/>
        </p:spPr>
      </p:pic>
      <p:pic>
        <p:nvPicPr>
          <p:cNvPr id="4101" name="Picture 5" descr="G:\UNIDO Kenya Projects 2012\COAST Project\2013.06.17 COAST project\COAST\KM &amp; Comms\Factsheets Final\Mozambique\TBT_TourismElemnts_A3_20131220_highres_v3.jpg"/>
          <p:cNvPicPr>
            <a:picLocks noChangeAspect="1" noChangeArrowheads="1"/>
          </p:cNvPicPr>
          <p:nvPr/>
        </p:nvPicPr>
        <p:blipFill>
          <a:blip r:embed="rId3" cstate="print"/>
          <a:srcRect l="11480" t="6495" b="12312"/>
          <a:stretch>
            <a:fillRect/>
          </a:stretch>
        </p:blipFill>
        <p:spPr bwMode="auto">
          <a:xfrm>
            <a:off x="-76200" y="1600200"/>
            <a:ext cx="3407967" cy="2209800"/>
          </a:xfrm>
          <a:prstGeom prst="rect">
            <a:avLst/>
          </a:prstGeom>
          <a:noFill/>
        </p:spPr>
      </p:pic>
      <p:pic>
        <p:nvPicPr>
          <p:cNvPr id="4098" name="Picture 2" descr="G:\UNIDO Kenya Projects 2012\COAST Project\2013.06.17 COAST project\COAST\KM &amp; Comms\Factsheets Final\Mozambique\Transect Clownfish Reef.jpg"/>
          <p:cNvPicPr>
            <a:picLocks noChangeAspect="1" noChangeArrowheads="1"/>
          </p:cNvPicPr>
          <p:nvPr/>
        </p:nvPicPr>
        <p:blipFill>
          <a:blip r:embed="rId4" cstate="print"/>
          <a:srcRect l="12862" b="19614"/>
          <a:stretch>
            <a:fillRect/>
          </a:stretch>
        </p:blipFill>
        <p:spPr bwMode="auto">
          <a:xfrm>
            <a:off x="3232633" y="1600200"/>
            <a:ext cx="1796567" cy="2209800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 r="31000"/>
          <a:stretch>
            <a:fillRect/>
          </a:stretch>
        </p:blipFill>
        <p:spPr bwMode="auto">
          <a:xfrm>
            <a:off x="7110984" y="1600200"/>
            <a:ext cx="203301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05000"/>
            <a:ext cx="8382000" cy="373380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#8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057400"/>
            <a:ext cx="8382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smtClean="0">
                <a:solidFill>
                  <a:schemeClr val="bg1"/>
                </a:solidFill>
              </a:rPr>
              <a:t> </a:t>
            </a:r>
            <a:r>
              <a:rPr lang="en-US" sz="3800" dirty="0" smtClean="0">
                <a:solidFill>
                  <a:srgbClr val="99FF66"/>
                </a:solidFill>
              </a:rPr>
              <a:t>Heritage, cultural and traditional practices </a:t>
            </a:r>
            <a:r>
              <a:rPr lang="en-US" sz="3400" dirty="0" smtClean="0">
                <a:solidFill>
                  <a:schemeClr val="bg1"/>
                </a:solidFill>
              </a:rPr>
              <a:t>are powerful drivers attracting  tourists to coastal areas while providing </a:t>
            </a:r>
            <a:r>
              <a:rPr lang="en-US" sz="3800" dirty="0" smtClean="0">
                <a:solidFill>
                  <a:srgbClr val="33CCFF"/>
                </a:solidFill>
              </a:rPr>
              <a:t>niche opportunities to expand the benefits of tourism to the poor.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screen"/>
          <a:srcRect l="77778" r="2778" b="20567"/>
          <a:stretch>
            <a:fillRect/>
          </a:stretch>
        </p:blipFill>
        <p:spPr bwMode="auto">
          <a:xfrm>
            <a:off x="66294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816114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#8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334000"/>
            <a:ext cx="9144000" cy="923330"/>
          </a:xfrm>
          <a:prstGeom prst="rect">
            <a:avLst/>
          </a:prstGeom>
          <a:solidFill>
            <a:srgbClr val="99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Example: </a:t>
            </a:r>
            <a:r>
              <a:rPr lang="en-US" b="1" dirty="0" smtClean="0">
                <a:solidFill>
                  <a:schemeClr val="tx2"/>
                </a:solidFill>
              </a:rPr>
              <a:t>‘Through supporting an ecotourism trail in the forest, Cameroon’s Ministry of Tourism is providing new opportunities to value the </a:t>
            </a:r>
            <a:r>
              <a:rPr lang="en-US" b="1" dirty="0" err="1" smtClean="0">
                <a:solidFill>
                  <a:schemeClr val="tx2"/>
                </a:solidFill>
              </a:rPr>
              <a:t>Bagyeli</a:t>
            </a:r>
            <a:r>
              <a:rPr lang="en-US" b="1" dirty="0" smtClean="0">
                <a:solidFill>
                  <a:schemeClr val="tx2"/>
                </a:solidFill>
              </a:rPr>
              <a:t> pygmy culture, while protecting the habitat of this community’. </a:t>
            </a:r>
          </a:p>
        </p:txBody>
      </p:sp>
      <p:pic>
        <p:nvPicPr>
          <p:cNvPr id="12" name="Picture 2" descr="F:\scm\nigeria\Badagry Trainnings Nigeria\110520139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24000"/>
            <a:ext cx="2946992" cy="2209800"/>
          </a:xfrm>
          <a:prstGeom prst="rect">
            <a:avLst/>
          </a:prstGeom>
          <a:noFill/>
        </p:spPr>
      </p:pic>
      <p:pic>
        <p:nvPicPr>
          <p:cNvPr id="13" name="Picture 3" descr="G:\UNIDO Kenya Projects 2012\COAST Project\2013.06.17 COAST project\COAST\KM &amp; Comms\Factsheets Final\The Gambia\SAM_19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57400" y="1524000"/>
            <a:ext cx="2971800" cy="2228850"/>
          </a:xfrm>
          <a:prstGeom prst="rect">
            <a:avLst/>
          </a:prstGeom>
          <a:noFill/>
        </p:spPr>
      </p:pic>
      <p:pic>
        <p:nvPicPr>
          <p:cNvPr id="17" name="Picture 4" descr="F:\fotos camerun\IMGP52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1524000"/>
            <a:ext cx="2641600" cy="2209800"/>
          </a:xfrm>
          <a:prstGeom prst="rect">
            <a:avLst/>
          </a:prstGeom>
          <a:noFill/>
        </p:spPr>
      </p:pic>
      <p:pic>
        <p:nvPicPr>
          <p:cNvPr id="18" name="Picture 5" descr="G:\UNIDO Kenya Projects 2012\COAST Project\2013.06.17 COAST project\COAST\KM &amp; Comms\Factsheets Final\Nigeria\Practical Skills in Textiles (Badagry, Nigeria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86601" y="1524001"/>
            <a:ext cx="2057399" cy="22098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3657600"/>
            <a:ext cx="9144000" cy="16764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In different demo sites the COAST project has capitalized on the </a:t>
            </a:r>
            <a:r>
              <a:rPr lang="en-US" sz="2000" b="1" dirty="0" smtClean="0">
                <a:solidFill>
                  <a:srgbClr val="33CCFF"/>
                </a:solidFill>
              </a:rPr>
              <a:t>rich cultural heritage of each area.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In a </a:t>
            </a:r>
            <a:r>
              <a:rPr lang="en-US" sz="2000" b="1" dirty="0" smtClean="0">
                <a:solidFill>
                  <a:srgbClr val="99FF66"/>
                </a:solidFill>
              </a:rPr>
              <a:t>globally competitive tourism context</a:t>
            </a:r>
            <a:r>
              <a:rPr lang="en-US" sz="2000" dirty="0" smtClean="0"/>
              <a:t>, African culture and heritage are important assets to differentiate these destinations.</a:t>
            </a: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-1752600" y="762000"/>
          <a:ext cx="12192000" cy="609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4330" y="609600"/>
            <a:ext cx="13612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33CCFF"/>
                </a:solidFill>
              </a:rPr>
              <a:t>EMS</a:t>
            </a:r>
            <a:endParaRPr lang="en-US" sz="5000" b="1" dirty="0">
              <a:solidFill>
                <a:srgbClr val="33CC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302984"/>
            <a:ext cx="31289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ECO</a:t>
            </a:r>
          </a:p>
          <a:p>
            <a:r>
              <a:rPr lang="en-US" sz="4800" b="1" dirty="0" smtClean="0">
                <a:solidFill>
                  <a:srgbClr val="92D050"/>
                </a:solidFill>
              </a:rPr>
              <a:t>TOURISM</a:t>
            </a:r>
            <a:endParaRPr lang="en-US" sz="4800" b="1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357426"/>
            <a:ext cx="20281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RMRM</a:t>
            </a:r>
            <a:endParaRPr lang="en-US" sz="5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1800" y="5791200"/>
            <a:ext cx="22031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>
                <a:solidFill>
                  <a:srgbClr val="C00000"/>
                </a:solidFill>
              </a:rPr>
              <a:t>STG&amp;M</a:t>
            </a:r>
            <a:endParaRPr lang="en-US" sz="5000" b="1" dirty="0">
              <a:solidFill>
                <a:srgbClr val="C00000"/>
              </a:solidFill>
            </a:endParaRPr>
          </a:p>
        </p:txBody>
      </p:sp>
      <p:pic>
        <p:nvPicPr>
          <p:cNvPr id="22" name="Picture 3" descr="G:\UNIDO Kenya Projects 2012\COAST Project\2013.06.17 COAST project\COAST\KM &amp; Comms\Factsheets Final\Ghana\IMG_5038.JPG"/>
          <p:cNvPicPr>
            <a:picLocks noChangeAspect="1" noChangeArrowheads="1"/>
          </p:cNvPicPr>
          <p:nvPr/>
        </p:nvPicPr>
        <p:blipFill>
          <a:blip r:embed="rId7" cstate="screen"/>
          <a:srcRect r="21875"/>
          <a:stretch>
            <a:fillRect/>
          </a:stretch>
        </p:blipFill>
        <p:spPr bwMode="auto">
          <a:xfrm>
            <a:off x="3962400" y="4419600"/>
            <a:ext cx="1524000" cy="146304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5" descr="C:\Users\user\Google Drive\TEST\TEST.Kenya\EST.Biogas Collector\Pictures\DSCN3697.JPG"/>
          <p:cNvPicPr>
            <a:picLocks noChangeAspect="1" noChangeArrowheads="1"/>
          </p:cNvPicPr>
          <p:nvPr/>
        </p:nvPicPr>
        <p:blipFill>
          <a:blip r:embed="rId8" cstate="print"/>
          <a:srcRect l="14980" t="11637" r="15182"/>
          <a:stretch>
            <a:fillRect/>
          </a:stretch>
        </p:blipFill>
        <p:spPr bwMode="auto">
          <a:xfrm>
            <a:off x="1676400" y="2895600"/>
            <a:ext cx="1219200" cy="121784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screen"/>
          <a:srcRect t="12121"/>
          <a:stretch>
            <a:fillRect/>
          </a:stretch>
        </p:blipFill>
        <p:spPr bwMode="auto">
          <a:xfrm>
            <a:off x="4419600" y="1066800"/>
            <a:ext cx="1371600" cy="124097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 descr="P1290498 CF"/>
          <p:cNvPicPr>
            <a:picLocks noChangeAspect="1" noChangeArrowheads="1"/>
          </p:cNvPicPr>
          <p:nvPr/>
        </p:nvPicPr>
        <p:blipFill>
          <a:blip r:embed="rId10" cstate="screen"/>
          <a:srcRect t="21693" r="31707" b="13228"/>
          <a:stretch>
            <a:fillRect/>
          </a:stretch>
        </p:blipFill>
        <p:spPr bwMode="auto">
          <a:xfrm>
            <a:off x="3505200" y="1905000"/>
            <a:ext cx="1524000" cy="146957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F:\bagamoyo chaula\Awareness training to teachers in 6 schools in project area\DSC_0002.JPG"/>
          <p:cNvPicPr>
            <a:picLocks noChangeAspect="1" noChangeArrowheads="1"/>
          </p:cNvPicPr>
          <p:nvPr/>
        </p:nvPicPr>
        <p:blipFill>
          <a:blip r:embed="rId11" cstate="print"/>
          <a:srcRect l="55252" t="16713" r="2237" b="26462"/>
          <a:stretch>
            <a:fillRect/>
          </a:stretch>
        </p:blipFill>
        <p:spPr bwMode="auto">
          <a:xfrm>
            <a:off x="5867400" y="2286000"/>
            <a:ext cx="1618129" cy="1447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0" name="Picture 3" descr="G:\UNIDO Kenya Projects 2012\COAST Project\2013.06.17 COAST project\COAST\KM &amp; Comms\Factsheets Final\The Gambia\SAM_194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600200" y="4572000"/>
            <a:ext cx="1472045" cy="1295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" name="Picture 2" descr="G:\UNIDO Kenya Projects 2012\COAST Project\2013.06.17 COAST project\COAST\KM &amp; Comms\Factsheets Final\Mozambique\Transect Clownfish Reef.jpg"/>
          <p:cNvPicPr>
            <a:picLocks noChangeAspect="1" noChangeArrowheads="1"/>
          </p:cNvPicPr>
          <p:nvPr/>
        </p:nvPicPr>
        <p:blipFill>
          <a:blip r:embed="rId13" cstate="print"/>
          <a:srcRect l="18690" b="41789"/>
          <a:stretch>
            <a:fillRect/>
          </a:stretch>
        </p:blipFill>
        <p:spPr bwMode="auto">
          <a:xfrm>
            <a:off x="6324600" y="3581399"/>
            <a:ext cx="1524000" cy="1454727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" name="Rounded Rectangle 32"/>
          <p:cNvSpPr/>
          <p:nvPr/>
        </p:nvSpPr>
        <p:spPr>
          <a:xfrm>
            <a:off x="1295400" y="3886200"/>
            <a:ext cx="1600200" cy="3048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technology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09800" y="5638800"/>
            <a:ext cx="1600200" cy="304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culture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886200" y="5562600"/>
            <a:ext cx="2057400" cy="304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entrepreneurship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553200" y="3429000"/>
            <a:ext cx="1600200" cy="53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Ecosystems management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791200" y="1981200"/>
            <a:ext cx="1600200" cy="533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Governance &amp; regulation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" name="Picture 5" descr="G:\UNIDO Kenya Projects 2012\COAST Project\2013.06.17 COAST project\COAST\KM &amp; Comms\Factsheets Final\Kenya\Mangrove seedling nursery at the boardwalk.JPG"/>
          <p:cNvPicPr>
            <a:picLocks noChangeAspect="1" noChangeArrowheads="1"/>
          </p:cNvPicPr>
          <p:nvPr/>
        </p:nvPicPr>
        <p:blipFill>
          <a:blip r:embed="rId14" cstate="screen"/>
          <a:srcRect t="13985"/>
          <a:stretch>
            <a:fillRect/>
          </a:stretch>
        </p:blipFill>
        <p:spPr bwMode="auto">
          <a:xfrm>
            <a:off x="3276600" y="3200400"/>
            <a:ext cx="1847016" cy="1649813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" name="Rounded Rectangle 34"/>
          <p:cNvSpPr/>
          <p:nvPr/>
        </p:nvSpPr>
        <p:spPr>
          <a:xfrm>
            <a:off x="3429000" y="4267200"/>
            <a:ext cx="1600200" cy="30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biodiversity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971800" y="3048000"/>
            <a:ext cx="2590800" cy="228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Environmental services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191000" y="2133600"/>
            <a:ext cx="1600200" cy="304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planning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11138" y="990600"/>
            <a:ext cx="87217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DEMONSTRATION AND DOCUMENTATION OF RESULTS</a:t>
            </a:r>
            <a:endParaRPr lang="en-US" sz="2400" b="1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1447799"/>
            <a:ext cx="8915400" cy="491826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The goal of the COAST Project is to</a:t>
            </a:r>
            <a:r>
              <a:rPr lang="en-US" sz="2000" b="1" u="sng" dirty="0" smtClean="0">
                <a:solidFill>
                  <a:srgbClr val="66FF66"/>
                </a:solidFill>
              </a:rPr>
              <a:t> Demonstrate and support the adoption of best practices for sustainable tourism</a:t>
            </a:r>
            <a:r>
              <a:rPr lang="en-US" sz="2000" b="1" dirty="0" smtClean="0">
                <a:solidFill>
                  <a:schemeClr val="bg1"/>
                </a:solidFill>
              </a:rPr>
              <a:t> to reduce the degradation of marine and coastal environments of trans-boundary significance.</a:t>
            </a:r>
            <a:endParaRPr lang="en-US" sz="2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The COAST Project has dedicated additional efforts during the last year of implementation </a:t>
            </a:r>
            <a:r>
              <a:rPr lang="en-US" sz="2000" b="1" u="sng" dirty="0" smtClean="0">
                <a:solidFill>
                  <a:srgbClr val="00B0F0"/>
                </a:solidFill>
                <a:cs typeface="Arial" pitchFamily="34" charset="0"/>
              </a:rPr>
              <a:t>to capture and document BATs/BAPs arising from the demo sites which can be used to facilitate replication, </a:t>
            </a:r>
            <a:r>
              <a:rPr lang="en-US" sz="2000" b="1" u="sng" dirty="0" err="1" smtClean="0">
                <a:solidFill>
                  <a:srgbClr val="00B0F0"/>
                </a:solidFill>
                <a:cs typeface="Arial" pitchFamily="34" charset="0"/>
              </a:rPr>
              <a:t>upscaling</a:t>
            </a:r>
            <a:r>
              <a:rPr lang="en-US" sz="2000" b="1" u="sng" dirty="0" smtClean="0">
                <a:solidFill>
                  <a:srgbClr val="00B0F0"/>
                </a:solidFill>
                <a:cs typeface="Arial" pitchFamily="34" charset="0"/>
              </a:rPr>
              <a:t>, and sustainability 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of actions at a national and regional level. </a:t>
            </a: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endParaRPr lang="en-US" sz="1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These BAPs/BATs have been </a:t>
            </a:r>
            <a:r>
              <a:rPr lang="en-US" sz="2000" b="1" u="sng" dirty="0" smtClean="0">
                <a:solidFill>
                  <a:srgbClr val="66FF66"/>
                </a:solidFill>
                <a:cs typeface="Arial" pitchFamily="34" charset="0"/>
              </a:rPr>
              <a:t>documented both at a country level and at a trans-boundary level</a:t>
            </a: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endParaRPr lang="en-US" sz="1000" b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  <a:cs typeface="Arial" pitchFamily="34" charset="0"/>
              </a:rPr>
              <a:t> This presentation emphasizes some of the </a:t>
            </a:r>
            <a:r>
              <a:rPr lang="en-US" sz="2000" b="1" u="sng" dirty="0" smtClean="0">
                <a:solidFill>
                  <a:srgbClr val="66FF66"/>
                </a:solidFill>
                <a:cs typeface="Arial" pitchFamily="34" charset="0"/>
              </a:rPr>
              <a:t>main </a:t>
            </a:r>
            <a:r>
              <a:rPr lang="en-US" sz="2000" b="1" u="sng" dirty="0" err="1" smtClean="0">
                <a:solidFill>
                  <a:srgbClr val="66FF66"/>
                </a:solidFill>
                <a:cs typeface="Arial" pitchFamily="34" charset="0"/>
              </a:rPr>
              <a:t>transboundary</a:t>
            </a:r>
            <a:r>
              <a:rPr lang="en-US" sz="2000" b="1" u="sng" dirty="0" smtClean="0">
                <a:solidFill>
                  <a:srgbClr val="66FF66"/>
                </a:solidFill>
                <a:cs typeface="Arial" pitchFamily="34" charset="0"/>
              </a:rPr>
              <a:t> lessons to inspire discussion among partner countries. </a:t>
            </a:r>
            <a:endParaRPr lang="en-US" sz="2000" b="1" u="sng" dirty="0">
              <a:solidFill>
                <a:srgbClr val="66FF66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0033CC"/>
              </a:buClr>
              <a:buSzPct val="100000"/>
              <a:buFont typeface="Wingdings" pitchFamily="2" charset="2"/>
              <a:buChar char="ü"/>
            </a:pP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5105400"/>
            <a:ext cx="7333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accent3"/>
                </a:solidFill>
              </a:rPr>
              <a:t>Thank you  </a:t>
            </a:r>
            <a:r>
              <a:rPr lang="en-US" sz="4800" b="1" dirty="0" smtClean="0">
                <a:solidFill>
                  <a:srgbClr val="00B0F0"/>
                </a:solidFill>
              </a:rPr>
              <a:t>Obrigado</a:t>
            </a:r>
            <a:r>
              <a:rPr lang="en-US" sz="4800" dirty="0" smtClean="0"/>
              <a:t>  </a:t>
            </a:r>
            <a:r>
              <a:rPr lang="en-US" sz="4800" b="1" dirty="0" smtClean="0">
                <a:solidFill>
                  <a:srgbClr val="FF0000"/>
                </a:solidFill>
              </a:rPr>
              <a:t>Merci </a:t>
            </a:r>
          </a:p>
        </p:txBody>
      </p:sp>
      <p:pic>
        <p:nvPicPr>
          <p:cNvPr id="5123" name="Picture 3" descr="G:\UNIDO Kenya Projects 2012\COAST Project\2013.06.17 COAST project\COAST\KM &amp; Comms\Factsheets Final\Cameroon\151_2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990600"/>
            <a:ext cx="5410200" cy="40163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05000"/>
            <a:ext cx="8382000" cy="373380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#1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905001"/>
            <a:ext cx="838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A</a:t>
            </a:r>
            <a:r>
              <a:rPr lang="en-US" sz="3600" dirty="0" smtClean="0">
                <a:solidFill>
                  <a:schemeClr val="bg1"/>
                </a:solidFill>
              </a:rPr>
              <a:t>dopting </a:t>
            </a:r>
            <a:r>
              <a:rPr lang="en-US" sz="4000" dirty="0" smtClean="0">
                <a:solidFill>
                  <a:srgbClr val="99FF66"/>
                </a:solidFill>
              </a:rPr>
              <a:t>cleaner management techniques and technologies </a:t>
            </a:r>
            <a:r>
              <a:rPr lang="en-US" sz="3600" dirty="0" smtClean="0">
                <a:solidFill>
                  <a:schemeClr val="bg1"/>
                </a:solidFill>
              </a:rPr>
              <a:t>in the African hospitality industry can help hotels </a:t>
            </a:r>
            <a:r>
              <a:rPr lang="en-US" sz="4000" dirty="0" smtClean="0">
                <a:solidFill>
                  <a:srgbClr val="00B0F0"/>
                </a:solidFill>
              </a:rPr>
              <a:t>gain a competitive edge </a:t>
            </a:r>
            <a:r>
              <a:rPr lang="en-US" sz="3600" dirty="0" smtClean="0">
                <a:solidFill>
                  <a:schemeClr val="bg1"/>
                </a:solidFill>
              </a:rPr>
              <a:t>and achieve a </a:t>
            </a:r>
            <a:r>
              <a:rPr lang="en-US" sz="4000" dirty="0" smtClean="0">
                <a:solidFill>
                  <a:srgbClr val="99FF66"/>
                </a:solidFill>
              </a:rPr>
              <a:t>healthier environment.</a:t>
            </a:r>
            <a:r>
              <a:rPr lang="en-US" sz="3600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screen"/>
          <a:srcRect l="77778" r="2778" b="20567"/>
          <a:stretch>
            <a:fillRect/>
          </a:stretch>
        </p:blipFill>
        <p:spPr bwMode="auto">
          <a:xfrm>
            <a:off x="6629400" y="5105400"/>
            <a:ext cx="175260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UNIDO Kenya Projects 2012\COAST Project\2013.06.17 COAST project\COAST\KM &amp; Comms\Factsheets Final\Tanzania\P10302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91000" y="1445847"/>
            <a:ext cx="2641516" cy="1981200"/>
          </a:xfrm>
          <a:prstGeom prst="rect">
            <a:avLst/>
          </a:prstGeom>
          <a:noFill/>
        </p:spPr>
      </p:pic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pic>
        <p:nvPicPr>
          <p:cNvPr id="11" name="Picture 10" descr="C:\Users\User\Desktop\photos coast\164___11\IMG_5290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 r="17120"/>
          <a:stretch>
            <a:fillRect/>
          </a:stretch>
        </p:blipFill>
        <p:spPr bwMode="auto">
          <a:xfrm>
            <a:off x="0" y="1371600"/>
            <a:ext cx="25908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0" y="3352800"/>
            <a:ext cx="9144000" cy="2209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 cooperation with the private sector, partner hotels </a:t>
            </a:r>
            <a:r>
              <a:rPr lang="en-US" b="1" dirty="0" smtClean="0">
                <a:solidFill>
                  <a:srgbClr val="99FF66"/>
                </a:solidFill>
              </a:rPr>
              <a:t>have improved their economic performance, controlled costs and gained competitive edge </a:t>
            </a:r>
            <a:r>
              <a:rPr lang="en-US" dirty="0" smtClean="0"/>
              <a:t>through the adoption of solutions under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99FF66"/>
                </a:solidFill>
              </a:rPr>
              <a:t>UNIDO’s TEST methodology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99FF66"/>
                </a:solidFill>
              </a:rPr>
              <a:t>partnership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with local NCPCs, consultants , community groups and public sector.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results demonstrate </a:t>
            </a:r>
            <a:r>
              <a:rPr lang="en-US" b="1" dirty="0" smtClean="0">
                <a:solidFill>
                  <a:srgbClr val="99FF66"/>
                </a:solidFill>
              </a:rPr>
              <a:t>improved prospects for the coastal tourism  through </a:t>
            </a:r>
            <a:r>
              <a:rPr lang="en-US" b="1" dirty="0" smtClean="0">
                <a:solidFill>
                  <a:srgbClr val="00B0F0"/>
                </a:solidFill>
              </a:rPr>
              <a:t>balancing social, economic and environmental management components. 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562600"/>
            <a:ext cx="9144000" cy="646331"/>
          </a:xfrm>
          <a:prstGeom prst="rect">
            <a:avLst/>
          </a:prstGeom>
          <a:solidFill>
            <a:srgbClr val="99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 smtClean="0">
                <a:solidFill>
                  <a:srgbClr val="002060"/>
                </a:solidFill>
              </a:rPr>
              <a:t>Example from the ground</a:t>
            </a:r>
            <a:r>
              <a:rPr lang="en-US" b="1" dirty="0" smtClean="0">
                <a:solidFill>
                  <a:srgbClr val="002060"/>
                </a:solidFill>
              </a:rPr>
              <a:t>: ‘</a:t>
            </a:r>
            <a:r>
              <a:rPr lang="en-US" b="1" dirty="0" err="1" smtClean="0">
                <a:solidFill>
                  <a:srgbClr val="002060"/>
                </a:solidFill>
              </a:rPr>
              <a:t>Saly</a:t>
            </a:r>
            <a:r>
              <a:rPr lang="en-US" b="1" dirty="0" smtClean="0">
                <a:solidFill>
                  <a:srgbClr val="002060"/>
                </a:solidFill>
              </a:rPr>
              <a:t> hotels used TEST to cut unnecessary expenditure in a challenging pricing market’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3" name="Picture 5" descr="C:\Users\user\Google Drive\TEST\TEST.Kenya\EST.Biogas Collector\Pictures\DSCN3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4480" y="1445847"/>
            <a:ext cx="2509520" cy="19812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838200" y="816114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#1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6" name="Picture 15" descr="U:\SSTL Logo Registration\SSTL_sept_2011_main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05000"/>
            <a:ext cx="8382000" cy="373380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#2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22248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T</a:t>
            </a:r>
            <a:r>
              <a:rPr lang="en-US" sz="3200" dirty="0" smtClean="0">
                <a:solidFill>
                  <a:schemeClr val="bg1"/>
                </a:solidFill>
              </a:rPr>
              <a:t>he goals of </a:t>
            </a:r>
            <a:r>
              <a:rPr lang="en-US" sz="3600" dirty="0" smtClean="0">
                <a:solidFill>
                  <a:srgbClr val="99FF66"/>
                </a:solidFill>
              </a:rPr>
              <a:t>poverty reduction </a:t>
            </a:r>
            <a:r>
              <a:rPr lang="en-US" sz="3200" dirty="0" smtClean="0">
                <a:solidFill>
                  <a:schemeClr val="bg1"/>
                </a:solidFill>
              </a:rPr>
              <a:t>and</a:t>
            </a:r>
            <a:r>
              <a:rPr lang="en-US" sz="3200" dirty="0" smtClean="0">
                <a:solidFill>
                  <a:srgbClr val="33CCFF"/>
                </a:solidFill>
              </a:rPr>
              <a:t> </a:t>
            </a:r>
            <a:r>
              <a:rPr lang="en-US" sz="3600" dirty="0" smtClean="0">
                <a:solidFill>
                  <a:srgbClr val="33CCFF"/>
                </a:solidFill>
              </a:rPr>
              <a:t>job creation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can be achieved through the promotion of </a:t>
            </a:r>
            <a:r>
              <a:rPr lang="en-US" sz="3600" dirty="0" smtClean="0">
                <a:solidFill>
                  <a:srgbClr val="99FF66"/>
                </a:solidFill>
              </a:rPr>
              <a:t>community based entrepreneurs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involved in activities related to the </a:t>
            </a:r>
            <a:r>
              <a:rPr lang="en-US" sz="3600" dirty="0" smtClean="0">
                <a:solidFill>
                  <a:srgbClr val="33CCFF"/>
                </a:solidFill>
              </a:rPr>
              <a:t>conservation of natural resources.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screen"/>
          <a:srcRect l="77778" r="2778" b="20567"/>
          <a:stretch>
            <a:fillRect/>
          </a:stretch>
        </p:blipFill>
        <p:spPr bwMode="auto">
          <a:xfrm>
            <a:off x="6629400" y="5105400"/>
            <a:ext cx="175260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pic>
        <p:nvPicPr>
          <p:cNvPr id="3074" name="Picture 2" descr="G:\UNIDO Kenya Projects 2012\COAST Project\2013.06.17 COAST project\COAST\KM &amp; Comms\Factsheets Final\The Gambia\IMG_5396.JPG"/>
          <p:cNvPicPr>
            <a:picLocks noChangeAspect="1" noChangeArrowheads="1"/>
          </p:cNvPicPr>
          <p:nvPr/>
        </p:nvPicPr>
        <p:blipFill>
          <a:blip r:embed="rId2" cstate="screen"/>
          <a:srcRect l="27778"/>
          <a:stretch>
            <a:fillRect/>
          </a:stretch>
        </p:blipFill>
        <p:spPr bwMode="auto">
          <a:xfrm>
            <a:off x="0" y="1447800"/>
            <a:ext cx="1981200" cy="2057400"/>
          </a:xfrm>
          <a:prstGeom prst="rect">
            <a:avLst/>
          </a:prstGeom>
          <a:noFill/>
        </p:spPr>
      </p:pic>
      <p:pic>
        <p:nvPicPr>
          <p:cNvPr id="3076" name="Picture 4" descr="C:\Users\Santiago\Dropbox\Santi (1)\DSCN2764.JPG"/>
          <p:cNvPicPr>
            <a:picLocks noChangeAspect="1" noChangeArrowheads="1"/>
          </p:cNvPicPr>
          <p:nvPr/>
        </p:nvPicPr>
        <p:blipFill>
          <a:blip r:embed="rId3" cstate="screen"/>
          <a:srcRect l="16071" r="14286"/>
          <a:stretch>
            <a:fillRect/>
          </a:stretch>
        </p:blipFill>
        <p:spPr bwMode="auto">
          <a:xfrm>
            <a:off x="3352800" y="1447800"/>
            <a:ext cx="1981200" cy="21336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838200" y="816114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#2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3276600"/>
            <a:ext cx="9144000" cy="2209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solidFill>
                <a:srgbClr val="99FF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99FF66"/>
                </a:solidFill>
              </a:rPr>
              <a:t>Demand related to tourism </a:t>
            </a:r>
            <a:r>
              <a:rPr lang="en-US" sz="2000" dirty="0" smtClean="0"/>
              <a:t>provide </a:t>
            </a:r>
            <a:r>
              <a:rPr lang="en-US" sz="2000" b="1" dirty="0" smtClean="0"/>
              <a:t>a </a:t>
            </a:r>
            <a:r>
              <a:rPr lang="en-US" sz="2000" b="1" dirty="0" smtClean="0">
                <a:solidFill>
                  <a:srgbClr val="99FF66"/>
                </a:solidFill>
              </a:rPr>
              <a:t>great opportunity to create SMEs or income generating activities involving the poor</a:t>
            </a:r>
            <a:r>
              <a:rPr lang="en-US" sz="2000" dirty="0" smtClean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Community based economic initiatives may have varying structures depending on specific sites.  </a:t>
            </a:r>
            <a:r>
              <a:rPr lang="en-US" sz="2000" b="1" dirty="0" smtClean="0">
                <a:solidFill>
                  <a:srgbClr val="33CCFF"/>
                </a:solidFill>
              </a:rPr>
              <a:t>They may include both private and public sectors as well</a:t>
            </a:r>
            <a:r>
              <a:rPr lang="en-US" sz="2000" b="1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sz="1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They can also be </a:t>
            </a:r>
            <a:r>
              <a:rPr lang="en-US" sz="2000" b="1" dirty="0" smtClean="0">
                <a:solidFill>
                  <a:srgbClr val="99FF66"/>
                </a:solidFill>
              </a:rPr>
              <a:t>excellent partners </a:t>
            </a:r>
            <a:r>
              <a:rPr lang="en-US" sz="2000" dirty="0" smtClean="0"/>
              <a:t>for local and national  </a:t>
            </a:r>
            <a:r>
              <a:rPr lang="en-US" sz="2000" b="1" dirty="0" smtClean="0">
                <a:solidFill>
                  <a:srgbClr val="99FF66"/>
                </a:solidFill>
              </a:rPr>
              <a:t>tourism administrations </a:t>
            </a:r>
            <a:r>
              <a:rPr lang="en-US" sz="2000" dirty="0" smtClean="0"/>
              <a:t>to engage with in the </a:t>
            </a:r>
            <a:r>
              <a:rPr lang="en-US" sz="2000" b="1" dirty="0" smtClean="0">
                <a:solidFill>
                  <a:srgbClr val="33CCFF"/>
                </a:solidFill>
              </a:rPr>
              <a:t>sustainable management </a:t>
            </a:r>
            <a:r>
              <a:rPr lang="en-US" sz="2000" dirty="0" smtClean="0">
                <a:solidFill>
                  <a:srgbClr val="33CCFF"/>
                </a:solidFill>
              </a:rPr>
              <a:t>of a destination</a:t>
            </a:r>
            <a:r>
              <a:rPr lang="en-US" sz="2000" dirty="0" smtClean="0"/>
              <a:t>.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486400"/>
            <a:ext cx="9144000" cy="784830"/>
          </a:xfrm>
          <a:prstGeom prst="rect">
            <a:avLst/>
          </a:prstGeom>
          <a:solidFill>
            <a:srgbClr val="99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1" u="sng" dirty="0" smtClean="0">
                <a:solidFill>
                  <a:srgbClr val="002060"/>
                </a:solidFill>
              </a:rPr>
              <a:t>Example from the ground</a:t>
            </a:r>
            <a:r>
              <a:rPr lang="en-US" sz="1500" b="1" dirty="0" smtClean="0">
                <a:solidFill>
                  <a:srgbClr val="002060"/>
                </a:solidFill>
              </a:rPr>
              <a:t>: ‘In </a:t>
            </a:r>
            <a:r>
              <a:rPr lang="en-US" sz="1500" b="1" dirty="0" err="1" smtClean="0">
                <a:solidFill>
                  <a:srgbClr val="002060"/>
                </a:solidFill>
              </a:rPr>
              <a:t>Kartong</a:t>
            </a:r>
            <a:r>
              <a:rPr lang="en-US" sz="1500" b="1" dirty="0" smtClean="0">
                <a:solidFill>
                  <a:srgbClr val="002060"/>
                </a:solidFill>
              </a:rPr>
              <a:t> and Ada, tourism stakeholders associations have been created and provide business opportunities to locals, while at the same time they have created interesting tourism activities’</a:t>
            </a:r>
          </a:p>
        </p:txBody>
      </p:sp>
      <p:pic>
        <p:nvPicPr>
          <p:cNvPr id="3075" name="Picture 3" descr="G:\UNIDO Kenya Projects 2012\COAST Project\2013.06.17 COAST project\COAST\KM &amp; Comms\Factsheets Final\Ghana\IMG_5038.JPG"/>
          <p:cNvPicPr>
            <a:picLocks noChangeAspect="1" noChangeArrowheads="1"/>
          </p:cNvPicPr>
          <p:nvPr/>
        </p:nvPicPr>
        <p:blipFill>
          <a:blip r:embed="rId4" cstate="screen"/>
          <a:srcRect r="21875"/>
          <a:stretch>
            <a:fillRect/>
          </a:stretch>
        </p:blipFill>
        <p:spPr bwMode="auto">
          <a:xfrm>
            <a:off x="5257800" y="1447800"/>
            <a:ext cx="1905000" cy="1828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1458" r="4167"/>
          <a:stretch>
            <a:fillRect/>
          </a:stretch>
        </p:blipFill>
        <p:spPr bwMode="auto">
          <a:xfrm>
            <a:off x="7086600" y="144780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F:\scm\Mozambique\eco tourism photos\IMG_0304.JPG"/>
          <p:cNvPicPr>
            <a:picLocks noChangeAspect="1" noChangeArrowheads="1"/>
          </p:cNvPicPr>
          <p:nvPr/>
        </p:nvPicPr>
        <p:blipFill>
          <a:blip r:embed="rId6" cstate="print"/>
          <a:srcRect r="22003" b="4000"/>
          <a:stretch>
            <a:fillRect/>
          </a:stretch>
        </p:blipFill>
        <p:spPr bwMode="auto">
          <a:xfrm>
            <a:off x="1600200" y="1447800"/>
            <a:ext cx="19812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05000"/>
            <a:ext cx="8382000" cy="373380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#3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336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Local </a:t>
            </a:r>
            <a:r>
              <a:rPr lang="en-US" sz="4800" dirty="0" smtClean="0">
                <a:solidFill>
                  <a:srgbClr val="99FF66"/>
                </a:solidFill>
              </a:rPr>
              <a:t>tourism stakeholders </a:t>
            </a:r>
            <a:r>
              <a:rPr lang="en-US" sz="4400" dirty="0" smtClean="0">
                <a:solidFill>
                  <a:schemeClr val="bg1"/>
                </a:solidFill>
              </a:rPr>
              <a:t>can play a leading role in the conservation of </a:t>
            </a:r>
            <a:r>
              <a:rPr lang="en-US" sz="4800" dirty="0" smtClean="0">
                <a:solidFill>
                  <a:srgbClr val="33CCFF"/>
                </a:solidFill>
              </a:rPr>
              <a:t>biodiversity</a:t>
            </a:r>
            <a:r>
              <a:rPr lang="en-US" sz="4400" dirty="0" smtClean="0">
                <a:solidFill>
                  <a:srgbClr val="33CCFF"/>
                </a:solidFill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in </a:t>
            </a:r>
            <a:r>
              <a:rPr lang="en-US" sz="4800" dirty="0" smtClean="0">
                <a:solidFill>
                  <a:srgbClr val="99FF66"/>
                </a:solidFill>
              </a:rPr>
              <a:t>coastal tourism </a:t>
            </a:r>
            <a:r>
              <a:rPr lang="en-US" sz="4400" dirty="0" smtClean="0">
                <a:solidFill>
                  <a:schemeClr val="bg1"/>
                </a:solidFill>
              </a:rPr>
              <a:t>destinations.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screen"/>
          <a:srcRect l="77778" r="2778" b="20567"/>
          <a:stretch>
            <a:fillRect/>
          </a:stretch>
        </p:blipFill>
        <p:spPr bwMode="auto">
          <a:xfrm>
            <a:off x="6629400" y="5105400"/>
            <a:ext cx="175260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816114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#3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2" name="Picture 2" descr="C:\Users\Santi\Documents\SANTIAGO ESCRITORIO JUNIO\UN ARBRE UN ENFANT\un arbre, un enfant - 19 juin\IMG_1302.JPG"/>
          <p:cNvPicPr>
            <a:picLocks noChangeAspect="1" noChangeArrowheads="1"/>
          </p:cNvPicPr>
          <p:nvPr/>
        </p:nvPicPr>
        <p:blipFill>
          <a:blip r:embed="rId2" cstate="email"/>
          <a:srcRect t="13922"/>
          <a:stretch>
            <a:fillRect/>
          </a:stretch>
        </p:blipFill>
        <p:spPr bwMode="auto">
          <a:xfrm>
            <a:off x="2587978" y="1447800"/>
            <a:ext cx="2315681" cy="2355715"/>
          </a:xfrm>
          <a:prstGeom prst="rect">
            <a:avLst/>
          </a:prstGeom>
          <a:noFill/>
        </p:spPr>
      </p:pic>
      <p:pic>
        <p:nvPicPr>
          <p:cNvPr id="13" name="Picture 4" descr="G:\UNIDO Kenya Projects 2012\COAST Project\2013.06.17 COAST project\COAST\KM &amp; Comms\Factsheets Final\Ghana\Tourists watching Turtle at the beach.JPG"/>
          <p:cNvPicPr>
            <a:picLocks noChangeAspect="1" noChangeArrowheads="1"/>
          </p:cNvPicPr>
          <p:nvPr/>
        </p:nvPicPr>
        <p:blipFill>
          <a:blip r:embed="rId3" cstate="screen"/>
          <a:srcRect t="10825" b="7980"/>
          <a:stretch>
            <a:fillRect/>
          </a:stretch>
        </p:blipFill>
        <p:spPr bwMode="auto">
          <a:xfrm>
            <a:off x="6702777" y="1447800"/>
            <a:ext cx="2441223" cy="2286000"/>
          </a:xfrm>
          <a:prstGeom prst="rect">
            <a:avLst/>
          </a:prstGeom>
          <a:noFill/>
        </p:spPr>
      </p:pic>
      <p:pic>
        <p:nvPicPr>
          <p:cNvPr id="17" name="Picture 5" descr="G:\UNIDO Kenya Projects 2012\COAST Project\2013.06.17 COAST project\COAST\KM &amp; Comms\Factsheets Final\Kenya\Mangrove seedling nursery at the boardwalk.JPG"/>
          <p:cNvPicPr>
            <a:picLocks noChangeAspect="1" noChangeArrowheads="1"/>
          </p:cNvPicPr>
          <p:nvPr/>
        </p:nvPicPr>
        <p:blipFill>
          <a:blip r:embed="rId4" cstate="screen"/>
          <a:srcRect t="13985"/>
          <a:stretch>
            <a:fillRect/>
          </a:stretch>
        </p:blipFill>
        <p:spPr bwMode="auto">
          <a:xfrm>
            <a:off x="0" y="1447800"/>
            <a:ext cx="2623430" cy="2343330"/>
          </a:xfrm>
          <a:prstGeom prst="rect">
            <a:avLst/>
          </a:prstGeom>
          <a:noFill/>
        </p:spPr>
      </p:pic>
      <p:pic>
        <p:nvPicPr>
          <p:cNvPr id="18" name="Picture 6" descr="G:\UNIDO Kenya Projects 2012\COAST Project\2013.06.17 COAST project\COAST\KM &amp; Comms\Factsheets Final\The Gambia\SAM_2395.JPG"/>
          <p:cNvPicPr>
            <a:picLocks noChangeAspect="1" noChangeArrowheads="1"/>
          </p:cNvPicPr>
          <p:nvPr/>
        </p:nvPicPr>
        <p:blipFill>
          <a:blip r:embed="rId5" cstate="screen"/>
          <a:srcRect t="13985"/>
          <a:stretch>
            <a:fillRect/>
          </a:stretch>
        </p:blipFill>
        <p:spPr bwMode="auto">
          <a:xfrm>
            <a:off x="4876800" y="1447800"/>
            <a:ext cx="1848461" cy="234333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3505200"/>
            <a:ext cx="9144000" cy="22098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1000" b="1" dirty="0" smtClean="0">
              <a:solidFill>
                <a:srgbClr val="99FF6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Stakeholders in the tourism sector  can become </a:t>
            </a:r>
            <a:r>
              <a:rPr lang="en-US" b="1" dirty="0" smtClean="0">
                <a:solidFill>
                  <a:srgbClr val="99FF66"/>
                </a:solidFill>
              </a:rPr>
              <a:t>nature protection leaders.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99FF66"/>
                </a:solidFill>
              </a:rPr>
              <a:t>Diverse mechanisms </a:t>
            </a:r>
            <a:r>
              <a:rPr lang="en-US" dirty="0" smtClean="0"/>
              <a:t>have been demonstrated in the COAST project where tourism stakeholders have engaged in activities such as: </a:t>
            </a:r>
            <a:r>
              <a:rPr lang="en-US" b="1" dirty="0" smtClean="0">
                <a:solidFill>
                  <a:srgbClr val="33CCFF"/>
                </a:solidFill>
              </a:rPr>
              <a:t>mangrove regeneration, beach forestation, support to marine conservation and improved waste management</a:t>
            </a:r>
            <a:r>
              <a:rPr lang="en-US" dirty="0" smtClean="0">
                <a:solidFill>
                  <a:srgbClr val="33CCFF"/>
                </a:solidFill>
              </a:rPr>
              <a:t>. </a:t>
            </a:r>
          </a:p>
          <a:p>
            <a:pPr>
              <a:buFont typeface="Arial" pitchFamily="34" charset="0"/>
              <a:buChar char="•"/>
            </a:pPr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Three </a:t>
            </a:r>
            <a:r>
              <a:rPr lang="en-US" b="1" dirty="0" smtClean="0">
                <a:solidFill>
                  <a:srgbClr val="99FF66"/>
                </a:solidFill>
              </a:rPr>
              <a:t>Biodiversity champions trainings </a:t>
            </a:r>
            <a:r>
              <a:rPr lang="en-US" dirty="0" smtClean="0"/>
              <a:t>organized by UNWTO in The Gambia, Tanzania and Ghana with </a:t>
            </a:r>
            <a:r>
              <a:rPr lang="en-US" b="1" dirty="0" smtClean="0">
                <a:solidFill>
                  <a:srgbClr val="33CCFF"/>
                </a:solidFill>
              </a:rPr>
              <a:t>positive impact. 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562600"/>
            <a:ext cx="9144000" cy="830997"/>
          </a:xfrm>
          <a:prstGeom prst="rect">
            <a:avLst/>
          </a:prstGeom>
          <a:solidFill>
            <a:srgbClr val="99FF66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i="1" u="sng" dirty="0" smtClean="0">
                <a:solidFill>
                  <a:srgbClr val="002060"/>
                </a:solidFill>
              </a:rPr>
              <a:t>Example from the ground</a:t>
            </a:r>
            <a:r>
              <a:rPr lang="en-US" sz="1500" b="1" dirty="0" smtClean="0">
                <a:solidFill>
                  <a:srgbClr val="002060"/>
                </a:solidFill>
              </a:rPr>
              <a:t>: </a:t>
            </a:r>
            <a:r>
              <a:rPr lang="en-US" sz="1600" b="1" dirty="0" smtClean="0">
                <a:solidFill>
                  <a:srgbClr val="002060"/>
                </a:solidFill>
              </a:rPr>
              <a:t>‘In Ada, turtle tours provide the Ghana Wildlife Service an opportunity to obtain local economic benefits while fostering engagement in wildlife conservation’</a:t>
            </a:r>
            <a:endParaRPr lang="en-US" sz="15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905000"/>
            <a:ext cx="8382000" cy="3733800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 txBox="1">
            <a:spLocks noChangeArrowheads="1"/>
          </p:cNvSpPr>
          <p:nvPr/>
        </p:nvSpPr>
        <p:spPr bwMode="auto">
          <a:xfrm>
            <a:off x="457200" y="10668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de-DE" sz="4400" b="1">
              <a:latin typeface="Gill Sans MT" pitchFamily="34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82756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AT"/>
          </a:p>
          <a:p>
            <a:endParaRPr lang="de-AT"/>
          </a:p>
          <a:p>
            <a:endParaRPr lang="de-AT">
              <a:solidFill>
                <a:srgbClr val="008000"/>
              </a:solidFill>
            </a:endParaRPr>
          </a:p>
          <a:p>
            <a:pPr>
              <a:buSzPct val="130000"/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838200" y="1066800"/>
            <a:ext cx="8721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MAJOR TRANSBOUNDARY EVIDENCE </a:t>
            </a:r>
            <a:r>
              <a:rPr lang="en-US" sz="4000" b="1" u="sng" kern="0" dirty="0" smtClean="0">
                <a:solidFill>
                  <a:srgbClr val="0033CC"/>
                </a:solidFill>
                <a:latin typeface="Arial" charset="0"/>
                <a:ea typeface="ＭＳ Ｐゴシック" pitchFamily="1" charset="-128"/>
                <a:cs typeface="Arial" pitchFamily="34" charset="0"/>
              </a:rPr>
              <a:t>#4</a:t>
            </a:r>
            <a:endParaRPr lang="en-US" sz="4000" b="1" u="sng" kern="0" dirty="0">
              <a:solidFill>
                <a:srgbClr val="0033CC"/>
              </a:solidFill>
              <a:latin typeface="Arial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304800" y="1447800"/>
            <a:ext cx="86106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b="1" dirty="0" smtClean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133600"/>
            <a:ext cx="8382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0033CC"/>
                </a:solidFill>
              </a:rPr>
              <a:t> </a:t>
            </a:r>
            <a:r>
              <a:rPr lang="en-US" sz="3800" dirty="0" smtClean="0">
                <a:solidFill>
                  <a:srgbClr val="99FF66"/>
                </a:solidFill>
              </a:rPr>
              <a:t>Private/community/public partnerships </a:t>
            </a:r>
            <a:r>
              <a:rPr lang="en-US" sz="3400" dirty="0" smtClean="0">
                <a:solidFill>
                  <a:schemeClr val="bg1"/>
                </a:solidFill>
              </a:rPr>
              <a:t>enable the development of new </a:t>
            </a:r>
            <a:r>
              <a:rPr lang="en-US" sz="3800" dirty="0" smtClean="0">
                <a:solidFill>
                  <a:srgbClr val="99FF66"/>
                </a:solidFill>
              </a:rPr>
              <a:t>environmental services and economic activities </a:t>
            </a:r>
            <a:r>
              <a:rPr lang="en-US" sz="3400" dirty="0" smtClean="0">
                <a:solidFill>
                  <a:schemeClr val="bg1"/>
                </a:solidFill>
              </a:rPr>
              <a:t>and improve </a:t>
            </a:r>
            <a:r>
              <a:rPr lang="en-US" sz="3800" dirty="0" smtClean="0">
                <a:solidFill>
                  <a:srgbClr val="33CCFF"/>
                </a:solidFill>
              </a:rPr>
              <a:t>local management </a:t>
            </a:r>
            <a:r>
              <a:rPr lang="en-US" sz="3400" dirty="0" smtClean="0">
                <a:solidFill>
                  <a:schemeClr val="bg1"/>
                </a:solidFill>
              </a:rPr>
              <a:t>of the coastal zone.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029200"/>
            <a:ext cx="9144000" cy="76200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screen"/>
          <a:srcRect l="77778" r="2778" b="20567"/>
          <a:stretch>
            <a:fillRect/>
          </a:stretch>
        </p:blipFill>
        <p:spPr bwMode="auto">
          <a:xfrm>
            <a:off x="6629400" y="5105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On-screen Show (4:3)</PresentationFormat>
  <Paragraphs>165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 6th STEERING COMMITTEE MEETING Mahe, Seychelles 11-14 June, 2014  COAST PROJECT REGIONAL EMERGING EVIDENCE AND RESULTS    (SCM Day 1:  11 June 2014)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6th STEERING COMMITTEE MEETING Mahe, Seychelles 11-14 June, 2014  COAST PROJECT REGIONAL EMERGING EVIDENCE AND RESULTS    (SCM Day 1:  11 June 2014)   </dc:title>
  <dc:creator>Santiago</dc:creator>
  <cp:lastModifiedBy>MMPR</cp:lastModifiedBy>
  <cp:revision>3</cp:revision>
  <dcterms:created xsi:type="dcterms:W3CDTF">2014-05-29T11:46:44Z</dcterms:created>
  <dcterms:modified xsi:type="dcterms:W3CDTF">2014-06-08T09:11:41Z</dcterms:modified>
</cp:coreProperties>
</file>