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1" r:id="rId5"/>
    <p:sldId id="269" r:id="rId6"/>
    <p:sldId id="274" r:id="rId7"/>
    <p:sldId id="275" r:id="rId8"/>
    <p:sldId id="276" r:id="rId9"/>
    <p:sldId id="270" r:id="rId10"/>
    <p:sldId id="277" r:id="rId11"/>
    <p:sldId id="280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981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435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744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251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648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960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855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487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431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892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74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7BF84-27F1-44E7-9712-8E7D20FAB33D}" type="datetimeFigureOut">
              <a:rPr lang="en-US" smtClean="0"/>
              <a:pPr/>
              <a:t>11-Jun-14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0643B-6287-4C76-BD4B-212BDF6842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45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8266113" cy="28194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Collaborative Actions for Sustainable Tourism (COAST) Project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 UNEP Terminal Evaluation: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3200" b="1" dirty="0" smtClean="0"/>
              <a:t>Methodology and Process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6400800" cy="2667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COAST Steering Committee Meeting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11-13 June 2014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The Seychelles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S. </a:t>
            </a:r>
            <a:r>
              <a:rPr lang="en-US" sz="2400" dirty="0" err="1" smtClean="0">
                <a:solidFill>
                  <a:schemeClr val="tx1"/>
                </a:solidFill>
              </a:rPr>
              <a:t>Heileman</a:t>
            </a:r>
            <a:r>
              <a:rPr lang="en-US" sz="2400" dirty="0" smtClean="0">
                <a:solidFill>
                  <a:schemeClr val="tx1"/>
                </a:solidFill>
              </a:rPr>
              <a:t>, External Evaluator, UNEP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179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304800"/>
            <a:ext cx="8534400" cy="63246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3000" dirty="0" smtClean="0"/>
              <a:t>The </a:t>
            </a:r>
            <a:r>
              <a:rPr lang="en-GB" sz="3000" dirty="0" err="1" smtClean="0"/>
              <a:t>ROtI</a:t>
            </a:r>
            <a:r>
              <a:rPr lang="en-GB" sz="3000" dirty="0" smtClean="0"/>
              <a:t> </a:t>
            </a:r>
            <a:r>
              <a:rPr lang="en-GB" sz="3000" dirty="0" smtClean="0"/>
              <a:t>requires </a:t>
            </a:r>
            <a:r>
              <a:rPr lang="en-GB" sz="3000" b="1" dirty="0" smtClean="0"/>
              <a:t>ratings</a:t>
            </a:r>
            <a:r>
              <a:rPr lang="en-GB" sz="3000" dirty="0" smtClean="0"/>
              <a:t> for outcomes achieved and the </a:t>
            </a:r>
            <a:r>
              <a:rPr lang="en-GB" sz="3000" b="1" dirty="0" smtClean="0"/>
              <a:t>progress made towards the ‘intermediate states</a:t>
            </a:r>
            <a:r>
              <a:rPr lang="en-GB" sz="3000" dirty="0" smtClean="0"/>
              <a:t>’ at the time of the </a:t>
            </a:r>
            <a:r>
              <a:rPr lang="en-GB" sz="3000" dirty="0" smtClean="0"/>
              <a:t>evaluation (A – D, combinations). </a:t>
            </a:r>
            <a:endParaRPr lang="en-GB" sz="3000" dirty="0" smtClean="0"/>
          </a:p>
          <a:p>
            <a:pPr marL="0" indent="0">
              <a:spcBef>
                <a:spcPts val="0"/>
              </a:spcBef>
              <a:buNone/>
            </a:pPr>
            <a:endParaRPr lang="en-GB" sz="3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3000" dirty="0" smtClean="0"/>
              <a:t>This is intended to recognize project preparation and conceptualization that considers its own assumptions, and that seeks to remove barriers to future scaling up and out. </a:t>
            </a:r>
          </a:p>
          <a:p>
            <a:pPr marL="0" indent="0">
              <a:spcBef>
                <a:spcPts val="0"/>
              </a:spcBef>
              <a:buNone/>
            </a:pPr>
            <a:endParaRPr lang="en-GB" sz="3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3000" i="1" dirty="0" smtClean="0"/>
              <a:t>For example</a:t>
            </a:r>
            <a:r>
              <a:rPr lang="en-GB" sz="3000" dirty="0" smtClean="0"/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000" dirty="0" smtClean="0"/>
              <a:t>A: The </a:t>
            </a:r>
            <a:r>
              <a:rPr lang="en-GB" sz="3000" dirty="0" smtClean="0"/>
              <a:t>project’s intended outcomes were delivered, and were designed to feed into a continuing process, with specific allocation of responsibilities after project </a:t>
            </a:r>
            <a:r>
              <a:rPr lang="en-GB" sz="3000" dirty="0" smtClean="0"/>
              <a:t>funding</a:t>
            </a:r>
          </a:p>
          <a:p>
            <a:pPr marL="0" indent="0">
              <a:spcBef>
                <a:spcPts val="0"/>
              </a:spcBef>
              <a:buNone/>
            </a:pPr>
            <a:endParaRPr lang="en-GB" sz="3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3000" dirty="0" smtClean="0"/>
              <a:t>D: </a:t>
            </a:r>
            <a:r>
              <a:rPr lang="en-GB" sz="3000" dirty="0" smtClean="0"/>
              <a:t>No </a:t>
            </a:r>
            <a:r>
              <a:rPr lang="en-GB" sz="3000" dirty="0" smtClean="0"/>
              <a:t>measures taken to move towards intermediate states.</a:t>
            </a:r>
            <a:endParaRPr lang="en-GB" sz="3000" dirty="0" smtClean="0"/>
          </a:p>
          <a:p>
            <a:pPr marL="0" indent="0">
              <a:spcBef>
                <a:spcPts val="0"/>
              </a:spcBef>
              <a:buNone/>
            </a:pPr>
            <a:endParaRPr lang="en-GB" sz="3000" dirty="0" smtClean="0"/>
          </a:p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533400"/>
            <a:ext cx="8229600" cy="4525963"/>
          </a:xfrm>
        </p:spPr>
        <p:txBody>
          <a:bodyPr/>
          <a:lstStyle/>
          <a:p>
            <a:r>
              <a:rPr lang="en-GB" dirty="0" smtClean="0"/>
              <a:t>A </a:t>
            </a:r>
            <a:r>
              <a:rPr lang="en-GB" dirty="0" smtClean="0"/>
              <a:t>project receiving an “AA” rating appears likely to deliver </a:t>
            </a:r>
            <a:r>
              <a:rPr lang="en-GB" dirty="0" smtClean="0"/>
              <a:t>impacts</a:t>
            </a:r>
          </a:p>
          <a:p>
            <a:endParaRPr lang="en-GB" dirty="0" smtClean="0"/>
          </a:p>
          <a:p>
            <a:r>
              <a:rPr lang="en-GB" dirty="0" smtClean="0"/>
              <a:t>For a project receiving a “DD”, this would be very unlikely, due to low achievement of outcomes and limited likelihood of achieving the intermediate states needed for eventual impact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Next steps</a:t>
            </a:r>
            <a:endParaRPr lang="th-TH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83163"/>
          </a:xfrm>
        </p:spPr>
        <p:txBody>
          <a:bodyPr/>
          <a:lstStyle/>
          <a:p>
            <a:r>
              <a:rPr lang="en-US" dirty="0" smtClean="0"/>
              <a:t>Interviews with countries and partners</a:t>
            </a:r>
          </a:p>
          <a:p>
            <a:r>
              <a:rPr lang="en-US" dirty="0" smtClean="0"/>
              <a:t>Site visits</a:t>
            </a:r>
          </a:p>
          <a:p>
            <a:r>
              <a:rPr lang="en-US" dirty="0" smtClean="0"/>
              <a:t>Draft evaluation report prepared and submitted to UNEP Evaluation Office</a:t>
            </a:r>
          </a:p>
          <a:p>
            <a:r>
              <a:rPr lang="en-US" dirty="0" smtClean="0"/>
              <a:t>Report circulated for comments to all partners</a:t>
            </a:r>
          </a:p>
          <a:p>
            <a:r>
              <a:rPr lang="en-US" dirty="0" smtClean="0"/>
              <a:t>Comments addressed by evaluator (if rejected, evaluator must explain why)</a:t>
            </a:r>
          </a:p>
          <a:p>
            <a:r>
              <a:rPr lang="en-US" dirty="0" smtClean="0"/>
              <a:t>Report finalized and submitted to UNEP</a:t>
            </a:r>
            <a:endParaRPr lang="th-TH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+mn-lt"/>
              </a:rPr>
              <a:t>Thank you!</a:t>
            </a:r>
            <a:endParaRPr lang="th-TH" sz="48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Background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4876800"/>
          </a:xfrm>
        </p:spPr>
        <p:txBody>
          <a:bodyPr>
            <a:normAutofit fontScale="92500" lnSpcReduction="10000"/>
          </a:bodyPr>
          <a:lstStyle/>
          <a:p>
            <a:pPr marL="60325" indent="-60325">
              <a:buNone/>
            </a:pPr>
            <a:r>
              <a:rPr lang="en-GB" dirty="0" smtClean="0"/>
              <a:t>UNEP (Implementing Agency) requires  an </a:t>
            </a:r>
            <a:r>
              <a:rPr lang="en-GB" b="1" dirty="0" smtClean="0"/>
              <a:t>INDEPENDENT terminal evaluation </a:t>
            </a:r>
            <a:r>
              <a:rPr lang="en-GB" dirty="0" smtClean="0"/>
              <a:t>following completion of  all projects:</a:t>
            </a:r>
          </a:p>
          <a:p>
            <a:pPr marL="60325" indent="-60325">
              <a:buNone/>
            </a:pPr>
            <a:endParaRPr lang="en-GB" dirty="0" smtClean="0"/>
          </a:p>
          <a:p>
            <a:r>
              <a:rPr lang="en-GB" dirty="0" smtClean="0"/>
              <a:t>To assess project performance with respect to</a:t>
            </a:r>
          </a:p>
          <a:p>
            <a:pPr indent="1588">
              <a:buNone/>
            </a:pPr>
            <a:r>
              <a:rPr lang="en-GB" b="1" dirty="0" smtClean="0"/>
              <a:t>relevance, effectiveness and efficiency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determine actual and potential </a:t>
            </a:r>
            <a:r>
              <a:rPr lang="en-GB" b="1" dirty="0" smtClean="0"/>
              <a:t>outcomes</a:t>
            </a:r>
            <a:r>
              <a:rPr lang="en-GB" dirty="0" smtClean="0"/>
              <a:t> and </a:t>
            </a:r>
            <a:r>
              <a:rPr lang="en-GB" b="1" dirty="0" smtClean="0"/>
              <a:t>impacts</a:t>
            </a:r>
            <a:r>
              <a:rPr lang="en-GB" dirty="0" smtClean="0"/>
              <a:t> of the project, including their </a:t>
            </a:r>
            <a:r>
              <a:rPr lang="en-GB" b="1" dirty="0" smtClean="0"/>
              <a:t>sustainability</a:t>
            </a:r>
            <a:endParaRPr lang="th-TH" b="1" dirty="0" smtClean="0"/>
          </a:p>
          <a:p>
            <a:endParaRPr lang="en-GB" sz="28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775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/>
              <a:t>Purpose</a:t>
            </a:r>
            <a:endParaRPr lang="th-TH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514350" lvl="0" indent="-514350" fontAlgn="base" hangingPunct="0">
              <a:buFont typeface="+mj-lt"/>
              <a:buAutoNum type="arabicPeriod"/>
            </a:pPr>
            <a:r>
              <a:rPr lang="en-GB" dirty="0" smtClean="0"/>
              <a:t>To provide evidence of results to meet accountability requirements</a:t>
            </a:r>
          </a:p>
          <a:p>
            <a:pPr marL="514350" lvl="0" indent="-514350" fontAlgn="base" hangingPunct="0">
              <a:buFont typeface="+mj-lt"/>
              <a:buAutoNum type="arabicPeriod"/>
            </a:pPr>
            <a:endParaRPr lang="en-GB" dirty="0" smtClean="0"/>
          </a:p>
          <a:p>
            <a:pPr marL="514350" lvl="0" indent="-514350" fontAlgn="base" hangingPunct="0">
              <a:buFont typeface="+mj-lt"/>
              <a:buAutoNum type="arabicPeriod"/>
            </a:pPr>
            <a:r>
              <a:rPr lang="en-GB" dirty="0" smtClean="0"/>
              <a:t>To promote learning, feedback and knowledge sharing through results and lessons learned among UNEP, GEF and their executing partners</a:t>
            </a:r>
          </a:p>
          <a:p>
            <a:pPr marL="514350" lvl="0" indent="-514350" fontAlgn="base" hangingPunct="0">
              <a:buNone/>
            </a:pPr>
            <a:endParaRPr lang="en-GB" dirty="0" smtClean="0"/>
          </a:p>
          <a:p>
            <a:pPr marL="60325" indent="-60325" fontAlgn="base" hangingPunct="0"/>
            <a:r>
              <a:rPr lang="en-GB" dirty="0" smtClean="0"/>
              <a:t> Evaluate project achievements against the expected outputs, outcomes and impacts</a:t>
            </a:r>
            <a:endParaRPr lang="th-TH" dirty="0" smtClean="0"/>
          </a:p>
          <a:p>
            <a:pPr marL="60325" lvl="0" indent="-60325" fontAlgn="base" hangingPunct="0">
              <a:buNone/>
            </a:pPr>
            <a:endParaRPr lang="en-GB" dirty="0" smtClean="0"/>
          </a:p>
          <a:p>
            <a:pPr marL="60325" indent="-60325" fontAlgn="base" hangingPunct="0"/>
            <a:r>
              <a:rPr lang="en-GB" dirty="0" smtClean="0"/>
              <a:t> Identify lessons of operational relevance for future project formulation and implementation.</a:t>
            </a:r>
          </a:p>
          <a:p>
            <a:pPr marL="60325" lvl="0" indent="-60325" fontAlgn="base" hangingPunct="0"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Approach and methods</a:t>
            </a:r>
            <a:endParaRPr lang="th-TH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GB" dirty="0" smtClean="0"/>
              <a:t>Independent evaluator</a:t>
            </a:r>
          </a:p>
          <a:p>
            <a:r>
              <a:rPr lang="en-GB" dirty="0" smtClean="0"/>
              <a:t>Under the overall responsibility and management of the UNEP Evaluation Office (Nairobi)</a:t>
            </a:r>
          </a:p>
          <a:p>
            <a:r>
              <a:rPr lang="en-GB" dirty="0" smtClean="0"/>
              <a:t>Participatory approach – Interviews with partners and key stakeholders </a:t>
            </a:r>
          </a:p>
          <a:p>
            <a:r>
              <a:rPr lang="en-GB" dirty="0" smtClean="0"/>
              <a:t>Desk review of documents</a:t>
            </a:r>
          </a:p>
          <a:p>
            <a:r>
              <a:rPr lang="en-GB" dirty="0" smtClean="0"/>
              <a:t>Country visits: Cameroon, Ghana, Kenya, Nigeria, Tanzania, Seychelles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Main evaluation criteria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Attainment of objectives and planned results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Sustainability (financial, socio-political, institutional and ecological) and catalytic role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Processes affecting attainment of project results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dirty="0" err="1" smtClean="0"/>
              <a:t>Complementarity</a:t>
            </a:r>
            <a:r>
              <a:rPr lang="en-GB" dirty="0" smtClean="0"/>
              <a:t> with the UNEP strategies and programmes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spcBef>
                <a:spcPts val="600"/>
              </a:spcBef>
              <a:buNone/>
            </a:pPr>
            <a:r>
              <a:rPr lang="en-GB" dirty="0" smtClean="0"/>
              <a:t>(Sub-criteria under each main criterion - TORs)</a:t>
            </a:r>
          </a:p>
          <a:p>
            <a:pPr>
              <a:spcBef>
                <a:spcPts val="600"/>
              </a:spcBef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775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Evaluation ratings</a:t>
            </a:r>
            <a:endParaRPr lang="th-TH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Evaluation criteria are rated on a 6-point scale</a:t>
            </a:r>
            <a:r>
              <a:rPr lang="en-GB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Highly Satisfactory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Satisfactory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Moderately Satisfactory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Moderately Unsatisfactory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Unsatisfactory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Highly Unsatisfactory </a:t>
            </a:r>
          </a:p>
          <a:p>
            <a:pPr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Sustainability is rated from Highly Likely to </a:t>
            </a:r>
          </a:p>
          <a:p>
            <a:pPr marL="0" indent="0">
              <a:buNone/>
            </a:pPr>
            <a:r>
              <a:rPr lang="en-GB" dirty="0" smtClean="0"/>
              <a:t>Highly Unlikely </a:t>
            </a:r>
            <a:endParaRPr lang="en-US" dirty="0" smtClean="0"/>
          </a:p>
          <a:p>
            <a:pPr>
              <a:buNone/>
            </a:pPr>
            <a:endParaRPr lang="en-GB" dirty="0" smtClean="0"/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Review of Outcomes to Impacts (</a:t>
            </a:r>
            <a:r>
              <a:rPr lang="en-US" sz="4000" b="1" dirty="0" err="1" smtClean="0"/>
              <a:t>ROtI</a:t>
            </a:r>
            <a:r>
              <a:rPr lang="en-US" sz="4000" b="1" dirty="0" smtClean="0"/>
              <a:t>) </a:t>
            </a:r>
            <a:endParaRPr lang="th-TH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Builds on the Theory of Change concept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Identifies the sequence of conditions and factors deemed necessary for project outcomes to yield </a:t>
            </a:r>
            <a:r>
              <a:rPr lang="en-GB" b="1" dirty="0" smtClean="0"/>
              <a:t>impact, </a:t>
            </a:r>
            <a:r>
              <a:rPr lang="en-GB" dirty="0" smtClean="0"/>
              <a:t>and assesses the current status of and future prospects for results and impacts.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UNEP defines ‘</a:t>
            </a:r>
            <a:r>
              <a:rPr lang="en-GB" b="1" dirty="0" smtClean="0"/>
              <a:t>impact</a:t>
            </a:r>
            <a:r>
              <a:rPr lang="en-GB" dirty="0" smtClean="0"/>
              <a:t>’ as changes in environmental benefits and how these affect human living conditions 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Review of Outcomes to Impacts (</a:t>
            </a:r>
            <a:r>
              <a:rPr lang="en-US" b="1" dirty="0" err="1" smtClean="0"/>
              <a:t>ROtI</a:t>
            </a:r>
            <a:r>
              <a:rPr lang="en-US" b="1" dirty="0" smtClean="0"/>
              <a:t>)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Analyzed in terms of the </a:t>
            </a:r>
            <a:r>
              <a:rPr lang="en-GB" sz="2800" b="1" dirty="0" smtClean="0"/>
              <a:t>drivers </a:t>
            </a:r>
            <a:r>
              <a:rPr lang="en-GB" sz="2800" dirty="0" smtClean="0"/>
              <a:t>and </a:t>
            </a:r>
            <a:r>
              <a:rPr lang="en-GB" sz="2800" b="1" dirty="0" smtClean="0"/>
              <a:t>assumptions</a:t>
            </a:r>
            <a:r>
              <a:rPr lang="en-GB" sz="2800" dirty="0" smtClean="0"/>
              <a:t> that underpin the processes for the transformation of outcomes to impacts via </a:t>
            </a:r>
            <a:r>
              <a:rPr lang="en-GB" sz="2800" b="1" dirty="0" smtClean="0"/>
              <a:t>intermediate states</a:t>
            </a:r>
          </a:p>
          <a:p>
            <a:endParaRPr lang="en-GB" sz="2800" b="1" dirty="0" smtClean="0"/>
          </a:p>
          <a:p>
            <a:r>
              <a:rPr lang="en-GB" sz="2800" b="1" dirty="0" smtClean="0"/>
              <a:t>Drivers</a:t>
            </a:r>
            <a:r>
              <a:rPr lang="en-GB" sz="2800" dirty="0" smtClean="0"/>
              <a:t>: External factors that if present are expected to contribute to realization of the intended impacts and </a:t>
            </a:r>
            <a:r>
              <a:rPr lang="en-GB" sz="2800" u="sng" dirty="0" smtClean="0"/>
              <a:t>can be influenced by the project, partners &amp; stakeholders</a:t>
            </a:r>
            <a:r>
              <a:rPr lang="en-GB" sz="2800" dirty="0" smtClean="0"/>
              <a:t>.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b="1" dirty="0" smtClean="0"/>
              <a:t>Assumptions: E</a:t>
            </a:r>
            <a:r>
              <a:rPr lang="en-GB" sz="2800" dirty="0" smtClean="0"/>
              <a:t>xternal factors that if present are expected to contribute to the realization of the intended impacts but are largely </a:t>
            </a:r>
            <a:r>
              <a:rPr lang="en-GB" sz="2800" u="sng" dirty="0" smtClean="0"/>
              <a:t>beyond the control of the project, partners &amp; stakeholders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1284</TotalTime>
  <Words>590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Collaborative Actions for Sustainable Tourism (COAST) Project   UNEP Terminal Evaluation:   Methodology and Process</vt:lpstr>
      <vt:lpstr>Background </vt:lpstr>
      <vt:lpstr>Purpose</vt:lpstr>
      <vt:lpstr>Approach and methods</vt:lpstr>
      <vt:lpstr>Main evaluation criteria</vt:lpstr>
      <vt:lpstr>Evaluation ratings</vt:lpstr>
      <vt:lpstr>Review of Outcomes to Impacts (ROtI) </vt:lpstr>
      <vt:lpstr>Review of Outcomes to Impacts (ROtI) </vt:lpstr>
      <vt:lpstr>Slide 9</vt:lpstr>
      <vt:lpstr>Slide 10</vt:lpstr>
      <vt:lpstr>Slide 11</vt:lpstr>
      <vt:lpstr>Next steps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Terminal Evaluation of the Adaptation to Climate Change Induces Water Stress in the Nile Basin</dc:title>
  <dc:creator>drukundo</dc:creator>
  <cp:lastModifiedBy>SH</cp:lastModifiedBy>
  <cp:revision>143</cp:revision>
  <dcterms:created xsi:type="dcterms:W3CDTF">2013-11-28T15:15:11Z</dcterms:created>
  <dcterms:modified xsi:type="dcterms:W3CDTF">2014-06-11T03:15:17Z</dcterms:modified>
</cp:coreProperties>
</file>