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49" r:id="rId1"/>
  </p:sldMasterIdLst>
  <p:notesMasterIdLst>
    <p:notesMasterId r:id="rId14"/>
  </p:notesMasterIdLst>
  <p:handoutMasterIdLst>
    <p:handoutMasterId r:id="rId15"/>
  </p:handoutMasterIdLst>
  <p:sldIdLst>
    <p:sldId id="609" r:id="rId2"/>
    <p:sldId id="604" r:id="rId3"/>
    <p:sldId id="610" r:id="rId4"/>
    <p:sldId id="657" r:id="rId5"/>
    <p:sldId id="611" r:id="rId6"/>
    <p:sldId id="612" r:id="rId7"/>
    <p:sldId id="615" r:id="rId8"/>
    <p:sldId id="616" r:id="rId9"/>
    <p:sldId id="617" r:id="rId10"/>
    <p:sldId id="613" r:id="rId11"/>
    <p:sldId id="614" r:id="rId12"/>
    <p:sldId id="607" r:id="rId1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CCFF99"/>
    <a:srgbClr val="008000"/>
    <a:srgbClr val="99FF66"/>
    <a:srgbClr val="33CCFF"/>
    <a:srgbClr val="009900"/>
    <a:srgbClr val="99CC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3" autoAdjust="0"/>
    <p:restoredTop sz="83784" autoAdjust="0"/>
  </p:normalViewPr>
  <p:slideViewPr>
    <p:cSldViewPr>
      <p:cViewPr>
        <p:scale>
          <a:sx n="50" d="100"/>
          <a:sy n="50" d="100"/>
        </p:scale>
        <p:origin x="-124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684" y="66"/>
      </p:cViewPr>
      <p:guideLst>
        <p:guide orient="horz" pos="3110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C81A2A4A-22E1-4103-A962-C0B6619E0A87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265654F-AE98-41E6-A590-CDA4510E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215B8F8-D8CD-4BA5-964B-717D8749F6C0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B47D5821-8FF4-4DAA-80C6-A201E2382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D5821-8FF4-4DAA-80C6-A201E23829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D5821-8FF4-4DAA-80C6-A201E23829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CE8A-E2C7-4D3D-A81D-D1662187098E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5EA1-217B-41DC-99FA-CB2336F7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986E-1B55-4C72-9AE8-FF36E9EC1F4E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2CD0-0824-4DA5-92FC-259E6A4DC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7065-4E1E-4BFC-85A7-66841E3F4143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2A52-B7C8-4441-8BBA-F92B9963D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228600"/>
            <a:ext cx="2743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 noChangeAspect="1"/>
          </p:cNvGrpSpPr>
          <p:nvPr userDrawn="1"/>
        </p:nvGrpSpPr>
        <p:grpSpPr bwMode="auto">
          <a:xfrm>
            <a:off x="3429000" y="6344333"/>
            <a:ext cx="2378075" cy="437467"/>
            <a:chOff x="2362200" y="5486400"/>
            <a:chExt cx="4972050" cy="914400"/>
          </a:xfrm>
        </p:grpSpPr>
        <p:pic>
          <p:nvPicPr>
            <p:cNvPr id="5" name="Picture 2" descr="C:\Users\odhiamba\Documents\1.Templates\Logo\Short-GEF logo colored NOTAG transparent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62200" y="5486400"/>
              <a:ext cx="78228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odhiamba\Documents\1.Templates\Logo\UNEPBlue logo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38444" y="5486400"/>
              <a:ext cx="85255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Users\odhiamba\Documents\1.Templates\Logo\Logo_UNIDO.svg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495800" y="5486400"/>
              <a:ext cx="103439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Users\odhiamba\Documents\1.Templates\Logo\UNWTO 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638817" y="5486400"/>
              <a:ext cx="1695433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21336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42DE-C744-471C-8F6B-565CC570CCFF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C2DA-775A-45AF-A6C7-149A59565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B3E9-8609-46A5-B86A-8CE46D48F185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705B-6947-45F7-857D-A78700BB7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1DFF-ABA7-40F3-AC22-FE18F3FFF8ED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096E-8FCC-458C-8FE9-D2020A5E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D419-5C2F-4A25-9FA8-EBE9D55542B4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D95A-9E81-4F3F-B67E-BE5E65EF6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91EE-AF81-45BF-BAE2-F13B57E04361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0B93-B2B9-44A6-8904-D1000A76B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5B3D-3CDF-4B93-9212-02813B9254AD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C23B-F6F4-4723-945A-EBF7078D9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BA6A-ED93-4FCD-B788-2EF71C94E747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998D-B273-4109-97C7-034B17B95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EE9F-96A2-4890-806B-8B20E614E8ED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1925-9A95-417E-8F5C-B917E3B51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7210495-EAF1-465A-A102-621528CAB1FD}" type="datetime1">
              <a:rPr lang="en-US"/>
              <a:pPr>
                <a:defRPr/>
              </a:pPr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7F9D101-441E-4071-8FE8-BC11E4AE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p:transition spd="slow" advClick="0" advTm="10000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9144000" cy="2895600"/>
          </a:xfrm>
        </p:spPr>
        <p:txBody>
          <a:bodyPr/>
          <a:lstStyle/>
          <a:p>
            <a: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18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800" b="1" baseline="30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GB" sz="18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STEERING COMMITTEE MEETING</a:t>
            </a:r>
            <a:r>
              <a:rPr lang="de-AT" sz="24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de-AT" sz="24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AT" sz="1800" b="1" dirty="0" err="1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Mahe</a:t>
            </a:r>
            <a:r>
              <a:rPr lang="de-AT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AT" sz="1800" b="1" dirty="0" err="1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Seychelles</a:t>
            </a:r>
            <a:r>
              <a:rPr lang="de-AT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de-AT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AT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11-14 June</a:t>
            </a:r>
            <a:r>
              <a:rPr lang="en-GB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2014</a:t>
            </a:r>
            <a:br>
              <a:rPr lang="en-GB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b="1" dirty="0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COAST PROJECT FINAL LEGACY DOCUMENTS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b="1" dirty="0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b="1" dirty="0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ea typeface="ＭＳ Ｐゴシック" pitchFamily="34" charset="-128"/>
              </a:rPr>
              <a:t> </a:t>
            </a:r>
            <a:r>
              <a:rPr lang="en-US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(SCM Day 1:  11 June 2014)</a:t>
            </a:r>
            <a: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GB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4343400"/>
            <a:ext cx="8022956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Hugh </a:t>
            </a:r>
            <a:r>
              <a:rPr lang="en-US" sz="2400" b="1" dirty="0" smtClean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Gibbon &amp; Marla McCarroll Pinto </a:t>
            </a:r>
            <a:r>
              <a:rPr lang="en-US" sz="2400" b="1" dirty="0" err="1" smtClean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Rodrigues</a:t>
            </a:r>
            <a:endParaRPr lang="en-US" sz="2400" b="1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Regional </a:t>
            </a:r>
            <a:r>
              <a:rPr lang="en-US" sz="2000" b="1" dirty="0" smtClean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 &amp; HQ Technical Coordinators</a:t>
            </a:r>
            <a:endParaRPr lang="en-US" sz="2000" b="1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COAST Project</a:t>
            </a: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87217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Final Project Report – </a:t>
            </a:r>
            <a:r>
              <a:rPr lang="en-US" sz="2400" b="1" kern="0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Annexes</a:t>
            </a:r>
            <a:endParaRPr lang="en-US" sz="2400" b="1" kern="0" dirty="0">
              <a:solidFill>
                <a:srgbClr val="FF0000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828800"/>
          <a:ext cx="8662262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941"/>
                <a:gridCol w="6517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Arial" pitchFamily="34" charset="0"/>
                          <a:cs typeface="Arial" pitchFamily="34" charset="0"/>
                        </a:rPr>
                        <a:t>Annex</a:t>
                      </a:r>
                      <a:endParaRPr lang="de-A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Arial" pitchFamily="34" charset="0"/>
                          <a:cs typeface="Arial" pitchFamily="34" charset="0"/>
                        </a:rPr>
                        <a:t>Title </a:t>
                      </a:r>
                      <a:r>
                        <a:rPr lang="de-AT" sz="200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AT" sz="2000" dirty="0" smtClean="0">
                          <a:latin typeface="Arial" pitchFamily="34" charset="0"/>
                          <a:cs typeface="Arial" pitchFamily="34" charset="0"/>
                        </a:rPr>
                        <a:t> Case Study</a:t>
                      </a:r>
                      <a:endParaRPr lang="de-A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Pre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MTE Logical Framework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Post MTE Logical Framework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Demo Site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Selection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Criteria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Financial Information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KM&amp;C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products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materials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produced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Summary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COAST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training</a:t>
                      </a:r>
                      <a:r>
                        <a:rPr lang="de-AT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events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Full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list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consultancies</a:t>
                      </a:r>
                      <a:r>
                        <a:rPr lang="de-AT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undertaken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Maps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Demo Sites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generated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under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 COAST </a:t>
                      </a:r>
                      <a:r>
                        <a:rPr lang="de-AT" sz="2000" b="1" dirty="0" err="1" smtClean="0"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Arial" pitchFamily="34" charset="0"/>
                          <a:cs typeface="Arial" pitchFamily="34" charset="0"/>
                        </a:rPr>
                        <a:t>References</a:t>
                      </a:r>
                      <a:endParaRPr lang="de-AT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11138" y="990600"/>
            <a:ext cx="87217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Final Project USBs with files</a:t>
            </a:r>
            <a:endParaRPr lang="en-US" sz="2400" b="1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9900"/>
                </a:solidFill>
                <a:cs typeface="Arial" pitchFamily="34" charset="0"/>
              </a:rPr>
              <a:t>All SCM 6 power point presentations, files and photos will be uploaded on Friday onto 8GB COAST project USBs for your to take away with you.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9900"/>
                </a:solidFill>
                <a:cs typeface="Arial" pitchFamily="34" charset="0"/>
              </a:rPr>
              <a:t>The country fact sheets and maps are also contained in these files.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AutoNum type="arabicPeriod"/>
            </a:pPr>
            <a:endParaRPr lang="en-US" dirty="0">
              <a:solidFill>
                <a:srgbClr val="008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AutoNum type="arabicPeriod"/>
            </a:pPr>
            <a:endParaRPr lang="en-US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7" name="Picture 6" descr="C:\Documents and Settings\admin\Local Settings\Temporary Internet Files\Content.Word\photo 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4191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57347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endParaRPr lang="en-GB" sz="2000" b="1">
              <a:solidFill>
                <a:schemeClr val="accent2"/>
              </a:solidFill>
              <a:latin typeface="Gill Sans MT" pitchFamily="34" charset="0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en-US" sz="2800" b="1">
              <a:solidFill>
                <a:schemeClr val="accent2"/>
              </a:solidFill>
              <a:latin typeface="Gill Sans MT" pitchFamily="34" charset="0"/>
              <a:ea typeface="SimSun" pitchFamily="2" charset="-122"/>
            </a:endParaRPr>
          </a:p>
        </p:txBody>
      </p:sp>
      <p:sp>
        <p:nvSpPr>
          <p:cNvPr id="57348" name="Subtitle 4"/>
          <p:cNvSpPr txBox="1">
            <a:spLocks/>
          </p:cNvSpPr>
          <p:nvPr/>
        </p:nvSpPr>
        <p:spPr bwMode="auto">
          <a:xfrm>
            <a:off x="533400" y="2743200"/>
            <a:ext cx="83518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8000"/>
                </a:solidFill>
                <a:cs typeface="Arial" pitchFamily="34" charset="0"/>
              </a:rPr>
              <a:t>- </a:t>
            </a:r>
            <a:r>
              <a:rPr lang="en-US" sz="2800" b="1" dirty="0" smtClean="0">
                <a:solidFill>
                  <a:srgbClr val="0033CC"/>
                </a:solidFill>
                <a:cs typeface="Arial" pitchFamily="34" charset="0"/>
              </a:rPr>
              <a:t>T H A N K  Y O U </a:t>
            </a:r>
            <a:r>
              <a:rPr lang="en-US" sz="2800" b="1" dirty="0" smtClean="0">
                <a:solidFill>
                  <a:srgbClr val="008000"/>
                </a:solidFill>
                <a:cs typeface="Arial" pitchFamily="34" charset="0"/>
              </a:rPr>
              <a:t>-</a:t>
            </a:r>
            <a:endParaRPr lang="en-US" sz="2800" b="1" dirty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8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endParaRPr lang="en-GB" sz="1900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endParaRPr lang="en-US" sz="13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11138" y="990600"/>
            <a:ext cx="87217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Country FACT SHEETS &amp; MAPs</a:t>
            </a:r>
            <a:endParaRPr lang="en-US" sz="2400" b="1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198126"/>
            <a:ext cx="8610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9900"/>
                </a:solidFill>
                <a:cs typeface="Arial" pitchFamily="34" charset="0"/>
              </a:rPr>
              <a:t>In close consultation with each country, the team has prepared a fact sheet for each COAST project country, inclusive if a map.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2000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55 </a:t>
            </a:r>
            <a:r>
              <a:rPr lang="en-US" sz="2000" b="1" dirty="0" smtClean="0">
                <a:solidFill>
                  <a:srgbClr val="009900"/>
                </a:solidFill>
                <a:cs typeface="Arial" pitchFamily="34" charset="0"/>
              </a:rPr>
              <a:t>copies have been printed per country and you are now receiving these for your to take back to your country.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AutoNum type="arabicPeriod"/>
            </a:pPr>
            <a:endParaRPr lang="en-US" dirty="0">
              <a:solidFill>
                <a:srgbClr val="008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AutoNum type="arabicPeriod"/>
            </a:pPr>
            <a:endParaRPr lang="en-US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99184"/>
            <a:ext cx="3947272" cy="28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93019"/>
            <a:ext cx="3886200" cy="27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11138" y="990600"/>
            <a:ext cx="87217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Country FACT SHEETS &amp; MAPs</a:t>
            </a:r>
            <a:endParaRPr lang="en-US" sz="2400" b="1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895725" cy="277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06478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319" y="4343400"/>
            <a:ext cx="3215281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19600"/>
            <a:ext cx="3215349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11138" y="990600"/>
            <a:ext cx="87217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Country FACT SHEETS &amp; MAPs</a:t>
            </a:r>
            <a:endParaRPr lang="en-US" sz="2400" b="1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33891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G:\UNIDO Kenya Projects 2012\COAST Project\2013.06.17 COAST project\COAST\KM &amp; Comms\KM Products\Country Maps 2014\RMRM Maps\Mozambique Map 2014.jpf.jpg"/>
          <p:cNvPicPr>
            <a:picLocks noChangeAspect="1" noChangeArrowheads="1"/>
          </p:cNvPicPr>
          <p:nvPr/>
        </p:nvPicPr>
        <p:blipFill>
          <a:blip r:embed="rId3" cstate="print"/>
          <a:srcRect l="11636" t="15444" r="12727" b="7336"/>
          <a:stretch>
            <a:fillRect/>
          </a:stretch>
        </p:blipFill>
        <p:spPr bwMode="auto">
          <a:xfrm>
            <a:off x="5105400" y="1315915"/>
            <a:ext cx="3352800" cy="2417885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67137"/>
            <a:ext cx="3985956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828800"/>
            <a:ext cx="2514600" cy="35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11138" y="990600"/>
            <a:ext cx="87217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Final Project Report - </a:t>
            </a:r>
            <a:r>
              <a:rPr lang="en-US" sz="2400" b="1" kern="0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Overview</a:t>
            </a:r>
            <a:endParaRPr lang="en-US" sz="2400" b="1" kern="0" dirty="0">
              <a:solidFill>
                <a:srgbClr val="FF0000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51828"/>
            <a:ext cx="2864364" cy="406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3505200" cy="491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" y="2286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Final Project Report – </a:t>
            </a:r>
            <a:r>
              <a:rPr lang="en-US" sz="2400" b="1" kern="0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CONTENTs</a:t>
            </a:r>
            <a:endParaRPr lang="en-US" sz="2400" b="1" kern="0" dirty="0">
              <a:solidFill>
                <a:srgbClr val="FF0000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143000"/>
          <a:ext cx="86868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1628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1800" dirty="0" smtClean="0">
                          <a:latin typeface="Arial" pitchFamily="34" charset="0"/>
                          <a:cs typeface="Arial" pitchFamily="34" charset="0"/>
                        </a:rPr>
                        <a:t>CHAPTERS</a:t>
                      </a:r>
                      <a:endParaRPr lang="de-A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de-A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Background Information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about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lang="de-AT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AT" b="0" baseline="0" dirty="0" smtClean="0">
                          <a:latin typeface="Arial" pitchFamily="34" charset="0"/>
                          <a:cs typeface="Arial" pitchFamily="34" charset="0"/>
                        </a:rPr>
                        <a:t>(Historical; Global Forums &amp; </a:t>
                      </a:r>
                      <a:r>
                        <a:rPr lang="de-AT" b="0" baseline="0" dirty="0" err="1" smtClean="0">
                          <a:latin typeface="Arial" pitchFamily="34" charset="0"/>
                          <a:cs typeface="Arial" pitchFamily="34" charset="0"/>
                        </a:rPr>
                        <a:t>Efforts</a:t>
                      </a:r>
                      <a:r>
                        <a:rPr lang="de-AT" b="0" baseline="0" dirty="0" smtClean="0">
                          <a:latin typeface="Arial" pitchFamily="34" charset="0"/>
                          <a:cs typeface="Arial" pitchFamily="34" charset="0"/>
                        </a:rPr>
                        <a:t>; Partner </a:t>
                      </a:r>
                      <a:r>
                        <a:rPr lang="de-AT" b="0" baseline="0" dirty="0" err="1" smtClean="0">
                          <a:latin typeface="Arial" pitchFamily="34" charset="0"/>
                          <a:cs typeface="Arial" pitchFamily="34" charset="0"/>
                        </a:rPr>
                        <a:t>Agencies</a:t>
                      </a:r>
                      <a:r>
                        <a:rPr lang="de-AT" b="0" baseline="0" dirty="0" smtClean="0">
                          <a:latin typeface="Arial" pitchFamily="34" charset="0"/>
                          <a:cs typeface="Arial" pitchFamily="34" charset="0"/>
                        </a:rPr>
                        <a:t>, Countries, Consultants / </a:t>
                      </a:r>
                      <a:r>
                        <a:rPr lang="de-AT" b="0" baseline="0" dirty="0" err="1" smtClean="0">
                          <a:latin typeface="Arial" pitchFamily="34" charset="0"/>
                          <a:cs typeface="Arial" pitchFamily="34" charset="0"/>
                        </a:rPr>
                        <a:t>experts</a:t>
                      </a:r>
                      <a:r>
                        <a:rPr lang="de-AT" b="0" baseline="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de-AT" b="0" baseline="0" dirty="0" err="1" smtClean="0">
                          <a:latin typeface="Arial" pitchFamily="34" charset="0"/>
                          <a:cs typeface="Arial" pitchFamily="34" charset="0"/>
                        </a:rPr>
                        <a:t>Pre</a:t>
                      </a:r>
                      <a:r>
                        <a:rPr lang="de-AT" b="0" baseline="0" dirty="0" smtClean="0">
                          <a:latin typeface="Arial" pitchFamily="34" charset="0"/>
                          <a:cs typeface="Arial" pitchFamily="34" charset="0"/>
                        </a:rPr>
                        <a:t> &amp; Post MTE; Project Management &amp; </a:t>
                      </a:r>
                      <a:r>
                        <a:rPr lang="de-AT" b="0" baseline="0" dirty="0" err="1" smtClean="0">
                          <a:latin typeface="Arial" pitchFamily="34" charset="0"/>
                          <a:cs typeface="Arial" pitchFamily="34" charset="0"/>
                        </a:rPr>
                        <a:t>Implementation</a:t>
                      </a:r>
                      <a:r>
                        <a:rPr lang="de-AT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0" baseline="0" dirty="0" err="1" smtClean="0">
                          <a:latin typeface="Arial" pitchFamily="34" charset="0"/>
                          <a:cs typeface="Arial" pitchFamily="34" charset="0"/>
                        </a:rPr>
                        <a:t>Structure</a:t>
                      </a:r>
                      <a:r>
                        <a:rPr lang="de-AT" b="0" baseline="0" dirty="0" smtClean="0"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de-AT" b="0" baseline="0" dirty="0" err="1" smtClean="0">
                          <a:latin typeface="Arial" pitchFamily="34" charset="0"/>
                          <a:cs typeface="Arial" pitchFamily="34" charset="0"/>
                        </a:rPr>
                        <a:t>Monitoring</a:t>
                      </a:r>
                      <a:r>
                        <a:rPr lang="de-AT" b="0" baseline="0" dirty="0" smtClean="0">
                          <a:latin typeface="Arial" pitchFamily="34" charset="0"/>
                          <a:cs typeface="Arial" pitchFamily="34" charset="0"/>
                        </a:rPr>
                        <a:t> &amp; Evaluation)</a:t>
                      </a:r>
                      <a:endParaRPr lang="de-AT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Best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Available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Practices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Best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Available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Technologies (BAPs/BATs)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u="sng" dirty="0" err="1" smtClean="0">
                          <a:latin typeface="Arial" pitchFamily="34" charset="0"/>
                          <a:cs typeface="Arial" pitchFamily="34" charset="0"/>
                        </a:rPr>
                        <a:t>Thematic</a:t>
                      </a:r>
                      <a:r>
                        <a:rPr lang="de-AT" b="1" u="sng" dirty="0" smtClean="0">
                          <a:latin typeface="Arial" pitchFamily="34" charset="0"/>
                          <a:cs typeface="Arial" pitchFamily="34" charset="0"/>
                        </a:rPr>
                        <a:t> Area </a:t>
                      </a:r>
                      <a:r>
                        <a:rPr lang="de-AT" b="1" u="sng" dirty="0" err="1" smtClean="0">
                          <a:latin typeface="Arial" pitchFamily="34" charset="0"/>
                          <a:cs typeface="Arial" pitchFamily="34" charset="0"/>
                        </a:rPr>
                        <a:t>Chapters</a:t>
                      </a:r>
                      <a:r>
                        <a:rPr lang="de-AT" b="1" u="sng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de-AT" b="1" u="sng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Environmental Management Systems / UNIDO Transfer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Environmentally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Sound Technology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Methodology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(EMS / TEST)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err="1" smtClean="0">
                          <a:latin typeface="Arial" pitchFamily="34" charset="0"/>
                          <a:cs typeface="Arial" pitchFamily="34" charset="0"/>
                        </a:rPr>
                        <a:t>EcoTourism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err="1" smtClean="0">
                          <a:latin typeface="Arial" pitchFamily="34" charset="0"/>
                          <a:cs typeface="Arial" pitchFamily="34" charset="0"/>
                        </a:rPr>
                        <a:t>Reef</a:t>
                      </a:r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dirty="0" err="1" smtClean="0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 Marine </a:t>
                      </a:r>
                      <a:r>
                        <a:rPr lang="de-AT" b="1" dirty="0" err="1" smtClean="0">
                          <a:latin typeface="Arial" pitchFamily="34" charset="0"/>
                          <a:cs typeface="Arial" pitchFamily="34" charset="0"/>
                        </a:rPr>
                        <a:t>Recreation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Management (RMRM)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err="1" smtClean="0">
                          <a:latin typeface="Arial" pitchFamily="34" charset="0"/>
                          <a:cs typeface="Arial" pitchFamily="34" charset="0"/>
                        </a:rPr>
                        <a:t>Sustainable</a:t>
                      </a:r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dirty="0" err="1" smtClean="0">
                          <a:latin typeface="Arial" pitchFamily="34" charset="0"/>
                          <a:cs typeface="Arial" pitchFamily="34" charset="0"/>
                        </a:rPr>
                        <a:t>Tourism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Management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Governance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(STG&amp;M)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err="1" smtClean="0">
                          <a:latin typeface="Arial" pitchFamily="34" charset="0"/>
                          <a:cs typeface="Arial" pitchFamily="34" charset="0"/>
                        </a:rPr>
                        <a:t>Knowledge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Management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Communications (KM&amp;C)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err="1" smtClean="0">
                          <a:latin typeface="Arial" pitchFamily="34" charset="0"/>
                          <a:cs typeface="Arial" pitchFamily="34" charset="0"/>
                        </a:rPr>
                        <a:t>Selection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Country Case Studies on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Results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Lessons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AT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b="1" baseline="0" dirty="0" err="1" smtClean="0">
                          <a:latin typeface="Arial" pitchFamily="34" charset="0"/>
                          <a:cs typeface="Arial" pitchFamily="34" charset="0"/>
                        </a:rPr>
                        <a:t>Experiences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err="1" smtClean="0">
                          <a:latin typeface="Arial" pitchFamily="34" charset="0"/>
                          <a:cs typeface="Arial" pitchFamily="34" charset="0"/>
                        </a:rPr>
                        <a:t>Conclusion</a:t>
                      </a:r>
                      <a:endParaRPr lang="de-A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11138" y="990600"/>
            <a:ext cx="87217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Final Project Report – </a:t>
            </a:r>
            <a:r>
              <a:rPr lang="en-US" sz="2400" b="1" kern="0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Selection of Country Case Studies</a:t>
            </a:r>
            <a:endParaRPr lang="en-US" sz="2400" b="1" kern="0" dirty="0">
              <a:solidFill>
                <a:srgbClr val="FF0000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600200"/>
          <a:ext cx="866226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941"/>
                <a:gridCol w="6517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Arial" pitchFamily="34" charset="0"/>
                          <a:cs typeface="Arial" pitchFamily="34" charset="0"/>
                        </a:rPr>
                        <a:t>Countries</a:t>
                      </a:r>
                      <a:r>
                        <a:rPr lang="de-AT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Showcased</a:t>
                      </a:r>
                      <a:endParaRPr lang="de-A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Title </a:t>
                      </a:r>
                      <a:r>
                        <a:rPr lang="de-AT" sz="2000" dirty="0" err="1" smtClean="0"/>
                        <a:t>of</a:t>
                      </a:r>
                      <a:r>
                        <a:rPr lang="de-AT" sz="2000" dirty="0" smtClean="0"/>
                        <a:t> Case Study</a:t>
                      </a:r>
                      <a:endParaRPr lang="de-A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itchFamily="34" charset="0"/>
                          <a:cs typeface="Arial" pitchFamily="34" charset="0"/>
                        </a:rPr>
                        <a:t>Cameroon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WORKING TO HARMONIZE INDUSTRIAL INFRASTRUCTURE AND THE NATURAL ENVIRONMENT FOR SUSTAINABLE COASTAL TOURISM IN AFRICA: A CASE STUDY OF KRIBI, CAMEROON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itchFamily="34" charset="0"/>
                          <a:cs typeface="Arial" pitchFamily="34" charset="0"/>
                        </a:rPr>
                        <a:t>The Gambia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INTEGRATING RESPONSIBLE TOURISM PRINCIPLES IN THE DEVELOPMENT OF A COASTAL DESTINATION: A CASE STUDY OF KARTONG IN THE GAMBIA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itchFamily="34" charset="0"/>
                          <a:cs typeface="Arial" pitchFamily="34" charset="0"/>
                        </a:rPr>
                        <a:t> Ghana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STRENGTHENING THE MANAGEMENT OF COASTAL PROTECTED AREAS THROUGH THE PROMOTION OF ECO-TOURISM: A CASE STUDY FROM ADA INCLUDING THE SONGHOR LAGOON BIOSPHERE RESERVE, GHANA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itchFamily="34" charset="0"/>
                          <a:cs typeface="Arial" pitchFamily="34" charset="0"/>
                        </a:rPr>
                        <a:t>Kenya &amp; </a:t>
                      </a:r>
                      <a:r>
                        <a:rPr lang="de-AT" sz="1600" b="1" dirty="0" err="1" smtClean="0">
                          <a:latin typeface="Arial" pitchFamily="34" charset="0"/>
                          <a:cs typeface="Arial" pitchFamily="34" charset="0"/>
                        </a:rPr>
                        <a:t>Tanzania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STIMULATING ECONOMIC-ENVIRONMENTAL BENEFITS THROUGH THE WORK OF THE NATIONAL CLEANER PRODUCTION CENTERS IN THE COASTAL HOTEL SECTOR OF KENYA AND TANZANIA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11138" y="990600"/>
            <a:ext cx="87217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Final Project Report – </a:t>
            </a:r>
            <a:r>
              <a:rPr lang="en-US" sz="2400" b="1" kern="0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Selection of Country Case Studies - </a:t>
            </a:r>
            <a:r>
              <a:rPr lang="en-US" sz="2400" b="1" i="1" kern="0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continued</a:t>
            </a:r>
            <a:endParaRPr lang="en-US" sz="2400" b="1" i="1" kern="0" dirty="0">
              <a:solidFill>
                <a:srgbClr val="FF0000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1738" y="2057400"/>
          <a:ext cx="8357462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467"/>
                <a:gridCol w="6287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Arial" pitchFamily="34" charset="0"/>
                          <a:cs typeface="Arial" pitchFamily="34" charset="0"/>
                        </a:rPr>
                        <a:t>Countries</a:t>
                      </a:r>
                      <a:r>
                        <a:rPr lang="de-AT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Showcased</a:t>
                      </a:r>
                      <a:endParaRPr lang="de-A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/>
                        <a:t>Title </a:t>
                      </a:r>
                      <a:r>
                        <a:rPr lang="de-AT" sz="2000" dirty="0" err="1" smtClean="0"/>
                        <a:t>of</a:t>
                      </a:r>
                      <a:r>
                        <a:rPr lang="de-AT" sz="2000" dirty="0" smtClean="0"/>
                        <a:t> Case Study</a:t>
                      </a:r>
                      <a:endParaRPr lang="de-AT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itchFamily="34" charset="0"/>
                          <a:cs typeface="Arial" pitchFamily="34" charset="0"/>
                        </a:rPr>
                        <a:t>Kenya &amp; </a:t>
                      </a:r>
                      <a:r>
                        <a:rPr lang="de-AT" sz="1600" b="1" dirty="0" err="1" smtClean="0">
                          <a:latin typeface="Arial" pitchFamily="34" charset="0"/>
                          <a:cs typeface="Arial" pitchFamily="34" charset="0"/>
                        </a:rPr>
                        <a:t>Tanzania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SHOWCASING ENVIRONMENTALLY SOUND TECHNOLOGY (EST) IN KENYA AND TANZANIA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itchFamily="34" charset="0"/>
                          <a:cs typeface="Arial" pitchFamily="34" charset="0"/>
                        </a:rPr>
                        <a:t>Mozambique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itchFamily="34" charset="0"/>
                          <a:cs typeface="Arial" pitchFamily="34" charset="0"/>
                        </a:rPr>
                        <a:t>Featured</a:t>
                      </a:r>
                      <a:r>
                        <a:rPr lang="de-AT" sz="1600" b="1" dirty="0" smtClean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de-AT" sz="1600" b="1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de-AT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EMS/TEST </a:t>
                      </a:r>
                      <a:r>
                        <a:rPr lang="de-AT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chapter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itchFamily="34" charset="0"/>
                          <a:cs typeface="Arial" pitchFamily="34" charset="0"/>
                        </a:rPr>
                        <a:t>Nigeria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PARTNERSHIPS IN THE SUSTAINABLE MANAGEMENT OF TOURISM AREAS: A CASE STUDY FROM BADAGRY, NIGERIA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itchFamily="34" charset="0"/>
                          <a:cs typeface="Arial" pitchFamily="34" charset="0"/>
                        </a:rPr>
                        <a:t>Senegal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INTRODUCING SUSTAINABLE PRACTICES IN A PLANNED COASTAL DESTINATION: A CASE STUDY FROM SALY, IN SENEGAL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itchFamily="34" charset="0"/>
                          <a:cs typeface="Arial" pitchFamily="34" charset="0"/>
                        </a:rPr>
                        <a:t>Seychelles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SEYCHELLES SUSTAINABLE TOURISM LABEL (SSTL)</a:t>
                      </a:r>
                      <a:endParaRPr lang="de-AT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11138" y="990600"/>
            <a:ext cx="87217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Final Project Report – </a:t>
            </a:r>
            <a:r>
              <a:rPr lang="en-US" sz="2400" b="1" kern="0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Selection of Text Boxes throughout the Report</a:t>
            </a:r>
            <a:endParaRPr lang="en-US" sz="2400" b="1" i="1" kern="0" dirty="0">
              <a:solidFill>
                <a:srgbClr val="FF0000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828800"/>
          <a:ext cx="8357462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467"/>
                <a:gridCol w="6287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800" b="1" u="none" dirty="0" smtClean="0">
                          <a:latin typeface="Arial" pitchFamily="34" charset="0"/>
                          <a:cs typeface="Arial" pitchFamily="34" charset="0"/>
                        </a:rPr>
                        <a:t>Countries</a:t>
                      </a:r>
                      <a:r>
                        <a:rPr lang="de-AT" sz="1800" b="1" u="non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AT" sz="1800" b="1" u="none" baseline="0" dirty="0" err="1" smtClean="0">
                          <a:latin typeface="Arial" pitchFamily="34" charset="0"/>
                          <a:cs typeface="Arial" pitchFamily="34" charset="0"/>
                        </a:rPr>
                        <a:t>Showcased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u="none" dirty="0" smtClean="0"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r>
                        <a:rPr lang="de-AT" sz="1800" b="1" u="none" baseline="0" dirty="0" smtClean="0">
                          <a:latin typeface="Arial" pitchFamily="34" charset="0"/>
                          <a:cs typeface="Arial" pitchFamily="34" charset="0"/>
                        </a:rPr>
                        <a:t> Box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de-AT" sz="1800" b="1" u="none" dirty="0" smtClean="0">
                          <a:latin typeface="Arial" pitchFamily="34" charset="0"/>
                          <a:cs typeface="Arial" pitchFamily="34" charset="0"/>
                        </a:rPr>
                        <a:t>Kenya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dirty="0" smtClean="0">
                          <a:latin typeface="Arial" pitchFamily="34" charset="0"/>
                          <a:cs typeface="Arial" pitchFamily="34" charset="0"/>
                        </a:rPr>
                        <a:t>Table 15. Overview of Selected CPA Recommendations and Projected Economic and Environmental Benefits for Kenya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800" b="1" u="none" dirty="0" smtClean="0">
                          <a:latin typeface="Arial" pitchFamily="34" charset="0"/>
                          <a:cs typeface="Arial" pitchFamily="34" charset="0"/>
                        </a:rPr>
                        <a:t>Kenya, Tanzania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Table 36. Special Text Box on Enhancing Women Participation and Livelihood Diversification in the Tourism Value Chains in East Africa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800" b="1" u="none" dirty="0" smtClean="0">
                          <a:latin typeface="Arial" pitchFamily="34" charset="0"/>
                          <a:cs typeface="Arial" pitchFamily="34" charset="0"/>
                        </a:rPr>
                        <a:t>The Gambia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Table 60. Special Text Box on </a:t>
                      </a:r>
                      <a:r>
                        <a:rPr lang="en-US" sz="1800" b="1" u="none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Sandele</a:t>
                      </a: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Eco Retreat</a:t>
                      </a: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  <a:endParaRPr lang="en-US" sz="1800" b="1" u="none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061720">
                <a:tc>
                  <a:txBody>
                    <a:bodyPr/>
                    <a:lstStyle/>
                    <a:p>
                      <a:r>
                        <a:rPr lang="de-AT" sz="1800" b="1" u="none" dirty="0" smtClean="0">
                          <a:latin typeface="Arial" pitchFamily="34" charset="0"/>
                          <a:cs typeface="Arial" pitchFamily="34" charset="0"/>
                        </a:rPr>
                        <a:t>Cameroon,</a:t>
                      </a:r>
                      <a:r>
                        <a:rPr lang="de-AT" sz="1800" b="1" u="none" baseline="0" dirty="0" smtClean="0">
                          <a:latin typeface="Arial" pitchFamily="34" charset="0"/>
                          <a:cs typeface="Arial" pitchFamily="34" charset="0"/>
                        </a:rPr>
                        <a:t> Kenya, Ghana, The Gambia, Senegal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Table 56. Special Text Box on Applying Web-raising Principles under the COAST Project</a:t>
                      </a:r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  <a:endParaRPr lang="en-US" sz="1800" b="1" u="none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1800" b="1" u="none" dirty="0" smtClean="0">
                          <a:latin typeface="Arial" pitchFamily="34" charset="0"/>
                          <a:cs typeface="Arial" pitchFamily="34" charset="0"/>
                        </a:rPr>
                        <a:t>Senegal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Table 28. Overview of EST in Senegal</a:t>
                      </a:r>
                      <a:endParaRPr lang="de-AT" sz="18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13594</TotalTime>
  <Words>614</Words>
  <Application>Microsoft Office PowerPoint</Application>
  <PresentationFormat>On-screen Show (4:3)</PresentationFormat>
  <Paragraphs>139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6th STEERING COMMITTEE MEETING Mahe, Seychelles 11-14 June, 2014  COAST PROJECT FINAL LEGACY DOCUMENTS    (SCM Day 1:  11 June 2014)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www.warez-bb.org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Gibbon 2011</dc:creator>
  <cp:lastModifiedBy>User</cp:lastModifiedBy>
  <cp:revision>1569</cp:revision>
  <dcterms:created xsi:type="dcterms:W3CDTF">2012-04-17T12:45:04Z</dcterms:created>
  <dcterms:modified xsi:type="dcterms:W3CDTF">2014-06-11T06:13:41Z</dcterms:modified>
</cp:coreProperties>
</file>