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Lst>
  <p:notesMasterIdLst>
    <p:notesMasterId r:id="rId38"/>
  </p:notesMasterIdLst>
  <p:handoutMasterIdLst>
    <p:handoutMasterId r:id="rId39"/>
  </p:handoutMasterIdLst>
  <p:sldIdLst>
    <p:sldId id="626" r:id="rId2"/>
    <p:sldId id="584" r:id="rId3"/>
    <p:sldId id="657" r:id="rId4"/>
    <p:sldId id="642" r:id="rId5"/>
    <p:sldId id="675" r:id="rId6"/>
    <p:sldId id="566" r:id="rId7"/>
    <p:sldId id="587" r:id="rId8"/>
    <p:sldId id="643" r:id="rId9"/>
    <p:sldId id="676" r:id="rId10"/>
    <p:sldId id="644" r:id="rId11"/>
    <p:sldId id="677" r:id="rId12"/>
    <p:sldId id="661" r:id="rId13"/>
    <p:sldId id="649" r:id="rId14"/>
    <p:sldId id="631" r:id="rId15"/>
    <p:sldId id="662" r:id="rId16"/>
    <p:sldId id="652" r:id="rId17"/>
    <p:sldId id="663" r:id="rId18"/>
    <p:sldId id="653" r:id="rId19"/>
    <p:sldId id="655" r:id="rId20"/>
    <p:sldId id="665" r:id="rId21"/>
    <p:sldId id="650" r:id="rId22"/>
    <p:sldId id="664" r:id="rId23"/>
    <p:sldId id="651" r:id="rId24"/>
    <p:sldId id="656" r:id="rId25"/>
    <p:sldId id="666" r:id="rId26"/>
    <p:sldId id="654" r:id="rId27"/>
    <p:sldId id="668" r:id="rId28"/>
    <p:sldId id="672" r:id="rId29"/>
    <p:sldId id="671" r:id="rId30"/>
    <p:sldId id="667" r:id="rId31"/>
    <p:sldId id="678" r:id="rId32"/>
    <p:sldId id="673" r:id="rId33"/>
    <p:sldId id="658" r:id="rId34"/>
    <p:sldId id="669" r:id="rId35"/>
    <p:sldId id="659" r:id="rId36"/>
    <p:sldId id="670" r:id="rId37"/>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yshree" initials="J" lastIdx="12" clrIdx="0"/>
  <p:cmAuthor id="1" name="Bernice Mclean" initials="BM" lastIdx="2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EDAEF"/>
    <a:srgbClr val="FF9966"/>
    <a:srgbClr val="B5FEA4"/>
    <a:srgbClr val="CC66FF"/>
    <a:srgbClr val="FDFEDA"/>
    <a:srgbClr val="008000"/>
    <a:srgbClr val="FF3300"/>
    <a:srgbClr val="0099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3342"/>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638" y="930"/>
      </p:cViewPr>
      <p:guideLst>
        <p:guide orient="horz" pos="3110"/>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ernimc:Desktop:COAST_2013:Reporting:Baseline%20Reports:Final%20Monitoring%20questionnaire:Results:Bagamoyo:Bagamoyo%20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ernimc:Desktop:COAST_2013:Reporting:Baseline%20Reports:Final%20Monitoring%20questionnaire:Results:Bagamoyo:Bagamoyo%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Most Successful Outcomes of RMRM Activities</a:t>
            </a:r>
          </a:p>
        </c:rich>
      </c:tx>
      <c:layout/>
      <c:overlay val="0"/>
    </c:title>
    <c:autoTitleDeleted val="0"/>
    <c:plotArea>
      <c:layout/>
      <c:barChart>
        <c:barDir val="col"/>
        <c:grouping val="clustered"/>
        <c:varyColors val="0"/>
        <c:ser>
          <c:idx val="0"/>
          <c:order val="0"/>
          <c:invertIfNegative val="0"/>
          <c:cat>
            <c:strRef>
              <c:f>Sheet1!$C$50:$C$58</c:f>
              <c:strCache>
                <c:ptCount val="9"/>
                <c:pt idx="0">
                  <c:v>Information development &amp; sharing</c:v>
                </c:pt>
                <c:pt idx="1">
                  <c:v>Identification of BAPs &amp; BATs</c:v>
                </c:pt>
                <c:pt idx="2">
                  <c:v>Participatory mapping</c:v>
                </c:pt>
                <c:pt idx="3">
                  <c:v>Training</c:v>
                </c:pt>
                <c:pt idx="4">
                  <c:v>Awareness raising</c:v>
                </c:pt>
                <c:pt idx="5">
                  <c:v>Codes of Conduct for marine tourism</c:v>
                </c:pt>
                <c:pt idx="6">
                  <c:v>Sustainable management planning</c:v>
                </c:pt>
                <c:pt idx="7">
                  <c:v>Film clip production</c:v>
                </c:pt>
                <c:pt idx="8">
                  <c:v>Building of relationships among stakeholders</c:v>
                </c:pt>
              </c:strCache>
            </c:strRef>
          </c:cat>
          <c:val>
            <c:numRef>
              <c:f>Sheet1!$D$50:$D$58</c:f>
              <c:numCache>
                <c:formatCode>General</c:formatCode>
                <c:ptCount val="9"/>
                <c:pt idx="0">
                  <c:v>15</c:v>
                </c:pt>
                <c:pt idx="1">
                  <c:v>17</c:v>
                </c:pt>
                <c:pt idx="2">
                  <c:v>29</c:v>
                </c:pt>
                <c:pt idx="3">
                  <c:v>20</c:v>
                </c:pt>
                <c:pt idx="4">
                  <c:v>25</c:v>
                </c:pt>
                <c:pt idx="5">
                  <c:v>21</c:v>
                </c:pt>
                <c:pt idx="6">
                  <c:v>20</c:v>
                </c:pt>
                <c:pt idx="7">
                  <c:v>14</c:v>
                </c:pt>
                <c:pt idx="8">
                  <c:v>26</c:v>
                </c:pt>
              </c:numCache>
            </c:numRef>
          </c:val>
        </c:ser>
        <c:dLbls>
          <c:showLegendKey val="0"/>
          <c:showVal val="0"/>
          <c:showCatName val="0"/>
          <c:showSerName val="0"/>
          <c:showPercent val="0"/>
          <c:showBubbleSize val="0"/>
        </c:dLbls>
        <c:gapWidth val="150"/>
        <c:axId val="115217096"/>
        <c:axId val="115221576"/>
      </c:barChart>
      <c:catAx>
        <c:axId val="115217096"/>
        <c:scaling>
          <c:orientation val="minMax"/>
        </c:scaling>
        <c:delete val="0"/>
        <c:axPos val="b"/>
        <c:numFmt formatCode="General" sourceLinked="0"/>
        <c:majorTickMark val="out"/>
        <c:minorTickMark val="none"/>
        <c:tickLblPos val="nextTo"/>
        <c:crossAx val="115221576"/>
        <c:crosses val="autoZero"/>
        <c:auto val="1"/>
        <c:lblAlgn val="ctr"/>
        <c:lblOffset val="100"/>
        <c:noMultiLvlLbl val="0"/>
      </c:catAx>
      <c:valAx>
        <c:axId val="115221576"/>
        <c:scaling>
          <c:orientation val="minMax"/>
        </c:scaling>
        <c:delete val="0"/>
        <c:axPos val="l"/>
        <c:majorGridlines/>
        <c:numFmt formatCode="General" sourceLinked="1"/>
        <c:majorTickMark val="out"/>
        <c:minorTickMark val="none"/>
        <c:tickLblPos val="none"/>
        <c:crossAx val="11521709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Benefits from Involvement in RMRM Activities</a:t>
            </a:r>
          </a:p>
        </c:rich>
      </c:tx>
      <c:layout/>
      <c:overlay val="0"/>
    </c:title>
    <c:autoTitleDeleted val="0"/>
    <c:plotArea>
      <c:layout/>
      <c:barChart>
        <c:barDir val="bar"/>
        <c:grouping val="clustered"/>
        <c:varyColors val="0"/>
        <c:ser>
          <c:idx val="0"/>
          <c:order val="0"/>
          <c:invertIfNegative val="0"/>
          <c:cat>
            <c:strRef>
              <c:f>Sheet1!$C$27:$C$34</c:f>
              <c:strCache>
                <c:ptCount val="8"/>
                <c:pt idx="0">
                  <c:v>Greater understanding of the value of the marine area for tourism</c:v>
                </c:pt>
                <c:pt idx="1">
                  <c:v>Greater understanding of the threats to sensitive marine ecosystems and species from marine recreation</c:v>
                </c:pt>
                <c:pt idx="2">
                  <c:v>Greater understanding of some of the best practices for responsible marine tourism</c:v>
                </c:pt>
                <c:pt idx="3">
                  <c:v>Greater interest in promoting responsible tourism in marine and coastal areas</c:v>
                </c:pt>
                <c:pt idx="4">
                  <c:v>Greater interest in supporting protection and sustainable use of marine and coastal resources</c:v>
                </c:pt>
                <c:pt idx="5">
                  <c:v>Stronger ability to contribute to more sustainable marine tourism</c:v>
                </c:pt>
                <c:pt idx="6">
                  <c:v>Greater willingness and ability to work with others to improve management of marine tourism</c:v>
                </c:pt>
                <c:pt idx="7">
                  <c:v>Increased skills to operate a marine tourism business activity</c:v>
                </c:pt>
              </c:strCache>
            </c:strRef>
          </c:cat>
          <c:val>
            <c:numRef>
              <c:f>Sheet1!$D$27:$D$34</c:f>
              <c:numCache>
                <c:formatCode>General</c:formatCode>
                <c:ptCount val="8"/>
                <c:pt idx="0">
                  <c:v>31</c:v>
                </c:pt>
                <c:pt idx="1">
                  <c:v>33</c:v>
                </c:pt>
                <c:pt idx="2">
                  <c:v>27</c:v>
                </c:pt>
                <c:pt idx="3">
                  <c:v>25</c:v>
                </c:pt>
                <c:pt idx="4">
                  <c:v>27</c:v>
                </c:pt>
                <c:pt idx="5">
                  <c:v>22</c:v>
                </c:pt>
                <c:pt idx="6">
                  <c:v>26</c:v>
                </c:pt>
                <c:pt idx="7">
                  <c:v>26</c:v>
                </c:pt>
              </c:numCache>
            </c:numRef>
          </c:val>
        </c:ser>
        <c:dLbls>
          <c:showLegendKey val="0"/>
          <c:showVal val="0"/>
          <c:showCatName val="0"/>
          <c:showSerName val="0"/>
          <c:showPercent val="0"/>
          <c:showBubbleSize val="0"/>
        </c:dLbls>
        <c:gapWidth val="150"/>
        <c:axId val="132642872"/>
        <c:axId val="132647352"/>
      </c:barChart>
      <c:catAx>
        <c:axId val="132642872"/>
        <c:scaling>
          <c:orientation val="minMax"/>
        </c:scaling>
        <c:delete val="0"/>
        <c:axPos val="l"/>
        <c:numFmt formatCode="General" sourceLinked="0"/>
        <c:majorTickMark val="out"/>
        <c:minorTickMark val="none"/>
        <c:tickLblPos val="nextTo"/>
        <c:crossAx val="132647352"/>
        <c:crosses val="autoZero"/>
        <c:auto val="1"/>
        <c:lblAlgn val="ctr"/>
        <c:lblOffset val="100"/>
        <c:noMultiLvlLbl val="0"/>
      </c:catAx>
      <c:valAx>
        <c:axId val="132647352"/>
        <c:scaling>
          <c:orientation val="minMax"/>
        </c:scaling>
        <c:delete val="1"/>
        <c:axPos val="b"/>
        <c:majorGridlines/>
        <c:numFmt formatCode="General" sourceLinked="1"/>
        <c:majorTickMark val="out"/>
        <c:minorTickMark val="none"/>
        <c:tickLblPos val="none"/>
        <c:crossAx val="132642872"/>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27651" name="Rectangle 3"/>
          <p:cNvSpPr>
            <a:spLocks noGrp="1" noChangeArrowheads="1"/>
          </p:cNvSpPr>
          <p:nvPr>
            <p:ph type="dt" sz="quarter"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144ABECE-BCF9-4374-8A21-108D8D2AF62A}" type="datetime1">
              <a:rPr lang="en-US"/>
              <a:pPr/>
              <a:t>6/12/2014</a:t>
            </a:fld>
            <a:endParaRPr lang="en-US" dirty="0"/>
          </a:p>
        </p:txBody>
      </p:sp>
      <p:sp>
        <p:nvSpPr>
          <p:cNvPr id="27652" name="Rectangle 4"/>
          <p:cNvSpPr>
            <a:spLocks noGrp="1" noChangeArrowheads="1"/>
          </p:cNvSpPr>
          <p:nvPr>
            <p:ph type="ftr" sz="quarter" idx="2"/>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27653" name="Rectangle 5"/>
          <p:cNvSpPr>
            <a:spLocks noGrp="1" noChangeArrowheads="1"/>
          </p:cNvSpPr>
          <p:nvPr>
            <p:ph type="sldNum" sz="quarter" idx="3"/>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03576E56-9D45-4D47-A14E-153E3CB3F97B}" type="slidenum">
              <a:rPr lang="en-US"/>
              <a:pPr/>
              <a:t>‹#›</a:t>
            </a:fld>
            <a:endParaRPr lang="en-US" dirty="0"/>
          </a:p>
        </p:txBody>
      </p:sp>
    </p:spTree>
    <p:extLst>
      <p:ext uri="{BB962C8B-B14F-4D97-AF65-F5344CB8AC3E}">
        <p14:creationId xmlns:p14="http://schemas.microsoft.com/office/powerpoint/2010/main" val="459458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dirty="0"/>
          </a:p>
        </p:txBody>
      </p:sp>
      <p:sp>
        <p:nvSpPr>
          <p:cNvPr id="3" name="Date Placeholder 2"/>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8E5A0DA-F7D7-42EA-8D15-AF974992FBCA}" type="datetime1">
              <a:rPr lang="en-US"/>
              <a:pPr/>
              <a:t>6/12/2014</a:t>
            </a:fld>
            <a:endParaRPr lang="en-US" dirty="0"/>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1B316D8-4BAC-407F-B5AE-2BD5AB06EF62}" type="slidenum">
              <a:rPr lang="en-US"/>
              <a:pPr/>
              <a:t>‹#›</a:t>
            </a:fld>
            <a:endParaRPr lang="en-US" dirty="0"/>
          </a:p>
        </p:txBody>
      </p:sp>
    </p:spTree>
    <p:extLst>
      <p:ext uri="{BB962C8B-B14F-4D97-AF65-F5344CB8AC3E}">
        <p14:creationId xmlns:p14="http://schemas.microsoft.com/office/powerpoint/2010/main" val="27273170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906463" algn="l"/>
                <a:tab pos="1814513" algn="l"/>
                <a:tab pos="2722563" algn="l"/>
                <a:tab pos="3630613" algn="l"/>
                <a:tab pos="4538663" algn="l"/>
                <a:tab pos="5446713" algn="l"/>
                <a:tab pos="6354763" algn="l"/>
                <a:tab pos="7262813" algn="l"/>
                <a:tab pos="8170863" algn="l"/>
                <a:tab pos="9078913" algn="l"/>
                <a:tab pos="9986963" algn="l"/>
              </a:tabLst>
              <a:defRPr sz="2400">
                <a:solidFill>
                  <a:schemeClr val="tx1"/>
                </a:solidFill>
                <a:latin typeface="Arial" pitchFamily="34" charset="0"/>
                <a:ea typeface="ＭＳ Ｐゴシック" pitchFamily="34" charset="-128"/>
              </a:defRPr>
            </a:lvl1pPr>
            <a:lvl2pPr marL="742950" indent="-285750" eaLnBrk="0" hangingPunct="0">
              <a:tabLst>
                <a:tab pos="0" algn="l"/>
                <a:tab pos="906463" algn="l"/>
                <a:tab pos="1814513" algn="l"/>
                <a:tab pos="2722563" algn="l"/>
                <a:tab pos="3630613" algn="l"/>
                <a:tab pos="4538663" algn="l"/>
                <a:tab pos="5446713" algn="l"/>
                <a:tab pos="6354763" algn="l"/>
                <a:tab pos="7262813" algn="l"/>
                <a:tab pos="8170863" algn="l"/>
                <a:tab pos="9078913" algn="l"/>
                <a:tab pos="9986963"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906463" algn="l"/>
                <a:tab pos="1814513" algn="l"/>
                <a:tab pos="2722563" algn="l"/>
                <a:tab pos="3630613" algn="l"/>
                <a:tab pos="4538663" algn="l"/>
                <a:tab pos="5446713" algn="l"/>
                <a:tab pos="6354763" algn="l"/>
                <a:tab pos="7262813" algn="l"/>
                <a:tab pos="8170863" algn="l"/>
                <a:tab pos="9078913" algn="l"/>
                <a:tab pos="9986963"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906463" algn="l"/>
                <a:tab pos="1814513" algn="l"/>
                <a:tab pos="2722563" algn="l"/>
                <a:tab pos="3630613" algn="l"/>
                <a:tab pos="4538663" algn="l"/>
                <a:tab pos="5446713" algn="l"/>
                <a:tab pos="6354763" algn="l"/>
                <a:tab pos="7262813" algn="l"/>
                <a:tab pos="8170863" algn="l"/>
                <a:tab pos="9078913" algn="l"/>
                <a:tab pos="9986963"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906463" algn="l"/>
                <a:tab pos="1814513" algn="l"/>
                <a:tab pos="2722563" algn="l"/>
                <a:tab pos="3630613" algn="l"/>
                <a:tab pos="4538663" algn="l"/>
                <a:tab pos="5446713" algn="l"/>
                <a:tab pos="6354763" algn="l"/>
                <a:tab pos="7262813" algn="l"/>
                <a:tab pos="8170863" algn="l"/>
                <a:tab pos="9078913" algn="l"/>
                <a:tab pos="998696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906463" algn="l"/>
                <a:tab pos="1814513" algn="l"/>
                <a:tab pos="2722563" algn="l"/>
                <a:tab pos="3630613" algn="l"/>
                <a:tab pos="4538663" algn="l"/>
                <a:tab pos="5446713" algn="l"/>
                <a:tab pos="6354763" algn="l"/>
                <a:tab pos="7262813" algn="l"/>
                <a:tab pos="8170863" algn="l"/>
                <a:tab pos="9078913" algn="l"/>
                <a:tab pos="998696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906463" algn="l"/>
                <a:tab pos="1814513" algn="l"/>
                <a:tab pos="2722563" algn="l"/>
                <a:tab pos="3630613" algn="l"/>
                <a:tab pos="4538663" algn="l"/>
                <a:tab pos="5446713" algn="l"/>
                <a:tab pos="6354763" algn="l"/>
                <a:tab pos="7262813" algn="l"/>
                <a:tab pos="8170863" algn="l"/>
                <a:tab pos="9078913" algn="l"/>
                <a:tab pos="998696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906463" algn="l"/>
                <a:tab pos="1814513" algn="l"/>
                <a:tab pos="2722563" algn="l"/>
                <a:tab pos="3630613" algn="l"/>
                <a:tab pos="4538663" algn="l"/>
                <a:tab pos="5446713" algn="l"/>
                <a:tab pos="6354763" algn="l"/>
                <a:tab pos="7262813" algn="l"/>
                <a:tab pos="8170863" algn="l"/>
                <a:tab pos="9078913" algn="l"/>
                <a:tab pos="998696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906463" algn="l"/>
                <a:tab pos="1814513" algn="l"/>
                <a:tab pos="2722563" algn="l"/>
                <a:tab pos="3630613" algn="l"/>
                <a:tab pos="4538663" algn="l"/>
                <a:tab pos="5446713" algn="l"/>
                <a:tab pos="6354763" algn="l"/>
                <a:tab pos="7262813" algn="l"/>
                <a:tab pos="8170863" algn="l"/>
                <a:tab pos="9078913" algn="l"/>
                <a:tab pos="9986963" algn="l"/>
              </a:tabLst>
              <a:defRPr sz="2400">
                <a:solidFill>
                  <a:schemeClr val="tx1"/>
                </a:solidFill>
                <a:latin typeface="Arial" pitchFamily="34" charset="0"/>
                <a:ea typeface="ＭＳ Ｐゴシック" pitchFamily="34" charset="-128"/>
              </a:defRPr>
            </a:lvl9pPr>
          </a:lstStyle>
          <a:p>
            <a:pPr eaLnBrk="1" hangingPunct="1"/>
            <a:fld id="{9532A405-F7D2-4DFC-8ACB-521D5EAFF6C1}" type="slidenum">
              <a:rPr lang="en-ZA" sz="1200">
                <a:solidFill>
                  <a:srgbClr val="000000"/>
                </a:solidFill>
                <a:latin typeface="Calibri" pitchFamily="34" charset="0"/>
                <a:ea typeface="Microsoft YaHei" pitchFamily="34" charset="-122"/>
              </a:rPr>
              <a:pPr eaLnBrk="1" hangingPunct="1"/>
              <a:t>8</a:t>
            </a:fld>
            <a:endParaRPr lang="en-ZA" sz="1200" dirty="0">
              <a:solidFill>
                <a:srgbClr val="000000"/>
              </a:solidFill>
              <a:latin typeface="Calibri" pitchFamily="34" charset="0"/>
              <a:ea typeface="Microsoft YaHei" pitchFamily="34" charset="-122"/>
            </a:endParaRPr>
          </a:p>
        </p:txBody>
      </p:sp>
      <p:sp>
        <p:nvSpPr>
          <p:cNvPr id="40963" name="Text Box 1"/>
          <p:cNvSpPr txBox="1">
            <a:spLocks noChangeArrowheads="1"/>
          </p:cNvSpPr>
          <p:nvPr/>
        </p:nvSpPr>
        <p:spPr bwMode="auto">
          <a:xfrm>
            <a:off x="3849688" y="9375775"/>
            <a:ext cx="29464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5080" tIns="47540" rIns="95080" bIns="4754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algn="r" eaLnBrk="1" hangingPunct="1"/>
            <a:fld id="{67286D10-8297-4972-8BD7-56D8D12B91C0}" type="slidenum">
              <a:rPr lang="en-US" sz="1200">
                <a:solidFill>
                  <a:srgbClr val="000000"/>
                </a:solidFill>
                <a:ea typeface="Microsoft YaHei" pitchFamily="34" charset="-122"/>
              </a:rPr>
              <a:pPr algn="r" eaLnBrk="1" hangingPunct="1"/>
              <a:t>8</a:t>
            </a:fld>
            <a:endParaRPr lang="en-US" sz="1200" dirty="0">
              <a:solidFill>
                <a:srgbClr val="000000"/>
              </a:solidFill>
              <a:ea typeface="Microsoft YaHei" pitchFamily="34" charset="-122"/>
            </a:endParaRPr>
          </a:p>
        </p:txBody>
      </p:sp>
      <p:sp>
        <p:nvSpPr>
          <p:cNvPr id="40964" name="Rectangle 2"/>
          <p:cNvSpPr>
            <a:spLocks noGrp="1" noRot="1" noChangeAspect="1" noChangeArrowheads="1" noTextEdit="1"/>
          </p:cNvSpPr>
          <p:nvPr>
            <p:ph type="sldImg"/>
          </p:nvPr>
        </p:nvSpPr>
        <p:spPr bwMode="auto">
          <a:xfrm>
            <a:off x="930275" y="739775"/>
            <a:ext cx="4937125" cy="3703638"/>
          </a:xfrm>
          <a:solidFill>
            <a:srgbClr val="FFFFFF"/>
          </a:solidFill>
          <a:ln>
            <a:solidFill>
              <a:srgbClr val="000000"/>
            </a:solidFill>
            <a:miter lim="800000"/>
            <a:headEnd/>
            <a:tailEnd/>
          </a:ln>
        </p:spPr>
      </p:sp>
      <p:sp>
        <p:nvSpPr>
          <p:cNvPr id="40965" name="Rectangle 3"/>
          <p:cNvSpPr>
            <a:spLocks noGrp="1" noChangeArrowheads="1"/>
          </p:cNvSpPr>
          <p:nvPr>
            <p:ph type="body" idx="1"/>
          </p:nvPr>
        </p:nvSpPr>
        <p:spPr bwMode="auto">
          <a:xfrm>
            <a:off x="681038" y="4689475"/>
            <a:ext cx="5435600" cy="4445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endParaRPr lang="en-US"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236276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1E419F7B-0ED5-4119-A485-EAEEF4DC54CB}" type="datetime1">
              <a:rPr lang="en-US"/>
              <a:pPr/>
              <a:t>6/12/2014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1AEE391-503D-4112-BA6A-53EC119FBBBE}" type="slidenum">
              <a:rPr lang="en-US"/>
              <a:pPr/>
              <a:t>‹#›</a:t>
            </a:fld>
            <a:endParaRPr lang="en-US" dirty="0"/>
          </a:p>
        </p:txBody>
      </p:sp>
    </p:spTree>
    <p:extLst>
      <p:ext uri="{BB962C8B-B14F-4D97-AF65-F5344CB8AC3E}">
        <p14:creationId xmlns:p14="http://schemas.microsoft.com/office/powerpoint/2010/main" val="109403699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9B6C1887-F066-414E-99CC-532F35776468}" type="datetime1">
              <a:rPr lang="en-US"/>
              <a:pPr/>
              <a:t>6/12/2014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17A53F7-1812-4895-8914-749440D9BD0F}" type="slidenum">
              <a:rPr lang="en-US"/>
              <a:pPr/>
              <a:t>‹#›</a:t>
            </a:fld>
            <a:endParaRPr lang="en-US" dirty="0"/>
          </a:p>
        </p:txBody>
      </p:sp>
    </p:spTree>
    <p:extLst>
      <p:ext uri="{BB962C8B-B14F-4D97-AF65-F5344CB8AC3E}">
        <p14:creationId xmlns:p14="http://schemas.microsoft.com/office/powerpoint/2010/main" val="380361930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F65E69C5-1605-485C-B773-85572F6F2992}" type="datetime1">
              <a:rPr lang="en-US"/>
              <a:pPr/>
              <a:t>6/12/2014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480A0C55-C6BE-4385-AA45-A93B7B0BF372}" type="slidenum">
              <a:rPr lang="en-US"/>
              <a:pPr/>
              <a:t>‹#›</a:t>
            </a:fld>
            <a:endParaRPr lang="en-US" dirty="0"/>
          </a:p>
        </p:txBody>
      </p:sp>
    </p:spTree>
    <p:extLst>
      <p:ext uri="{BB962C8B-B14F-4D97-AF65-F5344CB8AC3E}">
        <p14:creationId xmlns:p14="http://schemas.microsoft.com/office/powerpoint/2010/main" val="301340209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276600" y="228600"/>
            <a:ext cx="280156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62000" y="1828800"/>
            <a:ext cx="7772400" cy="2133600"/>
          </a:xfrm>
        </p:spPr>
        <p:txBody>
          <a:bodyPr/>
          <a:lstStyle>
            <a:lvl1pPr>
              <a:defRPr sz="4400" baseline="0"/>
            </a:lvl1pPr>
          </a:lstStyle>
          <a:p>
            <a:r>
              <a:rPr lang="en-US" dirty="0" smtClean="0"/>
              <a:t>Click to edit Master title style</a:t>
            </a:r>
            <a:endParaRPr lang="en-US" dirty="0"/>
          </a:p>
        </p:txBody>
      </p:sp>
      <p:pic>
        <p:nvPicPr>
          <p:cNvPr id="10" name="Picture 9"/>
          <p:cNvPicPr>
            <a:picLocks noChangeAspect="1"/>
          </p:cNvPicPr>
          <p:nvPr userDrawn="1"/>
        </p:nvPicPr>
        <p:blipFill>
          <a:blip r:embed="rId3" cstate="print"/>
          <a:stretch>
            <a:fillRect/>
          </a:stretch>
        </p:blipFill>
        <p:spPr>
          <a:xfrm>
            <a:off x="2743200" y="6172200"/>
            <a:ext cx="3810000" cy="433187"/>
          </a:xfrm>
          <a:prstGeom prst="rect">
            <a:avLst/>
          </a:prstGeom>
          <a:solidFill>
            <a:schemeClr val="bg1"/>
          </a:solidFill>
        </p:spPr>
      </p:pic>
    </p:spTree>
    <p:extLst>
      <p:ext uri="{BB962C8B-B14F-4D97-AF65-F5344CB8AC3E}">
        <p14:creationId xmlns:p14="http://schemas.microsoft.com/office/powerpoint/2010/main" val="70961470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068D10E3-D4E5-46A0-AD1B-115E598D7168}" type="datetime1">
              <a:rPr lang="en-US"/>
              <a:pPr/>
              <a:t>6/12/2014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F21E0868-0324-4C64-A173-5CA93A018513}" type="slidenum">
              <a:rPr lang="en-US"/>
              <a:pPr/>
              <a:t>‹#›</a:t>
            </a:fld>
            <a:endParaRPr lang="en-US" dirty="0"/>
          </a:p>
        </p:txBody>
      </p:sp>
    </p:spTree>
    <p:extLst>
      <p:ext uri="{BB962C8B-B14F-4D97-AF65-F5344CB8AC3E}">
        <p14:creationId xmlns:p14="http://schemas.microsoft.com/office/powerpoint/2010/main" val="8090611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694200E-F7FF-45D3-86D6-5C9ECBF1CFAD}" type="datetime1">
              <a:rPr lang="en-US"/>
              <a:pPr/>
              <a:t>6/12/2014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25ED213-B6B4-4C32-AAF3-D38358B121A6}" type="slidenum">
              <a:rPr lang="en-US"/>
              <a:pPr/>
              <a:t>‹#›</a:t>
            </a:fld>
            <a:endParaRPr lang="en-US" dirty="0"/>
          </a:p>
        </p:txBody>
      </p:sp>
    </p:spTree>
    <p:extLst>
      <p:ext uri="{BB962C8B-B14F-4D97-AF65-F5344CB8AC3E}">
        <p14:creationId xmlns:p14="http://schemas.microsoft.com/office/powerpoint/2010/main" val="30912638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fld id="{4918D119-5990-403B-A675-97FA3C5FDBA1}" type="datetime1">
              <a:rPr lang="en-US"/>
              <a:pPr/>
              <a:t>6/12/2014</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00A675DB-4307-4EAC-BDE3-0FA02441B6E7}" type="slidenum">
              <a:rPr lang="en-US"/>
              <a:pPr/>
              <a:t>‹#›</a:t>
            </a:fld>
            <a:endParaRPr lang="en-US" dirty="0"/>
          </a:p>
        </p:txBody>
      </p:sp>
    </p:spTree>
    <p:extLst>
      <p:ext uri="{BB962C8B-B14F-4D97-AF65-F5344CB8AC3E}">
        <p14:creationId xmlns:p14="http://schemas.microsoft.com/office/powerpoint/2010/main" val="93023576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fld id="{D96B5401-33F9-4822-AF1F-63E2F92BCC1B}" type="datetime1">
              <a:rPr lang="en-US"/>
              <a:pPr/>
              <a:t>6/12/2014</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55BAEBB8-E72F-4F8C-9001-222B4545B7C4}" type="slidenum">
              <a:rPr lang="en-US"/>
              <a:pPr/>
              <a:t>‹#›</a:t>
            </a:fld>
            <a:endParaRPr lang="en-US" dirty="0"/>
          </a:p>
        </p:txBody>
      </p:sp>
    </p:spTree>
    <p:extLst>
      <p:ext uri="{BB962C8B-B14F-4D97-AF65-F5344CB8AC3E}">
        <p14:creationId xmlns:p14="http://schemas.microsoft.com/office/powerpoint/2010/main" val="191204964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fld id="{9C15FC87-16C8-4A46-9C65-3C5645C65B03}" type="datetime1">
              <a:rPr lang="en-US"/>
              <a:pPr/>
              <a:t>6/12/2014</a:t>
            </a:fld>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030FE2EB-2E25-4A21-8838-4DBB4B5EA6AB}" type="slidenum">
              <a:rPr lang="en-US"/>
              <a:pPr/>
              <a:t>‹#›</a:t>
            </a:fld>
            <a:endParaRPr lang="en-US" dirty="0"/>
          </a:p>
        </p:txBody>
      </p:sp>
    </p:spTree>
    <p:extLst>
      <p:ext uri="{BB962C8B-B14F-4D97-AF65-F5344CB8AC3E}">
        <p14:creationId xmlns:p14="http://schemas.microsoft.com/office/powerpoint/2010/main" val="196468910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16900AE-F7D4-44AA-A2F5-B9A743A18513}" type="datetime1">
              <a:rPr lang="en-US"/>
              <a:pPr/>
              <a:t>6/12/2014</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E2079DD4-3AAC-402A-A860-979528AC2FCE}" type="slidenum">
              <a:rPr lang="en-US"/>
              <a:pPr/>
              <a:t>‹#›</a:t>
            </a:fld>
            <a:endParaRPr lang="en-US" dirty="0"/>
          </a:p>
        </p:txBody>
      </p:sp>
    </p:spTree>
    <p:extLst>
      <p:ext uri="{BB962C8B-B14F-4D97-AF65-F5344CB8AC3E}">
        <p14:creationId xmlns:p14="http://schemas.microsoft.com/office/powerpoint/2010/main" val="159873593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A4332A8-AA53-4E39-8E1E-7AF4CEC8FCEC}" type="datetime1">
              <a:rPr lang="en-US"/>
              <a:pPr/>
              <a:t>6/12/2014</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B0A0F165-1DFD-4524-829A-26CDD050B8CB}" type="slidenum">
              <a:rPr lang="en-US"/>
              <a:pPr/>
              <a:t>‹#›</a:t>
            </a:fld>
            <a:endParaRPr lang="en-US" dirty="0"/>
          </a:p>
        </p:txBody>
      </p:sp>
    </p:spTree>
    <p:extLst>
      <p:ext uri="{BB962C8B-B14F-4D97-AF65-F5344CB8AC3E}">
        <p14:creationId xmlns:p14="http://schemas.microsoft.com/office/powerpoint/2010/main" val="57581857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6D1C3A0-3126-481F-87DE-25E455DF93C8}" type="datetime1">
              <a:rPr lang="en-US"/>
              <a:pPr/>
              <a:t>6/12/2014</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0C65D273-2D7C-4582-BEC9-14E0FF0F4C6A}" type="slidenum">
              <a:rPr lang="en-US"/>
              <a:pPr/>
              <a:t>‹#›</a:t>
            </a:fld>
            <a:endParaRPr lang="en-US" dirty="0"/>
          </a:p>
        </p:txBody>
      </p:sp>
    </p:spTree>
    <p:extLst>
      <p:ext uri="{BB962C8B-B14F-4D97-AF65-F5344CB8AC3E}">
        <p14:creationId xmlns:p14="http://schemas.microsoft.com/office/powerpoint/2010/main" val="395198824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8C3902B8-42D9-4BF6-AA51-5EF1F592CDC3}" type="datetime1">
              <a:rPr lang="en-US"/>
              <a:pPr/>
              <a:t>6/12/2014</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4805BF6-95F0-4D73-8315-C76C630709B3}"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Lst>
  <p:transition spd="slow">
    <p:push dir="u"/>
  </p:transition>
  <p:txStyles>
    <p:titleStyle>
      <a:lvl1pPr algn="ctr" rtl="0" eaLnBrk="0" fontAlgn="base" hangingPunct="0">
        <a:spcBef>
          <a:spcPct val="0"/>
        </a:spcBef>
        <a:spcAft>
          <a:spcPct val="0"/>
        </a:spcAft>
        <a:defRPr sz="4400" kern="1200">
          <a:solidFill>
            <a:schemeClr val="tx1"/>
          </a:solidFill>
          <a:latin typeface="+mj-lt"/>
          <a:ea typeface="ＭＳ Ｐゴシック" pitchFamily="1"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4.emf"/><Relationship Id="rId4" Type="http://schemas.openxmlformats.org/officeDocument/2006/relationships/package" Target="../embeddings/Microsoft_Word_Document1.docx"/></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idx="4294967295"/>
          </p:nvPr>
        </p:nvSpPr>
        <p:spPr>
          <a:xfrm>
            <a:off x="304800" y="1219200"/>
            <a:ext cx="8610600" cy="4953000"/>
          </a:xfrm>
        </p:spPr>
        <p:txBody>
          <a:bodyPr/>
          <a:lstStyle/>
          <a:p>
            <a:r>
              <a:rPr lang="en-ZA" sz="2400" b="1" dirty="0" smtClean="0">
                <a:solidFill>
                  <a:srgbClr val="000000"/>
                </a:solidFill>
                <a:latin typeface="Georgia" pitchFamily="18" charset="0"/>
                <a:ea typeface="ＭＳ Ｐゴシック" pitchFamily="34" charset="-128"/>
                <a:cs typeface="Arial" pitchFamily="34" charset="0"/>
              </a:rPr>
              <a:t>6</a:t>
            </a:r>
            <a:r>
              <a:rPr lang="en-ZA" sz="2400" b="1" baseline="30000" dirty="0" smtClean="0">
                <a:solidFill>
                  <a:srgbClr val="000000"/>
                </a:solidFill>
                <a:latin typeface="Georgia" pitchFamily="18" charset="0"/>
                <a:ea typeface="ＭＳ Ｐゴシック" pitchFamily="34" charset="-128"/>
                <a:cs typeface="Arial" pitchFamily="34" charset="0"/>
              </a:rPr>
              <a:t>th</a:t>
            </a:r>
            <a:r>
              <a:rPr lang="en-ZA" sz="2400" b="1" dirty="0" smtClean="0">
                <a:solidFill>
                  <a:srgbClr val="000000"/>
                </a:solidFill>
                <a:latin typeface="Georgia" pitchFamily="18" charset="0"/>
                <a:ea typeface="ＭＳ Ｐゴシック" pitchFamily="34" charset="-128"/>
                <a:cs typeface="Arial" pitchFamily="34" charset="0"/>
              </a:rPr>
              <a:t> Steering Committee Meeting</a:t>
            </a:r>
            <a:br>
              <a:rPr lang="en-ZA" sz="2400" b="1" dirty="0" smtClean="0">
                <a:solidFill>
                  <a:srgbClr val="000000"/>
                </a:solidFill>
                <a:latin typeface="Georgia" pitchFamily="18" charset="0"/>
                <a:ea typeface="ＭＳ Ｐゴシック" pitchFamily="34" charset="-128"/>
                <a:cs typeface="Arial" pitchFamily="34" charset="0"/>
              </a:rPr>
            </a:br>
            <a:r>
              <a:rPr lang="en-ZA" sz="2000" b="1" dirty="0" smtClean="0">
                <a:solidFill>
                  <a:srgbClr val="000000"/>
                </a:solidFill>
                <a:latin typeface="Georgia" pitchFamily="18" charset="0"/>
                <a:ea typeface="ＭＳ Ｐゴシック" pitchFamily="34" charset="-128"/>
                <a:cs typeface="Arial" pitchFamily="34" charset="0"/>
              </a:rPr>
              <a:t/>
            </a:r>
            <a:br>
              <a:rPr lang="en-ZA" sz="2000" b="1" dirty="0" smtClean="0">
                <a:solidFill>
                  <a:srgbClr val="000000"/>
                </a:solidFill>
                <a:latin typeface="Georgia" pitchFamily="18" charset="0"/>
                <a:ea typeface="ＭＳ Ｐゴシック" pitchFamily="34" charset="-128"/>
                <a:cs typeface="Arial" pitchFamily="34" charset="0"/>
              </a:rPr>
            </a:br>
            <a:r>
              <a:rPr lang="en-ZA" sz="2600" b="1" dirty="0" smtClean="0">
                <a:solidFill>
                  <a:srgbClr val="000000"/>
                </a:solidFill>
                <a:latin typeface="Georgia" pitchFamily="18" charset="0"/>
                <a:ea typeface="ＭＳ Ｐゴシック" pitchFamily="34" charset="-128"/>
                <a:cs typeface="Arial" pitchFamily="34" charset="0"/>
              </a:rPr>
              <a:t>Reef &amp; Marine Recreation Management</a:t>
            </a:r>
            <a:br>
              <a:rPr lang="en-ZA" sz="2600" b="1" dirty="0" smtClean="0">
                <a:solidFill>
                  <a:srgbClr val="000000"/>
                </a:solidFill>
                <a:latin typeface="Georgia" pitchFamily="18" charset="0"/>
                <a:ea typeface="ＭＳ Ｐゴシック" pitchFamily="34" charset="-128"/>
                <a:cs typeface="Arial" pitchFamily="34" charset="0"/>
              </a:rPr>
            </a:br>
            <a:r>
              <a:rPr lang="en-ZA" sz="2600" b="1" dirty="0" smtClean="0">
                <a:solidFill>
                  <a:srgbClr val="000000"/>
                </a:solidFill>
                <a:latin typeface="Georgia" pitchFamily="18" charset="0"/>
                <a:ea typeface="ＭＳ Ｐゴシック" pitchFamily="34" charset="-128"/>
                <a:cs typeface="Arial" pitchFamily="34" charset="0"/>
              </a:rPr>
              <a:t>(RMRM)</a:t>
            </a:r>
            <a:br>
              <a:rPr lang="en-ZA" sz="2600" b="1" dirty="0" smtClean="0">
                <a:solidFill>
                  <a:srgbClr val="000000"/>
                </a:solidFill>
                <a:latin typeface="Georgia" pitchFamily="18" charset="0"/>
                <a:ea typeface="ＭＳ Ｐゴシック" pitchFamily="34" charset="-128"/>
                <a:cs typeface="Arial" pitchFamily="34" charset="0"/>
              </a:rPr>
            </a:br>
            <a:r>
              <a:rPr lang="en-ZA" sz="1800" b="1" dirty="0" smtClean="0">
                <a:solidFill>
                  <a:srgbClr val="000000"/>
                </a:solidFill>
                <a:latin typeface="Georgia" pitchFamily="18" charset="0"/>
                <a:ea typeface="ＭＳ Ｐゴシック" pitchFamily="34" charset="-128"/>
                <a:cs typeface="Arial" pitchFamily="34" charset="0"/>
              </a:rPr>
              <a:t/>
            </a:r>
            <a:br>
              <a:rPr lang="en-ZA" sz="1800" b="1" dirty="0" smtClean="0">
                <a:solidFill>
                  <a:srgbClr val="000000"/>
                </a:solidFill>
                <a:latin typeface="Georgia" pitchFamily="18" charset="0"/>
                <a:ea typeface="ＭＳ Ｐゴシック" pitchFamily="34" charset="-128"/>
                <a:cs typeface="Arial" pitchFamily="34" charset="0"/>
              </a:rPr>
            </a:br>
            <a:r>
              <a:rPr lang="en-ZA" sz="3200" b="1" dirty="0" smtClean="0">
                <a:solidFill>
                  <a:srgbClr val="000000"/>
                </a:solidFill>
                <a:latin typeface="Georgia" pitchFamily="18" charset="0"/>
                <a:ea typeface="ＭＳ Ｐゴシック" pitchFamily="34" charset="-128"/>
                <a:cs typeface="Arial" pitchFamily="34" charset="0"/>
              </a:rPr>
              <a:t>RESULTS AND LESSONS</a:t>
            </a:r>
            <a:r>
              <a:rPr lang="en-ZA" sz="2800" b="1" dirty="0" smtClean="0">
                <a:solidFill>
                  <a:srgbClr val="000000"/>
                </a:solidFill>
                <a:latin typeface="Georgia" pitchFamily="18" charset="0"/>
                <a:ea typeface="ＭＳ Ｐゴシック" pitchFamily="34" charset="-128"/>
                <a:cs typeface="Arial" pitchFamily="34" charset="0"/>
              </a:rPr>
              <a:t/>
            </a:r>
            <a:br>
              <a:rPr lang="en-ZA" sz="2800" b="1" dirty="0" smtClean="0">
                <a:solidFill>
                  <a:srgbClr val="000000"/>
                </a:solidFill>
                <a:latin typeface="Georgia" pitchFamily="18" charset="0"/>
                <a:ea typeface="ＭＳ Ｐゴシック" pitchFamily="34" charset="-128"/>
                <a:cs typeface="Arial" pitchFamily="34" charset="0"/>
              </a:rPr>
            </a:br>
            <a:r>
              <a:rPr lang="en-ZA" sz="2400" b="1" dirty="0" smtClean="0">
                <a:solidFill>
                  <a:srgbClr val="000000"/>
                </a:solidFill>
                <a:latin typeface="Georgia" pitchFamily="18" charset="0"/>
                <a:ea typeface="ＭＳ Ｐゴシック" pitchFamily="34" charset="-128"/>
                <a:cs typeface="Arial" pitchFamily="34" charset="0"/>
              </a:rPr>
              <a:t>Kenya</a:t>
            </a:r>
            <a:r>
              <a:rPr lang="en-ZA" sz="2400" b="1" dirty="0">
                <a:solidFill>
                  <a:srgbClr val="000000"/>
                </a:solidFill>
                <a:latin typeface="Georgia" pitchFamily="18" charset="0"/>
                <a:ea typeface="ＭＳ Ｐゴシック" pitchFamily="34" charset="-128"/>
                <a:cs typeface="Arial" pitchFamily="34" charset="0"/>
              </a:rPr>
              <a:t>, </a:t>
            </a:r>
            <a:r>
              <a:rPr lang="en-ZA" sz="2400" b="1" dirty="0" smtClean="0">
                <a:solidFill>
                  <a:srgbClr val="000000"/>
                </a:solidFill>
                <a:latin typeface="Georgia" pitchFamily="18" charset="0"/>
                <a:ea typeface="ＭＳ Ｐゴシック" pitchFamily="34" charset="-128"/>
                <a:cs typeface="Arial" pitchFamily="34" charset="0"/>
              </a:rPr>
              <a:t>Tanzania</a:t>
            </a:r>
            <a:r>
              <a:rPr lang="en-ZA" sz="2000" b="1" dirty="0" smtClean="0">
                <a:solidFill>
                  <a:srgbClr val="000000"/>
                </a:solidFill>
                <a:latin typeface="Georgia" pitchFamily="18" charset="0"/>
                <a:ea typeface="ＭＳ Ｐゴシック" pitchFamily="34" charset="-128"/>
                <a:cs typeface="Arial" pitchFamily="34" charset="0"/>
              </a:rPr>
              <a:t>, </a:t>
            </a:r>
            <a:r>
              <a:rPr lang="en-ZA" sz="2400" b="1" dirty="0" smtClean="0">
                <a:solidFill>
                  <a:srgbClr val="000000"/>
                </a:solidFill>
                <a:latin typeface="Georgia" pitchFamily="18" charset="0"/>
                <a:ea typeface="ＭＳ Ｐゴシック" pitchFamily="34" charset="-128"/>
                <a:cs typeface="Arial" pitchFamily="34" charset="0"/>
              </a:rPr>
              <a:t>Mozambique</a:t>
            </a:r>
            <a:r>
              <a:rPr lang="en-ZA" sz="2800" b="1" dirty="0" smtClean="0">
                <a:solidFill>
                  <a:srgbClr val="000000"/>
                </a:solidFill>
                <a:latin typeface="Georgia" pitchFamily="18" charset="0"/>
                <a:ea typeface="ＭＳ Ｐゴシック" pitchFamily="34" charset="-128"/>
                <a:cs typeface="Arial" pitchFamily="34" charset="0"/>
              </a:rPr>
              <a:t/>
            </a:r>
            <a:br>
              <a:rPr lang="en-ZA" sz="2800" b="1" dirty="0" smtClean="0">
                <a:solidFill>
                  <a:srgbClr val="000000"/>
                </a:solidFill>
                <a:latin typeface="Georgia" pitchFamily="18" charset="0"/>
                <a:ea typeface="ＭＳ Ｐゴシック" pitchFamily="34" charset="-128"/>
                <a:cs typeface="Arial" pitchFamily="34" charset="0"/>
              </a:rPr>
            </a:br>
            <a:r>
              <a:rPr lang="en-ZA" sz="1200" b="1" dirty="0" smtClean="0">
                <a:solidFill>
                  <a:srgbClr val="000000"/>
                </a:solidFill>
                <a:latin typeface="Georgia" pitchFamily="18" charset="0"/>
                <a:ea typeface="ＭＳ Ｐゴシック" pitchFamily="34" charset="-128"/>
                <a:cs typeface="Arial" pitchFamily="34" charset="0"/>
              </a:rPr>
              <a:t/>
            </a:r>
            <a:br>
              <a:rPr lang="en-ZA" sz="1200" b="1" dirty="0" smtClean="0">
                <a:solidFill>
                  <a:srgbClr val="000000"/>
                </a:solidFill>
                <a:latin typeface="Georgia" pitchFamily="18" charset="0"/>
                <a:ea typeface="ＭＳ Ｐゴシック" pitchFamily="34" charset="-128"/>
                <a:cs typeface="Arial" pitchFamily="34" charset="0"/>
              </a:rPr>
            </a:br>
            <a:r>
              <a:rPr lang="en-ZA" sz="2000" b="1" dirty="0" smtClean="0">
                <a:solidFill>
                  <a:srgbClr val="000000"/>
                </a:solidFill>
                <a:latin typeface="Georgia" pitchFamily="18" charset="0"/>
                <a:ea typeface="ＭＳ Ｐゴシック" pitchFamily="34" charset="-128"/>
                <a:cs typeface="Arial" pitchFamily="34" charset="0"/>
              </a:rPr>
              <a:t>13</a:t>
            </a:r>
            <a:r>
              <a:rPr lang="en-ZA" sz="2000" b="1" baseline="30000" dirty="0" smtClean="0">
                <a:solidFill>
                  <a:srgbClr val="000000"/>
                </a:solidFill>
                <a:latin typeface="Georgia" pitchFamily="18" charset="0"/>
                <a:ea typeface="ＭＳ Ｐゴシック" pitchFamily="34" charset="-128"/>
                <a:cs typeface="Arial" pitchFamily="34" charset="0"/>
              </a:rPr>
              <a:t>th</a:t>
            </a:r>
            <a:r>
              <a:rPr lang="en-ZA" sz="2000" b="1" dirty="0" smtClean="0">
                <a:solidFill>
                  <a:srgbClr val="000000"/>
                </a:solidFill>
                <a:latin typeface="Georgia" pitchFamily="18" charset="0"/>
                <a:ea typeface="ＭＳ Ｐゴシック" pitchFamily="34" charset="-128"/>
                <a:cs typeface="Arial" pitchFamily="34" charset="0"/>
              </a:rPr>
              <a:t> June, 2014</a:t>
            </a:r>
            <a:r>
              <a:rPr lang="en-ZA" sz="2500" b="1" dirty="0" smtClean="0">
                <a:solidFill>
                  <a:srgbClr val="000000"/>
                </a:solidFill>
                <a:latin typeface="Georgia" pitchFamily="18" charset="0"/>
                <a:ea typeface="ＭＳ Ｐゴシック" pitchFamily="34" charset="-128"/>
                <a:cs typeface="Arial" pitchFamily="34" charset="0"/>
              </a:rPr>
              <a:t/>
            </a:r>
            <a:br>
              <a:rPr lang="en-ZA" sz="2500" b="1" dirty="0" smtClean="0">
                <a:solidFill>
                  <a:srgbClr val="000000"/>
                </a:solidFill>
                <a:latin typeface="Georgia" pitchFamily="18" charset="0"/>
                <a:ea typeface="ＭＳ Ｐゴシック" pitchFamily="34" charset="-128"/>
                <a:cs typeface="Arial" pitchFamily="34" charset="0"/>
              </a:rPr>
            </a:br>
            <a:r>
              <a:rPr lang="en-ZA" sz="1200" b="1" dirty="0" smtClean="0">
                <a:solidFill>
                  <a:srgbClr val="000000"/>
                </a:solidFill>
                <a:latin typeface="Georgia" pitchFamily="18" charset="0"/>
                <a:ea typeface="ＭＳ Ｐゴシック" pitchFamily="34" charset="-128"/>
                <a:cs typeface="Arial" pitchFamily="34" charset="0"/>
              </a:rPr>
              <a:t/>
            </a:r>
            <a:br>
              <a:rPr lang="en-ZA" sz="1200" b="1" dirty="0" smtClean="0">
                <a:solidFill>
                  <a:srgbClr val="000000"/>
                </a:solidFill>
                <a:latin typeface="Georgia" pitchFamily="18" charset="0"/>
                <a:ea typeface="ＭＳ Ｐゴシック" pitchFamily="34" charset="-128"/>
                <a:cs typeface="Arial" pitchFamily="34" charset="0"/>
              </a:rPr>
            </a:br>
            <a:r>
              <a:rPr lang="en-ZA" sz="1400" dirty="0" smtClean="0">
                <a:solidFill>
                  <a:srgbClr val="000000"/>
                </a:solidFill>
                <a:latin typeface="Georgia" pitchFamily="18" charset="0"/>
                <a:ea typeface="ＭＳ Ｐゴシック" pitchFamily="34" charset="-128"/>
                <a:cs typeface="Arial" pitchFamily="34" charset="0"/>
              </a:rPr>
              <a:t>Prof Francois Odendaal</a:t>
            </a:r>
            <a:br>
              <a:rPr lang="en-ZA" sz="1400" dirty="0" smtClean="0">
                <a:solidFill>
                  <a:srgbClr val="000000"/>
                </a:solidFill>
                <a:latin typeface="Georgia" pitchFamily="18" charset="0"/>
                <a:ea typeface="ＭＳ Ｐゴシック" pitchFamily="34" charset="-128"/>
                <a:cs typeface="Arial" pitchFamily="34" charset="0"/>
              </a:rPr>
            </a:br>
            <a:r>
              <a:rPr lang="en-ZA" sz="1400" dirty="0" smtClean="0">
                <a:solidFill>
                  <a:srgbClr val="000000"/>
                </a:solidFill>
                <a:latin typeface="Georgia" pitchFamily="18" charset="0"/>
                <a:ea typeface="ＭＳ Ｐゴシック" pitchFamily="34" charset="-128"/>
                <a:cs typeface="Arial" pitchFamily="34" charset="0"/>
              </a:rPr>
              <a:t>Dr</a:t>
            </a:r>
            <a:r>
              <a:rPr lang="en-ZA" sz="1400" dirty="0">
                <a:solidFill>
                  <a:srgbClr val="000000"/>
                </a:solidFill>
                <a:latin typeface="Georgia" pitchFamily="18" charset="0"/>
                <a:ea typeface="ＭＳ Ｐゴシック" pitchFamily="34" charset="-128"/>
                <a:cs typeface="Arial" pitchFamily="34" charset="0"/>
              </a:rPr>
              <a:t>. </a:t>
            </a:r>
            <a:r>
              <a:rPr lang="en-ZA" sz="1400" dirty="0" smtClean="0">
                <a:solidFill>
                  <a:srgbClr val="000000"/>
                </a:solidFill>
                <a:latin typeface="Georgia" pitchFamily="18" charset="0"/>
                <a:ea typeface="ＭＳ Ｐゴシック" pitchFamily="34" charset="-128"/>
                <a:cs typeface="Arial" pitchFamily="34" charset="0"/>
              </a:rPr>
              <a:t>Bernice McLean</a:t>
            </a:r>
            <a:br>
              <a:rPr lang="en-ZA" sz="1400" dirty="0" smtClean="0">
                <a:solidFill>
                  <a:srgbClr val="000000"/>
                </a:solidFill>
                <a:latin typeface="Georgia" pitchFamily="18" charset="0"/>
                <a:ea typeface="ＭＳ Ｐゴシック" pitchFamily="34" charset="-128"/>
                <a:cs typeface="Arial" pitchFamily="34" charset="0"/>
              </a:rPr>
            </a:br>
            <a:r>
              <a:rPr lang="en-ZA" sz="1400" dirty="0" smtClean="0">
                <a:solidFill>
                  <a:srgbClr val="000000"/>
                </a:solidFill>
                <a:latin typeface="Georgia" pitchFamily="18" charset="0"/>
                <a:ea typeface="ＭＳ Ｐゴシック" pitchFamily="34" charset="-128"/>
                <a:cs typeface="Arial" pitchFamily="34" charset="0"/>
              </a:rPr>
              <a:t>Mr. Jonathan Kingwill</a:t>
            </a:r>
            <a:br>
              <a:rPr lang="en-ZA" sz="1400" dirty="0" smtClean="0">
                <a:solidFill>
                  <a:srgbClr val="000000"/>
                </a:solidFill>
                <a:latin typeface="Georgia" pitchFamily="18" charset="0"/>
                <a:ea typeface="ＭＳ Ｐゴシック" pitchFamily="34" charset="-128"/>
                <a:cs typeface="Arial" pitchFamily="34" charset="0"/>
              </a:rPr>
            </a:br>
            <a:r>
              <a:rPr lang="en-ZA" sz="1400" dirty="0" smtClean="0">
                <a:solidFill>
                  <a:srgbClr val="000000"/>
                </a:solidFill>
                <a:latin typeface="Georgia" pitchFamily="18" charset="0"/>
                <a:ea typeface="ＭＳ Ｐゴシック" pitchFamily="34" charset="-128"/>
                <a:cs typeface="Arial" pitchFamily="34" charset="0"/>
              </a:rPr>
              <a:t>Ms. Jayshree Govender</a:t>
            </a:r>
            <a:br>
              <a:rPr lang="en-ZA" sz="1400" dirty="0" smtClean="0">
                <a:solidFill>
                  <a:srgbClr val="000000"/>
                </a:solidFill>
                <a:latin typeface="Georgia" pitchFamily="18" charset="0"/>
                <a:ea typeface="ＭＳ Ｐゴシック" pitchFamily="34" charset="-128"/>
                <a:cs typeface="Arial" pitchFamily="34" charset="0"/>
              </a:rPr>
            </a:br>
            <a:r>
              <a:rPr lang="en-ZA" sz="1400" dirty="0" smtClean="0">
                <a:solidFill>
                  <a:srgbClr val="000000"/>
                </a:solidFill>
                <a:latin typeface="Georgia" pitchFamily="18" charset="0"/>
                <a:ea typeface="ＭＳ Ｐゴシック" pitchFamily="34" charset="-128"/>
                <a:cs typeface="Arial" pitchFamily="34" charset="0"/>
              </a:rPr>
              <a:t>Ms. Violet Njambi Ogega</a:t>
            </a:r>
            <a:br>
              <a:rPr lang="en-ZA" sz="1400" dirty="0" smtClean="0">
                <a:solidFill>
                  <a:srgbClr val="000000"/>
                </a:solidFill>
                <a:latin typeface="Georgia" pitchFamily="18" charset="0"/>
                <a:ea typeface="ＭＳ Ｐゴシック" pitchFamily="34" charset="-128"/>
                <a:cs typeface="Arial" pitchFamily="34" charset="0"/>
              </a:rPr>
            </a:br>
            <a:r>
              <a:rPr lang="en-ZA" sz="1400" dirty="0" smtClean="0">
                <a:solidFill>
                  <a:srgbClr val="000000"/>
                </a:solidFill>
                <a:latin typeface="Georgia" pitchFamily="18" charset="0"/>
                <a:ea typeface="ＭＳ Ｐゴシック" pitchFamily="34" charset="-128"/>
                <a:cs typeface="Arial" pitchFamily="34" charset="0"/>
              </a:rPr>
              <a:t>Mr. Gabriel Marime</a:t>
            </a:r>
            <a:br>
              <a:rPr lang="en-ZA" sz="1400" dirty="0" smtClean="0">
                <a:solidFill>
                  <a:srgbClr val="000000"/>
                </a:solidFill>
                <a:latin typeface="Georgia" pitchFamily="18" charset="0"/>
                <a:ea typeface="ＭＳ Ｐゴシック" pitchFamily="34" charset="-128"/>
                <a:cs typeface="Arial" pitchFamily="34" charset="0"/>
              </a:rPr>
            </a:br>
            <a:r>
              <a:rPr lang="en-ZA" sz="1400" dirty="0" smtClean="0">
                <a:solidFill>
                  <a:srgbClr val="000000"/>
                </a:solidFill>
                <a:latin typeface="Georgia" pitchFamily="18" charset="0"/>
                <a:ea typeface="ＭＳ Ｐゴシック" pitchFamily="34" charset="-128"/>
                <a:cs typeface="Arial" pitchFamily="34" charset="0"/>
              </a:rPr>
              <a:t/>
            </a:r>
            <a:br>
              <a:rPr lang="en-ZA" sz="1400" dirty="0" smtClean="0">
                <a:solidFill>
                  <a:srgbClr val="000000"/>
                </a:solidFill>
                <a:latin typeface="Georgia" pitchFamily="18" charset="0"/>
                <a:ea typeface="ＭＳ Ｐゴシック" pitchFamily="34" charset="-128"/>
                <a:cs typeface="Arial" pitchFamily="34" charset="0"/>
              </a:rPr>
            </a:br>
            <a:r>
              <a:rPr lang="en-ZA" sz="2000" dirty="0" smtClean="0">
                <a:solidFill>
                  <a:srgbClr val="000000"/>
                </a:solidFill>
                <a:latin typeface="Georgia" pitchFamily="18" charset="0"/>
                <a:ea typeface="ＭＳ Ｐゴシック" pitchFamily="34" charset="-128"/>
                <a:cs typeface="Arial" pitchFamily="34" charset="0"/>
              </a:rPr>
              <a:t>In collaboration with DSMC Members in TBT, Bagamoyo and Watamu</a:t>
            </a:r>
            <a:br>
              <a:rPr lang="en-ZA" sz="2000" dirty="0" smtClean="0">
                <a:solidFill>
                  <a:srgbClr val="000000"/>
                </a:solidFill>
                <a:latin typeface="Georgia" pitchFamily="18" charset="0"/>
                <a:ea typeface="ＭＳ Ｐゴシック" pitchFamily="34" charset="-128"/>
                <a:cs typeface="Arial" pitchFamily="34" charset="0"/>
              </a:rPr>
            </a:br>
            <a:endParaRPr lang="en-GB" sz="2000"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06288179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914400"/>
            <a:ext cx="6477000" cy="1692771"/>
          </a:xfrm>
          <a:prstGeom prst="rect">
            <a:avLst/>
          </a:prstGeom>
        </p:spPr>
        <p:txBody>
          <a:bodyPr wrap="square">
            <a:spAutoFit/>
          </a:bodyPr>
          <a:lstStyle/>
          <a:p>
            <a:pPr algn="ctr"/>
            <a:r>
              <a:rPr lang="en-ZA" sz="3200" b="1" dirty="0">
                <a:solidFill>
                  <a:srgbClr val="000000"/>
                </a:solidFill>
                <a:latin typeface="Georgia" pitchFamily="18" charset="0"/>
              </a:rPr>
              <a:t>PARTICIPATORY </a:t>
            </a:r>
            <a:r>
              <a:rPr lang="en-ZA" sz="3200" b="1" dirty="0" smtClean="0">
                <a:solidFill>
                  <a:srgbClr val="000000"/>
                </a:solidFill>
                <a:latin typeface="Georgia" pitchFamily="18" charset="0"/>
              </a:rPr>
              <a:t>MAPPING</a:t>
            </a:r>
          </a:p>
          <a:p>
            <a:pPr algn="ctr"/>
            <a:endParaRPr lang="en-ZA" sz="2400" b="1" dirty="0">
              <a:solidFill>
                <a:srgbClr val="000000"/>
              </a:solidFill>
              <a:latin typeface="Georgia" pitchFamily="18" charset="0"/>
            </a:endParaRPr>
          </a:p>
          <a:p>
            <a:pPr algn="ctr"/>
            <a:endParaRPr lang="en-ZA" sz="2400" b="1" dirty="0" smtClean="0">
              <a:solidFill>
                <a:srgbClr val="000000"/>
              </a:solidFill>
              <a:latin typeface="Georgia" pitchFamily="18" charset="0"/>
            </a:endParaRPr>
          </a:p>
          <a:p>
            <a:pPr algn="ctr"/>
            <a:endParaRPr lang="en-US" sz="2400" dirty="0"/>
          </a:p>
        </p:txBody>
      </p:sp>
      <p:pic>
        <p:nvPicPr>
          <p:cNvPr id="4" name="Picture 3"/>
          <p:cNvPicPr>
            <a:picLocks noChangeAspect="1"/>
          </p:cNvPicPr>
          <p:nvPr/>
        </p:nvPicPr>
        <p:blipFill>
          <a:blip r:embed="rId2" cstate="print"/>
          <a:stretch>
            <a:fillRect/>
          </a:stretch>
        </p:blipFill>
        <p:spPr>
          <a:xfrm>
            <a:off x="6172201" y="1600200"/>
            <a:ext cx="2362199" cy="1995495"/>
          </a:xfrm>
          <a:prstGeom prst="rect">
            <a:avLst/>
          </a:prstGeom>
          <a:ln w="25400">
            <a:solidFill>
              <a:schemeClr val="tx1"/>
            </a:solidFill>
          </a:ln>
        </p:spPr>
      </p:pic>
      <p:pic>
        <p:nvPicPr>
          <p:cNvPr id="6" name="Picture 2" descr="C:\Users\Jonathan\Documents\2 environmental work - ecoafrica\6 COAST\SC meeting sept 13\photos to shrink\IMG_5945.JPG"/>
          <p:cNvPicPr>
            <a:picLocks noChangeAspect="1" noChangeArrowheads="1"/>
          </p:cNvPicPr>
          <p:nvPr/>
        </p:nvPicPr>
        <p:blipFill>
          <a:blip r:embed="rId3" cstate="print"/>
          <a:srcRect/>
          <a:stretch>
            <a:fillRect/>
          </a:stretch>
        </p:blipFill>
        <p:spPr bwMode="auto">
          <a:xfrm>
            <a:off x="609600" y="1600200"/>
            <a:ext cx="2667000" cy="2000250"/>
          </a:xfrm>
          <a:prstGeom prst="rect">
            <a:avLst/>
          </a:prstGeom>
          <a:noFill/>
          <a:ln w="25400">
            <a:solidFill>
              <a:schemeClr val="tx1"/>
            </a:solidFill>
          </a:ln>
        </p:spPr>
      </p:pic>
      <p:pic>
        <p:nvPicPr>
          <p:cNvPr id="8" name="Picture 7"/>
          <p:cNvPicPr>
            <a:picLocks noChangeAspect="1"/>
          </p:cNvPicPr>
          <p:nvPr/>
        </p:nvPicPr>
        <p:blipFill>
          <a:blip r:embed="rId4" cstate="print"/>
          <a:stretch>
            <a:fillRect/>
          </a:stretch>
        </p:blipFill>
        <p:spPr>
          <a:xfrm>
            <a:off x="457200" y="3810000"/>
            <a:ext cx="3200400" cy="2279950"/>
          </a:xfrm>
          <a:prstGeom prst="rect">
            <a:avLst/>
          </a:prstGeom>
          <a:ln w="25400">
            <a:solidFill>
              <a:schemeClr val="tx1"/>
            </a:solidFill>
          </a:ln>
        </p:spPr>
      </p:pic>
      <p:pic>
        <p:nvPicPr>
          <p:cNvPr id="9" name="Picture 8"/>
          <p:cNvPicPr>
            <a:picLocks noChangeAspect="1"/>
          </p:cNvPicPr>
          <p:nvPr/>
        </p:nvPicPr>
        <p:blipFill>
          <a:blip r:embed="rId5" cstate="print"/>
          <a:stretch>
            <a:fillRect/>
          </a:stretch>
        </p:blipFill>
        <p:spPr>
          <a:xfrm>
            <a:off x="3848808" y="3810000"/>
            <a:ext cx="1713792" cy="2286000"/>
          </a:xfrm>
          <a:prstGeom prst="rect">
            <a:avLst/>
          </a:prstGeom>
          <a:ln w="25400">
            <a:solidFill>
              <a:schemeClr val="tx1"/>
            </a:solidFill>
          </a:ln>
        </p:spPr>
      </p:pic>
      <p:pic>
        <p:nvPicPr>
          <p:cNvPr id="10" name="Picture 9"/>
          <p:cNvPicPr>
            <a:picLocks noChangeAspect="1"/>
          </p:cNvPicPr>
          <p:nvPr/>
        </p:nvPicPr>
        <p:blipFill>
          <a:blip r:embed="rId6" cstate="print"/>
          <a:stretch>
            <a:fillRect/>
          </a:stretch>
        </p:blipFill>
        <p:spPr>
          <a:xfrm>
            <a:off x="3581400" y="1600200"/>
            <a:ext cx="2286000" cy="1992086"/>
          </a:xfrm>
          <a:prstGeom prst="rect">
            <a:avLst/>
          </a:prstGeom>
          <a:ln w="25400">
            <a:solidFill>
              <a:schemeClr val="tx1"/>
            </a:solidFill>
          </a:ln>
        </p:spPr>
      </p:pic>
      <p:pic>
        <p:nvPicPr>
          <p:cNvPr id="11" name="Picture 10"/>
          <p:cNvPicPr>
            <a:picLocks noChangeAspect="1"/>
          </p:cNvPicPr>
          <p:nvPr/>
        </p:nvPicPr>
        <p:blipFill>
          <a:blip r:embed="rId7" cstate="print"/>
          <a:stretch>
            <a:fillRect/>
          </a:stretch>
        </p:blipFill>
        <p:spPr>
          <a:xfrm>
            <a:off x="5787704" y="3810000"/>
            <a:ext cx="3047140" cy="2286000"/>
          </a:xfrm>
          <a:prstGeom prst="rect">
            <a:avLst/>
          </a:prstGeom>
          <a:ln w="25400">
            <a:solidFill>
              <a:schemeClr val="tx1"/>
            </a:solidFill>
          </a:ln>
        </p:spPr>
      </p:pic>
    </p:spTree>
    <p:extLst>
      <p:ext uri="{BB962C8B-B14F-4D97-AF65-F5344CB8AC3E}">
        <p14:creationId xmlns:p14="http://schemas.microsoft.com/office/powerpoint/2010/main" val="319987973"/>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914400"/>
            <a:ext cx="6477000" cy="584776"/>
          </a:xfrm>
          <a:prstGeom prst="rect">
            <a:avLst/>
          </a:prstGeom>
        </p:spPr>
        <p:txBody>
          <a:bodyPr wrap="square">
            <a:spAutoFit/>
          </a:bodyPr>
          <a:lstStyle/>
          <a:p>
            <a:pPr algn="ctr"/>
            <a:r>
              <a:rPr lang="en-ZA" sz="3200" b="1" dirty="0" smtClean="0">
                <a:solidFill>
                  <a:srgbClr val="000000"/>
                </a:solidFill>
                <a:latin typeface="Georgia" pitchFamily="18" charset="0"/>
              </a:rPr>
              <a:t>CAPACITY BUILDING</a:t>
            </a:r>
            <a:endParaRPr lang="en-US" sz="2400" dirty="0"/>
          </a:p>
        </p:txBody>
      </p:sp>
      <p:pic>
        <p:nvPicPr>
          <p:cNvPr id="2" name="Picture 1"/>
          <p:cNvPicPr>
            <a:picLocks noChangeAspect="1"/>
          </p:cNvPicPr>
          <p:nvPr/>
        </p:nvPicPr>
        <p:blipFill>
          <a:blip r:embed="rId2" cstate="print"/>
          <a:stretch>
            <a:fillRect/>
          </a:stretch>
        </p:blipFill>
        <p:spPr>
          <a:xfrm>
            <a:off x="152400" y="4231218"/>
            <a:ext cx="3388789" cy="1788582"/>
          </a:xfrm>
          <a:prstGeom prst="rect">
            <a:avLst/>
          </a:prstGeom>
          <a:ln w="25400">
            <a:solidFill>
              <a:schemeClr val="tx1"/>
            </a:solidFill>
          </a:ln>
        </p:spPr>
      </p:pic>
      <p:pic>
        <p:nvPicPr>
          <p:cNvPr id="3" name="Picture 2"/>
          <p:cNvPicPr>
            <a:picLocks noChangeAspect="1"/>
          </p:cNvPicPr>
          <p:nvPr/>
        </p:nvPicPr>
        <p:blipFill>
          <a:blip r:embed="rId3" cstate="print"/>
          <a:stretch>
            <a:fillRect/>
          </a:stretch>
        </p:blipFill>
        <p:spPr>
          <a:xfrm>
            <a:off x="6381002" y="1752600"/>
            <a:ext cx="2610598" cy="2057400"/>
          </a:xfrm>
          <a:prstGeom prst="rect">
            <a:avLst/>
          </a:prstGeom>
          <a:ln w="25400">
            <a:solidFill>
              <a:schemeClr val="tx1"/>
            </a:solidFill>
          </a:ln>
        </p:spPr>
      </p:pic>
      <p:pic>
        <p:nvPicPr>
          <p:cNvPr id="4" name="Picture 3"/>
          <p:cNvPicPr>
            <a:picLocks noChangeAspect="1"/>
          </p:cNvPicPr>
          <p:nvPr/>
        </p:nvPicPr>
        <p:blipFill>
          <a:blip r:embed="rId4" cstate="print"/>
          <a:stretch>
            <a:fillRect/>
          </a:stretch>
        </p:blipFill>
        <p:spPr>
          <a:xfrm>
            <a:off x="5983186" y="4038600"/>
            <a:ext cx="3010447" cy="1981200"/>
          </a:xfrm>
          <a:prstGeom prst="rect">
            <a:avLst/>
          </a:prstGeom>
          <a:ln w="25400">
            <a:solidFill>
              <a:schemeClr val="tx1"/>
            </a:solidFill>
          </a:ln>
        </p:spPr>
      </p:pic>
      <p:pic>
        <p:nvPicPr>
          <p:cNvPr id="10" name="Placeholder" descr="C:\Users\User\Desktop\boat operator trainning\sea through the glass pic\970017_10153052270855371_1521871285_n.jpg"/>
          <p:cNvPicPr>
            <a:picLocks noGrp="1"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2400" y="1713702"/>
            <a:ext cx="2667000" cy="2324898"/>
          </a:xfrm>
          <a:prstGeom prst="rect">
            <a:avLst/>
          </a:prstGeom>
          <a:noFill/>
          <a:ln w="25400">
            <a:solidFill>
              <a:schemeClr val="tx1"/>
            </a:solidFill>
          </a:ln>
          <a:extLst>
            <a:ext uri="{FAA26D3D-D897-4be2-8F04-BA451C77F1D7}">
              <ma14:placeholderFlag xmlns="" xmlns:ma14="http://schemas.microsoft.com/office/mac/drawingml/2011/main" val="1"/>
            </a:ext>
          </a:extLst>
        </p:spPr>
      </p:pic>
      <p:pic>
        <p:nvPicPr>
          <p:cNvPr id="12" name="Picture 11"/>
          <p:cNvPicPr>
            <a:picLocks noChangeAspect="1"/>
          </p:cNvPicPr>
          <p:nvPr/>
        </p:nvPicPr>
        <p:blipFill>
          <a:blip r:embed="rId6" cstate="print"/>
          <a:stretch>
            <a:fillRect/>
          </a:stretch>
        </p:blipFill>
        <p:spPr>
          <a:xfrm>
            <a:off x="2895600" y="1734125"/>
            <a:ext cx="3352800" cy="1694875"/>
          </a:xfrm>
          <a:prstGeom prst="rect">
            <a:avLst/>
          </a:prstGeom>
          <a:ln w="25400">
            <a:solidFill>
              <a:schemeClr val="tx1"/>
            </a:solidFill>
          </a:ln>
        </p:spPr>
      </p:pic>
      <p:pic>
        <p:nvPicPr>
          <p:cNvPr id="13" name="Picture 12"/>
          <p:cNvPicPr>
            <a:picLocks noChangeAspect="1"/>
          </p:cNvPicPr>
          <p:nvPr/>
        </p:nvPicPr>
        <p:blipFill>
          <a:blip r:embed="rId7" cstate="print"/>
          <a:stretch>
            <a:fillRect/>
          </a:stretch>
        </p:blipFill>
        <p:spPr>
          <a:xfrm>
            <a:off x="3657600" y="3657600"/>
            <a:ext cx="2133600" cy="2381170"/>
          </a:xfrm>
          <a:prstGeom prst="rect">
            <a:avLst/>
          </a:prstGeom>
          <a:ln w="25400">
            <a:solidFill>
              <a:schemeClr val="tx1"/>
            </a:solidFill>
          </a:ln>
        </p:spPr>
      </p:pic>
    </p:spTree>
    <p:extLst>
      <p:ext uri="{BB962C8B-B14F-4D97-AF65-F5344CB8AC3E}">
        <p14:creationId xmlns:p14="http://schemas.microsoft.com/office/powerpoint/2010/main" val="320888902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898029"/>
            <a:ext cx="7696200" cy="1323439"/>
          </a:xfrm>
          <a:prstGeom prst="rect">
            <a:avLst/>
          </a:prstGeom>
        </p:spPr>
        <p:txBody>
          <a:bodyPr wrap="square">
            <a:spAutoFit/>
          </a:bodyPr>
          <a:lstStyle/>
          <a:p>
            <a:pPr algn="ctr"/>
            <a:r>
              <a:rPr lang="en-ZA" sz="3200" b="1" dirty="0" smtClean="0">
                <a:solidFill>
                  <a:srgbClr val="000000"/>
                </a:solidFill>
                <a:latin typeface="Georgia" pitchFamily="18" charset="0"/>
              </a:rPr>
              <a:t>MOZAMBIQUE RESULTS</a:t>
            </a:r>
          </a:p>
          <a:p>
            <a:pPr algn="ctr"/>
            <a:endParaRPr lang="en-ZA" sz="2400" b="1" dirty="0">
              <a:solidFill>
                <a:srgbClr val="000000"/>
              </a:solidFill>
              <a:latin typeface="Georgia" pitchFamily="18" charset="0"/>
            </a:endParaRPr>
          </a:p>
          <a:p>
            <a:pPr algn="ctr"/>
            <a:endParaRPr lang="en-ZA" sz="2400" b="1" dirty="0" smtClean="0">
              <a:solidFill>
                <a:srgbClr val="000000"/>
              </a:solidFill>
              <a:latin typeface="Georgia" pitchFamily="18" charset="0"/>
            </a:endParaRP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600" y="1643697"/>
            <a:ext cx="3401695" cy="4147503"/>
          </a:xfrm>
          <a:prstGeom prst="rect">
            <a:avLst/>
          </a:prstGeom>
          <a:noFill/>
          <a:ln w="25400">
            <a:solidFill>
              <a:schemeClr val="tx1"/>
            </a:solidFill>
          </a:ln>
          <a:extLst>
            <a:ext uri="{FAA26D3D-D897-4be2-8F04-BA451C77F1D7}">
              <ma14:placeholderFlag xmlns="" xmlns:ma14="http://schemas.microsoft.com/office/mac/drawingml/2011/main"/>
            </a:ext>
          </a:extLst>
        </p:spPr>
      </p:pic>
      <p:pic>
        <p:nvPicPr>
          <p:cNvPr id="6" name="Picture 5"/>
          <p:cNvPicPr>
            <a:picLocks noChangeAspect="1"/>
          </p:cNvPicPr>
          <p:nvPr/>
        </p:nvPicPr>
        <p:blipFill>
          <a:blip r:embed="rId3" cstate="print"/>
          <a:stretch>
            <a:fillRect/>
          </a:stretch>
        </p:blipFill>
        <p:spPr>
          <a:xfrm>
            <a:off x="4419600" y="2253297"/>
            <a:ext cx="2057400" cy="2913498"/>
          </a:xfrm>
          <a:prstGeom prst="rect">
            <a:avLst/>
          </a:prstGeom>
          <a:ln w="25400">
            <a:solidFill>
              <a:schemeClr val="tx1"/>
            </a:solidFill>
          </a:ln>
        </p:spPr>
      </p:pic>
      <p:pic>
        <p:nvPicPr>
          <p:cNvPr id="7" name="Picture 6"/>
          <p:cNvPicPr>
            <a:picLocks noChangeAspect="1"/>
          </p:cNvPicPr>
          <p:nvPr/>
        </p:nvPicPr>
        <p:blipFill>
          <a:blip r:embed="rId4" cstate="print"/>
          <a:stretch>
            <a:fillRect/>
          </a:stretch>
        </p:blipFill>
        <p:spPr>
          <a:xfrm>
            <a:off x="6781800" y="2558097"/>
            <a:ext cx="1676400" cy="2351460"/>
          </a:xfrm>
          <a:prstGeom prst="rect">
            <a:avLst/>
          </a:prstGeom>
          <a:ln w="25400">
            <a:solidFill>
              <a:schemeClr val="tx1"/>
            </a:solidFill>
          </a:ln>
        </p:spPr>
      </p:pic>
    </p:spTree>
    <p:extLst>
      <p:ext uri="{BB962C8B-B14F-4D97-AF65-F5344CB8AC3E}">
        <p14:creationId xmlns:p14="http://schemas.microsoft.com/office/powerpoint/2010/main" val="31998797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pic>
        <p:nvPicPr>
          <p:cNvPr id="3" name="Picture 2"/>
          <p:cNvPicPr>
            <a:picLocks noChangeAspect="1"/>
          </p:cNvPicPr>
          <p:nvPr/>
        </p:nvPicPr>
        <p:blipFill>
          <a:blip r:embed="rId2" cstate="print"/>
          <a:stretch>
            <a:fillRect/>
          </a:stretch>
        </p:blipFill>
        <p:spPr>
          <a:xfrm>
            <a:off x="0" y="190500"/>
            <a:ext cx="9144000" cy="6464561"/>
          </a:xfrm>
          <a:prstGeom prst="rect">
            <a:avLst/>
          </a:prstGeom>
        </p:spPr>
      </p:pic>
    </p:spTree>
    <p:extLst>
      <p:ext uri="{BB962C8B-B14F-4D97-AF65-F5344CB8AC3E}">
        <p14:creationId xmlns:p14="http://schemas.microsoft.com/office/powerpoint/2010/main" val="3328880462"/>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1295400"/>
            <a:ext cx="87630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RESULTS: </a:t>
            </a:r>
            <a:r>
              <a:rPr lang="en-US" sz="3200" b="1" dirty="0" smtClean="0">
                <a:solidFill>
                  <a:srgbClr val="000000"/>
                </a:solidFill>
                <a:latin typeface="Georgia" pitchFamily="18" charset="0"/>
              </a:rPr>
              <a:t>TBT DEMO SITE</a:t>
            </a: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r>
              <a:rPr lang="en-ZA" b="1" dirty="0" smtClean="0">
                <a:latin typeface="Georgia" pitchFamily="18" charset="0"/>
              </a:rPr>
              <a:t>Tourism use:</a:t>
            </a:r>
            <a:r>
              <a:rPr lang="en-ZA" dirty="0" smtClean="0">
                <a:latin typeface="Georgia" pitchFamily="18" charset="0"/>
              </a:rPr>
              <a:t> high usage by marine tourism sector</a:t>
            </a:r>
          </a:p>
          <a:p>
            <a:pPr>
              <a:buFont typeface="Arial" pitchFamily="34" charset="0"/>
              <a:buChar char="•"/>
            </a:pPr>
            <a:r>
              <a:rPr lang="en-ZA" b="1" dirty="0" smtClean="0">
                <a:latin typeface="Georgia" pitchFamily="18" charset="0"/>
              </a:rPr>
              <a:t>Management:</a:t>
            </a:r>
            <a:r>
              <a:rPr lang="en-ZA" dirty="0" smtClean="0">
                <a:latin typeface="Georgia" pitchFamily="18" charset="0"/>
              </a:rPr>
              <a:t> CCP locally managed reef, no formal protected area, proposals for locally managed marine area, Marine World Heritage Site potential</a:t>
            </a:r>
          </a:p>
          <a:p>
            <a:pPr>
              <a:buFont typeface="Arial" pitchFamily="34" charset="0"/>
              <a:buChar char="•"/>
            </a:pPr>
            <a:r>
              <a:rPr lang="en-ZA" b="1" dirty="0" smtClean="0">
                <a:latin typeface="Georgia" pitchFamily="18" charset="0"/>
              </a:rPr>
              <a:t>Threats:</a:t>
            </a:r>
            <a:r>
              <a:rPr lang="en-ZA" dirty="0" smtClean="0">
                <a:latin typeface="Georgia" pitchFamily="18" charset="0"/>
              </a:rPr>
              <a:t> high/improper tourism, destructive fishing, no protection measures, lack of food security &amp; poverty</a:t>
            </a:r>
          </a:p>
          <a:p>
            <a:pPr>
              <a:buFont typeface="Arial" pitchFamily="34" charset="0"/>
              <a:buChar char="•"/>
            </a:pPr>
            <a:r>
              <a:rPr lang="en-ZA" b="1" dirty="0" smtClean="0">
                <a:latin typeface="Georgia" pitchFamily="18" charset="0"/>
              </a:rPr>
              <a:t>Marine recreation:</a:t>
            </a:r>
            <a:r>
              <a:rPr lang="en-ZA" dirty="0" smtClean="0">
                <a:latin typeface="Georgia" pitchFamily="18" charset="0"/>
              </a:rPr>
              <a:t> beach, SCUBA, safaris, snorkelling, sports fishing, motor boats, jet-skis, estuary tours, surfing</a:t>
            </a:r>
          </a:p>
          <a:p>
            <a:pPr>
              <a:buFont typeface="Arial" pitchFamily="34" charset="0"/>
              <a:buChar char="•"/>
            </a:pPr>
            <a:r>
              <a:rPr lang="en-ZA" b="1" dirty="0" smtClean="0">
                <a:latin typeface="Georgia" pitchFamily="18" charset="0"/>
              </a:rPr>
              <a:t>Collaboration:</a:t>
            </a:r>
            <a:r>
              <a:rPr lang="en-ZA" dirty="0" smtClean="0">
                <a:latin typeface="Georgia" pitchFamily="18" charset="0"/>
              </a:rPr>
              <a:t> conflict between and lack of communication amongst stakeholders, high private sector competition</a:t>
            </a:r>
            <a:endParaRPr lang="en-ZA" dirty="0" smtClean="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endParaRPr lang="en-ZA" sz="2200" b="1" dirty="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spTree>
    <p:extLst>
      <p:ext uri="{BB962C8B-B14F-4D97-AF65-F5344CB8AC3E}">
        <p14:creationId xmlns:p14="http://schemas.microsoft.com/office/powerpoint/2010/main" val="45683242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888147"/>
            <a:ext cx="8382000" cy="9017853"/>
          </a:xfrm>
          <a:prstGeom prst="rect">
            <a:avLst/>
          </a:prstGeom>
        </p:spPr>
        <p:txBody>
          <a:bodyPr wrap="square">
            <a:spAutoFit/>
          </a:bodyPr>
          <a:lstStyle/>
          <a:p>
            <a:pPr algn="ctr"/>
            <a:r>
              <a:rPr lang="en-ZA" sz="3200" b="1" dirty="0" smtClean="0">
                <a:solidFill>
                  <a:srgbClr val="000000"/>
                </a:solidFill>
                <a:latin typeface="Georgia" pitchFamily="18" charset="0"/>
              </a:rPr>
              <a:t>TRAINING, AWARENESS RAISING AND CAPACITY BUILDING (TARCB)</a:t>
            </a:r>
          </a:p>
          <a:p>
            <a:r>
              <a:rPr lang="en-ZA" sz="2400" dirty="0" smtClean="0">
                <a:solidFill>
                  <a:srgbClr val="000000"/>
                </a:solidFill>
                <a:latin typeface="Georgia" pitchFamily="18" charset="0"/>
              </a:rPr>
              <a:t> </a:t>
            </a:r>
          </a:p>
          <a:p>
            <a:r>
              <a:rPr lang="en-ZA" sz="2400" b="1" dirty="0" smtClean="0">
                <a:solidFill>
                  <a:srgbClr val="000000"/>
                </a:solidFill>
                <a:latin typeface="Georgia" pitchFamily="18" charset="0"/>
              </a:rPr>
              <a:t>TBT Demo Site</a:t>
            </a:r>
          </a:p>
          <a:p>
            <a:pPr>
              <a:buFont typeface="Arial" pitchFamily="34" charset="0"/>
              <a:buChar char="•"/>
            </a:pPr>
            <a:r>
              <a:rPr lang="en-ZA" sz="2400" dirty="0" smtClean="0">
                <a:solidFill>
                  <a:srgbClr val="000000"/>
                </a:solidFill>
                <a:latin typeface="Georgia" pitchFamily="18" charset="0"/>
              </a:rPr>
              <a:t> </a:t>
            </a:r>
            <a:r>
              <a:rPr lang="en-ZA" sz="2000" dirty="0" smtClean="0">
                <a:solidFill>
                  <a:srgbClr val="000000"/>
                </a:solidFill>
                <a:latin typeface="Georgia" pitchFamily="18" charset="0"/>
              </a:rPr>
              <a:t>Reef and Marine Awareness Raising</a:t>
            </a:r>
          </a:p>
          <a:p>
            <a:pPr>
              <a:buFont typeface="Arial" pitchFamily="34" charset="0"/>
              <a:buChar char="•"/>
            </a:pPr>
            <a:r>
              <a:rPr lang="en-US" sz="2000" dirty="0" smtClean="0">
                <a:solidFill>
                  <a:srgbClr val="000000"/>
                </a:solidFill>
                <a:latin typeface="Georgia" pitchFamily="18" charset="0"/>
              </a:rPr>
              <a:t> </a:t>
            </a:r>
            <a:r>
              <a:rPr lang="en-ZA" sz="2000" dirty="0" smtClean="0">
                <a:solidFill>
                  <a:srgbClr val="000000"/>
                </a:solidFill>
                <a:latin typeface="Georgia" pitchFamily="18" charset="0"/>
              </a:rPr>
              <a:t>Reef and Marine Tourism Management Capacity Building</a:t>
            </a:r>
          </a:p>
          <a:p>
            <a:pPr>
              <a:buFont typeface="Arial" pitchFamily="34" charset="0"/>
              <a:buChar char="•"/>
            </a:pPr>
            <a:r>
              <a:rPr lang="en-US" sz="2000" dirty="0" smtClean="0">
                <a:solidFill>
                  <a:srgbClr val="000000"/>
                </a:solidFill>
                <a:latin typeface="Georgia" pitchFamily="18" charset="0"/>
              </a:rPr>
              <a:t> Codes of Conduct (SCUBA, snorkeling, marine safaris)</a:t>
            </a:r>
          </a:p>
          <a:p>
            <a:pPr>
              <a:buFont typeface="Arial" pitchFamily="34" charset="0"/>
              <a:buChar char="•"/>
            </a:pPr>
            <a:r>
              <a:rPr lang="en-US" sz="2000" dirty="0" smtClean="0">
                <a:solidFill>
                  <a:srgbClr val="000000"/>
                </a:solidFill>
                <a:latin typeface="Georgia" pitchFamily="18" charset="0"/>
              </a:rPr>
              <a:t> Reef and Marine Ecology Training (Whale Shark focus)</a:t>
            </a:r>
          </a:p>
          <a:p>
            <a:pPr>
              <a:buFont typeface="Arial" pitchFamily="34" charset="0"/>
              <a:buChar char="•"/>
            </a:pPr>
            <a:r>
              <a:rPr lang="en-US" sz="2000" dirty="0" smtClean="0">
                <a:solidFill>
                  <a:srgbClr val="000000"/>
                </a:solidFill>
                <a:latin typeface="Georgia" pitchFamily="18" charset="0"/>
              </a:rPr>
              <a:t> Preliminary Sustainable Seafood Survey</a:t>
            </a:r>
          </a:p>
          <a:p>
            <a:pPr>
              <a:buFont typeface="Arial" pitchFamily="34" charset="0"/>
              <a:buChar char="•"/>
            </a:pPr>
            <a:r>
              <a:rPr lang="en-US" sz="2000" dirty="0" smtClean="0">
                <a:solidFill>
                  <a:srgbClr val="000000"/>
                </a:solidFill>
                <a:latin typeface="Georgia" pitchFamily="18" charset="0"/>
              </a:rPr>
              <a:t> Participatory Mapping</a:t>
            </a:r>
          </a:p>
          <a:p>
            <a:pPr>
              <a:buFont typeface="Arial" pitchFamily="34" charset="0"/>
              <a:buChar char="•"/>
            </a:pPr>
            <a:r>
              <a:rPr lang="en-US" sz="2000" dirty="0" smtClean="0">
                <a:solidFill>
                  <a:srgbClr val="000000"/>
                </a:solidFill>
                <a:latin typeface="Georgia" pitchFamily="18" charset="0"/>
              </a:rPr>
              <a:t> Partnership Strengthening</a:t>
            </a:r>
          </a:p>
          <a:p>
            <a:pPr>
              <a:buFont typeface="Arial" pitchFamily="34" charset="0"/>
              <a:buChar char="•"/>
            </a:pPr>
            <a:r>
              <a:rPr lang="en-US" sz="2000" dirty="0" smtClean="0">
                <a:solidFill>
                  <a:srgbClr val="000000"/>
                </a:solidFill>
                <a:latin typeface="Georgia" pitchFamily="18" charset="0"/>
              </a:rPr>
              <a:t> Sustainability Management Planning</a:t>
            </a:r>
          </a:p>
          <a:p>
            <a:pPr>
              <a:buFont typeface="Arial" pitchFamily="34" charset="0"/>
              <a:buChar char="•"/>
            </a:pPr>
            <a:r>
              <a:rPr lang="en-US" sz="2000" dirty="0" smtClean="0">
                <a:solidFill>
                  <a:srgbClr val="000000"/>
                </a:solidFill>
                <a:latin typeface="Georgia" pitchFamily="18" charset="0"/>
              </a:rPr>
              <a:t> Reef and Marine Tourism Short Film</a:t>
            </a:r>
          </a:p>
          <a:p>
            <a:pPr>
              <a:buFont typeface="Arial" pitchFamily="34" charset="0"/>
              <a:buChar char="•"/>
            </a:pPr>
            <a:r>
              <a:rPr lang="en-US" sz="2000" dirty="0" smtClean="0">
                <a:solidFill>
                  <a:srgbClr val="000000"/>
                </a:solidFill>
                <a:latin typeface="Georgia" pitchFamily="18" charset="0"/>
              </a:rPr>
              <a:t> Local Research Support</a:t>
            </a:r>
            <a:endParaRPr lang="en-ZA" sz="2000" dirty="0" smtClean="0">
              <a:solidFill>
                <a:srgbClr val="000000"/>
              </a:solidFill>
              <a:latin typeface="Georgia" pitchFamily="18" charset="0"/>
            </a:endParaRPr>
          </a:p>
          <a:p>
            <a:endParaRPr lang="en-ZA" sz="2400" dirty="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dirty="0"/>
          </a:p>
        </p:txBody>
      </p:sp>
    </p:spTree>
    <p:extLst>
      <p:ext uri="{BB962C8B-B14F-4D97-AF65-F5344CB8AC3E}">
        <p14:creationId xmlns:p14="http://schemas.microsoft.com/office/powerpoint/2010/main" val="319987973"/>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pic>
        <p:nvPicPr>
          <p:cNvPr id="2" name="Picture 1"/>
          <p:cNvPicPr>
            <a:picLocks noChangeAspect="1"/>
          </p:cNvPicPr>
          <p:nvPr/>
        </p:nvPicPr>
        <p:blipFill>
          <a:blip r:embed="rId2" cstate="print"/>
          <a:stretch>
            <a:fillRect/>
          </a:stretch>
        </p:blipFill>
        <p:spPr>
          <a:xfrm>
            <a:off x="0" y="190500"/>
            <a:ext cx="9144000" cy="6464561"/>
          </a:xfrm>
          <a:prstGeom prst="rect">
            <a:avLst/>
          </a:prstGeom>
        </p:spPr>
      </p:pic>
    </p:spTree>
    <p:extLst>
      <p:ext uri="{BB962C8B-B14F-4D97-AF65-F5344CB8AC3E}">
        <p14:creationId xmlns:p14="http://schemas.microsoft.com/office/powerpoint/2010/main" val="3328880462"/>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898029"/>
            <a:ext cx="7620000" cy="1692771"/>
          </a:xfrm>
          <a:prstGeom prst="rect">
            <a:avLst/>
          </a:prstGeom>
        </p:spPr>
        <p:txBody>
          <a:bodyPr wrap="square">
            <a:spAutoFit/>
          </a:bodyPr>
          <a:lstStyle/>
          <a:p>
            <a:pPr algn="ctr"/>
            <a:r>
              <a:rPr lang="en-ZA" sz="3200" b="1" dirty="0" smtClean="0">
                <a:solidFill>
                  <a:srgbClr val="000000"/>
                </a:solidFill>
                <a:latin typeface="Georgia" pitchFamily="18" charset="0"/>
              </a:rPr>
              <a:t>TANZANIA RESULTS</a:t>
            </a:r>
          </a:p>
          <a:p>
            <a:pPr algn="ctr"/>
            <a:endParaRPr lang="en-ZA" sz="2400" b="1" dirty="0">
              <a:solidFill>
                <a:srgbClr val="000000"/>
              </a:solidFill>
              <a:latin typeface="Georgia" pitchFamily="18" charset="0"/>
            </a:endParaRPr>
          </a:p>
          <a:p>
            <a:pPr algn="ctr"/>
            <a:endParaRPr lang="en-ZA"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p:txBody>
      </p:sp>
      <p:pic>
        <p:nvPicPr>
          <p:cNvPr id="3" name="Picture 2"/>
          <p:cNvPicPr/>
          <p:nvPr/>
        </p:nvPicPr>
        <p:blipFill>
          <a:blip r:embed="rId2" cstate="print">
            <a:extLst>
              <a:ext uri="{28A0092B-C50C-407E-A947-70E740481C1C}">
                <a14:useLocalDpi xmlns:a14="http://schemas.microsoft.com/office/drawing/2010/main"/>
              </a:ext>
            </a:extLst>
          </a:blip>
          <a:srcRect/>
          <a:stretch>
            <a:fillRect/>
          </a:stretch>
        </p:blipFill>
        <p:spPr bwMode="auto">
          <a:xfrm>
            <a:off x="990600" y="1600200"/>
            <a:ext cx="3200400" cy="4343400"/>
          </a:xfrm>
          <a:prstGeom prst="rect">
            <a:avLst/>
          </a:prstGeom>
          <a:noFill/>
          <a:ln w="25400">
            <a:solidFill>
              <a:schemeClr val="tx1"/>
            </a:solidFill>
          </a:ln>
          <a:extLst>
            <a:ext uri="{FAA26D3D-D897-4be2-8F04-BA451C77F1D7}">
              <ma14:placeholderFlag xmlns="" xmlns:ma14="http://schemas.microsoft.com/office/mac/drawingml/2011/main"/>
            </a:ext>
          </a:extLst>
        </p:spPr>
      </p:pic>
      <p:pic>
        <p:nvPicPr>
          <p:cNvPr id="6" name="Picture 5"/>
          <p:cNvPicPr>
            <a:picLocks noChangeAspect="1"/>
          </p:cNvPicPr>
          <p:nvPr/>
        </p:nvPicPr>
        <p:blipFill>
          <a:blip r:embed="rId3" cstate="print"/>
          <a:stretch>
            <a:fillRect/>
          </a:stretch>
        </p:blipFill>
        <p:spPr>
          <a:xfrm>
            <a:off x="4572000" y="2362200"/>
            <a:ext cx="2057400" cy="2914088"/>
          </a:xfrm>
          <a:prstGeom prst="rect">
            <a:avLst/>
          </a:prstGeom>
          <a:ln w="25400">
            <a:solidFill>
              <a:schemeClr val="tx1"/>
            </a:solidFill>
          </a:ln>
        </p:spPr>
      </p:pic>
      <p:pic>
        <p:nvPicPr>
          <p:cNvPr id="7" name="Picture 6"/>
          <p:cNvPicPr>
            <a:picLocks noChangeAspect="1"/>
          </p:cNvPicPr>
          <p:nvPr/>
        </p:nvPicPr>
        <p:blipFill>
          <a:blip r:embed="rId4" cstate="print"/>
          <a:stretch>
            <a:fillRect/>
          </a:stretch>
        </p:blipFill>
        <p:spPr>
          <a:xfrm>
            <a:off x="6934200" y="2743200"/>
            <a:ext cx="1617031" cy="2260599"/>
          </a:xfrm>
          <a:prstGeom prst="rect">
            <a:avLst/>
          </a:prstGeom>
          <a:ln w="25400">
            <a:solidFill>
              <a:schemeClr val="tx1"/>
            </a:solidFill>
          </a:ln>
        </p:spPr>
      </p:pic>
    </p:spTree>
    <p:extLst>
      <p:ext uri="{BB962C8B-B14F-4D97-AF65-F5344CB8AC3E}">
        <p14:creationId xmlns:p14="http://schemas.microsoft.com/office/powerpoint/2010/main" val="31998797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7620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r>
              <a:rPr lang="en-ZA" sz="3200" b="1" dirty="0" smtClean="0">
                <a:solidFill>
                  <a:srgbClr val="000000"/>
                </a:solidFill>
                <a:latin typeface="Georgia" pitchFamily="18" charset="0"/>
              </a:rPr>
              <a:t>Tanzania map</a:t>
            </a: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pic>
        <p:nvPicPr>
          <p:cNvPr id="2" name="Picture 1"/>
          <p:cNvPicPr>
            <a:picLocks noChangeAspect="1"/>
          </p:cNvPicPr>
          <p:nvPr/>
        </p:nvPicPr>
        <p:blipFill>
          <a:blip r:embed="rId2" cstate="print"/>
          <a:stretch>
            <a:fillRect/>
          </a:stretch>
        </p:blipFill>
        <p:spPr>
          <a:xfrm>
            <a:off x="0" y="190500"/>
            <a:ext cx="9144000" cy="6464561"/>
          </a:xfrm>
          <a:prstGeom prst="rect">
            <a:avLst/>
          </a:prstGeom>
        </p:spPr>
      </p:pic>
    </p:spTree>
    <p:extLst>
      <p:ext uri="{BB962C8B-B14F-4D97-AF65-F5344CB8AC3E}">
        <p14:creationId xmlns:p14="http://schemas.microsoft.com/office/powerpoint/2010/main" val="116042800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1143000"/>
            <a:ext cx="8763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RESULTS: </a:t>
            </a:r>
            <a:r>
              <a:rPr lang="en-US" sz="3200" b="1" dirty="0" smtClean="0">
                <a:solidFill>
                  <a:srgbClr val="000000"/>
                </a:solidFill>
                <a:latin typeface="Georgia" pitchFamily="18" charset="0"/>
              </a:rPr>
              <a:t>Bagamoyo Demo Site</a:t>
            </a: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r>
              <a:rPr lang="en-ZA" b="1" dirty="0" smtClean="0">
                <a:latin typeface="Georgia" pitchFamily="18" charset="0"/>
              </a:rPr>
              <a:t>Tourism use:</a:t>
            </a:r>
            <a:r>
              <a:rPr lang="en-ZA" dirty="0" smtClean="0">
                <a:latin typeface="Georgia" pitchFamily="18" charset="0"/>
              </a:rPr>
              <a:t> low usage by marine tourism sector, high potential for linkage between marine and cultural tourism </a:t>
            </a:r>
          </a:p>
          <a:p>
            <a:pPr>
              <a:buFont typeface="Arial" pitchFamily="34" charset="0"/>
              <a:buChar char="•"/>
            </a:pPr>
            <a:r>
              <a:rPr lang="en-ZA" b="1" dirty="0" smtClean="0">
                <a:latin typeface="Georgia" pitchFamily="18" charset="0"/>
              </a:rPr>
              <a:t>Management:</a:t>
            </a:r>
            <a:r>
              <a:rPr lang="en-ZA" dirty="0" smtClean="0">
                <a:latin typeface="Georgia" pitchFamily="18" charset="0"/>
              </a:rPr>
              <a:t> CCC locally managed reefs (by-law), no marine protected area, lack of resources and capacity</a:t>
            </a:r>
          </a:p>
          <a:p>
            <a:pPr>
              <a:buFont typeface="Arial" pitchFamily="34" charset="0"/>
              <a:buChar char="•"/>
            </a:pPr>
            <a:r>
              <a:rPr lang="en-ZA" b="1" dirty="0" smtClean="0">
                <a:latin typeface="Georgia" pitchFamily="18" charset="0"/>
              </a:rPr>
              <a:t>Threats:</a:t>
            </a:r>
            <a:r>
              <a:rPr lang="en-ZA" dirty="0" smtClean="0">
                <a:latin typeface="Georgia" pitchFamily="18" charset="0"/>
              </a:rPr>
              <a:t> destructive fishing, pollution, improper coastal development, proposed port development</a:t>
            </a:r>
            <a:r>
              <a:rPr lang="en-ZA" dirty="0">
                <a:latin typeface="Georgia" pitchFamily="18" charset="0"/>
              </a:rPr>
              <a:t>, lack of food security &amp; </a:t>
            </a:r>
            <a:r>
              <a:rPr lang="en-ZA" dirty="0" smtClean="0">
                <a:latin typeface="Georgia" pitchFamily="18" charset="0"/>
              </a:rPr>
              <a:t>poverty, no marine protection measures</a:t>
            </a:r>
            <a:endParaRPr lang="en-ZA" b="1" dirty="0" smtClean="0">
              <a:latin typeface="Georgia" pitchFamily="18" charset="0"/>
            </a:endParaRPr>
          </a:p>
          <a:p>
            <a:pPr>
              <a:buFont typeface="Arial" pitchFamily="34" charset="0"/>
              <a:buChar char="•"/>
            </a:pPr>
            <a:r>
              <a:rPr lang="en-ZA" b="1" dirty="0" smtClean="0">
                <a:latin typeface="Georgia" pitchFamily="18" charset="0"/>
              </a:rPr>
              <a:t>Marine recreation:</a:t>
            </a:r>
            <a:r>
              <a:rPr lang="en-ZA" dirty="0" smtClean="0">
                <a:latin typeface="Georgia" pitchFamily="18" charset="0"/>
              </a:rPr>
              <a:t> marine tours and limited diving, emerging activities</a:t>
            </a:r>
            <a:endParaRPr lang="en-ZA" b="1" dirty="0" smtClean="0">
              <a:latin typeface="Georgia" pitchFamily="18" charset="0"/>
            </a:endParaRPr>
          </a:p>
          <a:p>
            <a:pPr>
              <a:buFont typeface="Arial" pitchFamily="34" charset="0"/>
              <a:buChar char="•"/>
            </a:pPr>
            <a:r>
              <a:rPr lang="en-ZA" b="1" dirty="0" smtClean="0">
                <a:latin typeface="Georgia" pitchFamily="18" charset="0"/>
              </a:rPr>
              <a:t>Collaboration:</a:t>
            </a:r>
            <a:r>
              <a:rPr lang="en-ZA" dirty="0" smtClean="0">
                <a:latin typeface="Georgia" pitchFamily="18" charset="0"/>
              </a:rPr>
              <a:t> limited collaboration amongst stakeholders on marine tourism</a:t>
            </a:r>
            <a:endParaRPr lang="en-ZA" dirty="0" smtClean="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endParaRPr lang="en-ZA" sz="2200" b="1" dirty="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spTree>
    <p:extLst>
      <p:ext uri="{BB962C8B-B14F-4D97-AF65-F5344CB8AC3E}">
        <p14:creationId xmlns:p14="http://schemas.microsoft.com/office/powerpoint/2010/main" val="45683242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txBox="1">
            <a:spLocks/>
          </p:cNvSpPr>
          <p:nvPr/>
        </p:nvSpPr>
        <p:spPr bwMode="auto">
          <a:xfrm>
            <a:off x="304800" y="1066800"/>
            <a:ext cx="8534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smtClean="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400" b="1" dirty="0" smtClean="0">
              <a:solidFill>
                <a:srgbClr val="000000"/>
              </a:solidFill>
              <a:latin typeface="Georgia" pitchFamily="18" charset="0"/>
            </a:endParaRPr>
          </a:p>
          <a:p>
            <a:pPr algn="ctr"/>
            <a:endParaRPr lang="en-ZA" sz="34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OUTLINE</a:t>
            </a:r>
          </a:p>
          <a:p>
            <a:pPr>
              <a:lnSpc>
                <a:spcPct val="150000"/>
              </a:lnSpc>
              <a:buFont typeface="Calibri" pitchFamily="34" charset="0"/>
              <a:buAutoNum type="arabicParenR"/>
            </a:pPr>
            <a:r>
              <a:rPr lang="en-ZA" dirty="0" smtClean="0">
                <a:solidFill>
                  <a:srgbClr val="000000"/>
                </a:solidFill>
                <a:latin typeface="Georgia" pitchFamily="18" charset="0"/>
              </a:rPr>
              <a:t>Situation</a:t>
            </a:r>
          </a:p>
          <a:p>
            <a:pPr>
              <a:lnSpc>
                <a:spcPct val="150000"/>
              </a:lnSpc>
              <a:buFont typeface="Calibri" pitchFamily="34" charset="0"/>
              <a:buAutoNum type="arabicParenR"/>
            </a:pPr>
            <a:r>
              <a:rPr lang="en-US" dirty="0" smtClean="0">
                <a:solidFill>
                  <a:srgbClr val="000000"/>
                </a:solidFill>
                <a:latin typeface="Georgia" pitchFamily="18" charset="0"/>
              </a:rPr>
              <a:t>Introduction</a:t>
            </a:r>
            <a:endParaRPr lang="en-ZA" dirty="0">
              <a:solidFill>
                <a:srgbClr val="000000"/>
              </a:solidFill>
              <a:latin typeface="Georgia" pitchFamily="18" charset="0"/>
            </a:endParaRPr>
          </a:p>
          <a:p>
            <a:pPr>
              <a:lnSpc>
                <a:spcPct val="150000"/>
              </a:lnSpc>
              <a:buFont typeface="Calibri" pitchFamily="34" charset="0"/>
              <a:buAutoNum type="arabicParenR"/>
            </a:pPr>
            <a:r>
              <a:rPr lang="en-ZA" dirty="0" smtClean="0">
                <a:solidFill>
                  <a:srgbClr val="000000"/>
                </a:solidFill>
                <a:latin typeface="Georgia" pitchFamily="18" charset="0"/>
              </a:rPr>
              <a:t>RMRM Components </a:t>
            </a:r>
          </a:p>
          <a:p>
            <a:pPr>
              <a:lnSpc>
                <a:spcPct val="150000"/>
              </a:lnSpc>
              <a:buFont typeface="Calibri" pitchFamily="34" charset="0"/>
              <a:buAutoNum type="arabicParenR"/>
            </a:pPr>
            <a:r>
              <a:rPr lang="en-ZA" dirty="0" smtClean="0">
                <a:solidFill>
                  <a:srgbClr val="000000"/>
                </a:solidFill>
                <a:latin typeface="Georgia" pitchFamily="18" charset="0"/>
              </a:rPr>
              <a:t>RMRM Participatory Planning Process</a:t>
            </a:r>
          </a:p>
          <a:p>
            <a:pPr>
              <a:lnSpc>
                <a:spcPct val="150000"/>
              </a:lnSpc>
              <a:buFont typeface="Calibri" pitchFamily="34" charset="0"/>
              <a:buAutoNum type="arabicParenR"/>
            </a:pPr>
            <a:r>
              <a:rPr lang="en-ZA" dirty="0" smtClean="0">
                <a:solidFill>
                  <a:srgbClr val="000000"/>
                </a:solidFill>
                <a:latin typeface="Georgia" pitchFamily="18" charset="0"/>
              </a:rPr>
              <a:t>Results: Mozambique, Tanzania, Kenya</a:t>
            </a:r>
          </a:p>
          <a:p>
            <a:pPr>
              <a:lnSpc>
                <a:spcPct val="150000"/>
              </a:lnSpc>
              <a:buFont typeface="Calibri" pitchFamily="34" charset="0"/>
              <a:buAutoNum type="arabicParenR"/>
            </a:pPr>
            <a:r>
              <a:rPr lang="en-US" dirty="0" smtClean="0">
                <a:solidFill>
                  <a:srgbClr val="000000"/>
                </a:solidFill>
                <a:latin typeface="Georgia" pitchFamily="18" charset="0"/>
              </a:rPr>
              <a:t>Sustainability Management Plans/Strategies</a:t>
            </a:r>
          </a:p>
          <a:p>
            <a:pPr>
              <a:lnSpc>
                <a:spcPct val="150000"/>
              </a:lnSpc>
              <a:buFont typeface="Calibri" pitchFamily="34" charset="0"/>
              <a:buAutoNum type="arabicParenR"/>
            </a:pPr>
            <a:r>
              <a:rPr lang="en-ZA" dirty="0" smtClean="0">
                <a:solidFill>
                  <a:srgbClr val="000000"/>
                </a:solidFill>
                <a:latin typeface="Georgia" pitchFamily="18" charset="0"/>
              </a:rPr>
              <a:t>Lessons </a:t>
            </a:r>
          </a:p>
          <a:p>
            <a:pPr>
              <a:lnSpc>
                <a:spcPct val="150000"/>
              </a:lnSpc>
              <a:buFont typeface="Calibri" pitchFamily="34" charset="0"/>
              <a:buAutoNum type="arabicParenR"/>
            </a:pPr>
            <a:r>
              <a:rPr lang="en-US" dirty="0" smtClean="0">
                <a:solidFill>
                  <a:srgbClr val="000000"/>
                </a:solidFill>
                <a:latin typeface="Georgia" pitchFamily="18" charset="0"/>
              </a:rPr>
              <a:t>Feedback from the Demo Site</a:t>
            </a:r>
            <a:endParaRPr lang="en-ZA" dirty="0" smtClean="0">
              <a:solidFill>
                <a:srgbClr val="000000"/>
              </a:solidFill>
              <a:latin typeface="Georgia" pitchFamily="18" charset="0"/>
            </a:endParaRPr>
          </a:p>
          <a:p>
            <a:pPr>
              <a:buFont typeface="Calibri" pitchFamily="34" charset="0"/>
              <a:buAutoNum type="arabicParenR"/>
            </a:pPr>
            <a:endParaRPr lang="en-ZA" dirty="0">
              <a:solidFill>
                <a:srgbClr val="000000"/>
              </a:solidFill>
              <a:latin typeface="Georgia" pitchFamily="18" charset="0"/>
            </a:endParaRPr>
          </a:p>
          <a:p>
            <a:pPr marL="0" indent="0"/>
            <a:endParaRPr lang="en-ZA" dirty="0" smtClean="0">
              <a:solidFill>
                <a:srgbClr val="000000"/>
              </a:solidFill>
              <a:latin typeface="Georgia" pitchFamily="18" charset="0"/>
            </a:endParaRPr>
          </a:p>
          <a:p>
            <a:pPr>
              <a:buFont typeface="Calibri" pitchFamily="34" charset="0"/>
              <a:buAutoNum type="arabicParenR" startAt="6"/>
            </a:pPr>
            <a:endParaRPr lang="en-ZA" dirty="0" smtClean="0">
              <a:solidFill>
                <a:srgbClr val="000000"/>
              </a:solidFill>
              <a:latin typeface="Georgia" pitchFamily="18" charset="0"/>
            </a:endParaRPr>
          </a:p>
          <a:p>
            <a:pPr>
              <a:buFont typeface="Calibri" pitchFamily="34" charset="0"/>
              <a:buAutoNum type="arabicParenR" startAt="6"/>
            </a:pPr>
            <a:endParaRPr lang="en-ZA" dirty="0" smtClean="0">
              <a:solidFill>
                <a:srgbClr val="000000"/>
              </a:solidFill>
              <a:latin typeface="Georgia" pitchFamily="18" charset="0"/>
            </a:endParaRPr>
          </a:p>
          <a:p>
            <a:pPr>
              <a:buFont typeface="Calibri" pitchFamily="34" charset="0"/>
              <a:buAutoNum type="arabicParenR" startAt="6"/>
            </a:pPr>
            <a:endParaRPr lang="en-ZA" dirty="0">
              <a:solidFill>
                <a:srgbClr val="000000"/>
              </a:solidFill>
              <a:latin typeface="Georgia" pitchFamily="18" charset="0"/>
            </a:endParaRPr>
          </a:p>
          <a:p>
            <a:pPr>
              <a:buFont typeface="Calibri" pitchFamily="34" charset="0"/>
              <a:buAutoNum type="arabicParenR"/>
            </a:pPr>
            <a:endParaRPr lang="en-ZA" sz="2600" dirty="0" smtClean="0">
              <a:solidFill>
                <a:srgbClr val="000000"/>
              </a:solidFill>
              <a:latin typeface="Georgia" pitchFamily="18" charset="0"/>
            </a:endParaRPr>
          </a:p>
          <a:p>
            <a:pPr>
              <a:buFont typeface="Calibri" pitchFamily="34" charset="0"/>
              <a:buAutoNum type="arabicParenR"/>
            </a:pPr>
            <a:endParaRPr lang="en-ZA" sz="2800"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latin typeface="Calibri" pitchFamily="34" charset="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914400"/>
            <a:ext cx="8382000" cy="9325628"/>
          </a:xfrm>
          <a:prstGeom prst="rect">
            <a:avLst/>
          </a:prstGeom>
        </p:spPr>
        <p:txBody>
          <a:bodyPr wrap="square">
            <a:spAutoFit/>
          </a:bodyPr>
          <a:lstStyle/>
          <a:p>
            <a:pPr algn="ctr"/>
            <a:r>
              <a:rPr lang="en-ZA" sz="3200" b="1" dirty="0" smtClean="0">
                <a:solidFill>
                  <a:srgbClr val="000000"/>
                </a:solidFill>
                <a:latin typeface="Georgia" pitchFamily="18" charset="0"/>
              </a:rPr>
              <a:t>TRAINING, AWARENESS RAISING AND CAPACITY BUILDING (TARCB)</a:t>
            </a:r>
          </a:p>
          <a:p>
            <a:pPr algn="ctr"/>
            <a:endParaRPr lang="en-ZA" sz="2400" b="1" dirty="0" smtClean="0">
              <a:solidFill>
                <a:srgbClr val="000000"/>
              </a:solidFill>
              <a:latin typeface="Georgia" pitchFamily="18" charset="0"/>
            </a:endParaRPr>
          </a:p>
          <a:p>
            <a:r>
              <a:rPr lang="en-ZA" sz="2400" dirty="0" smtClean="0">
                <a:solidFill>
                  <a:srgbClr val="000000"/>
                </a:solidFill>
                <a:latin typeface="Georgia" pitchFamily="18" charset="0"/>
              </a:rPr>
              <a:t> </a:t>
            </a:r>
            <a:r>
              <a:rPr lang="en-ZA" sz="2800" b="1" dirty="0" smtClean="0">
                <a:solidFill>
                  <a:srgbClr val="000000"/>
                </a:solidFill>
                <a:latin typeface="Georgia" pitchFamily="18" charset="0"/>
              </a:rPr>
              <a:t>Bagamoyo Demo Site</a:t>
            </a:r>
          </a:p>
          <a:p>
            <a:pPr>
              <a:buFont typeface="Arial" pitchFamily="34" charset="0"/>
              <a:buChar char="•"/>
            </a:pPr>
            <a:r>
              <a:rPr lang="en-ZA" sz="2800" dirty="0" smtClean="0">
                <a:solidFill>
                  <a:srgbClr val="000000"/>
                </a:solidFill>
                <a:latin typeface="Georgia" pitchFamily="18" charset="0"/>
              </a:rPr>
              <a:t> </a:t>
            </a:r>
            <a:r>
              <a:rPr lang="en-ZA" sz="2400" dirty="0" smtClean="0">
                <a:solidFill>
                  <a:srgbClr val="000000"/>
                </a:solidFill>
                <a:latin typeface="Georgia" pitchFamily="18" charset="0"/>
              </a:rPr>
              <a:t>Marine Tour Guide Training</a:t>
            </a:r>
          </a:p>
          <a:p>
            <a:pPr>
              <a:buFont typeface="Arial" pitchFamily="34" charset="0"/>
              <a:buChar char="•"/>
            </a:pPr>
            <a:r>
              <a:rPr lang="en-US" sz="2400" dirty="0" smtClean="0">
                <a:solidFill>
                  <a:srgbClr val="000000"/>
                </a:solidFill>
                <a:latin typeface="Georgia" pitchFamily="18" charset="0"/>
              </a:rPr>
              <a:t> </a:t>
            </a:r>
            <a:r>
              <a:rPr lang="en-ZA" sz="2400" dirty="0" smtClean="0">
                <a:solidFill>
                  <a:srgbClr val="000000"/>
                </a:solidFill>
                <a:latin typeface="Georgia" pitchFamily="18" charset="0"/>
              </a:rPr>
              <a:t>Reef and Marine Tourism Awareness Raising</a:t>
            </a:r>
          </a:p>
          <a:p>
            <a:pPr>
              <a:buFont typeface="Arial" pitchFamily="34" charset="0"/>
              <a:buChar char="•"/>
            </a:pPr>
            <a:r>
              <a:rPr lang="en-US" sz="2400" dirty="0" smtClean="0">
                <a:solidFill>
                  <a:srgbClr val="000000"/>
                </a:solidFill>
                <a:latin typeface="Georgia" pitchFamily="18" charset="0"/>
              </a:rPr>
              <a:t> Code of Conduct (marine tours)</a:t>
            </a:r>
          </a:p>
          <a:p>
            <a:pPr>
              <a:buFont typeface="Arial" pitchFamily="34" charset="0"/>
              <a:buChar char="•"/>
            </a:pPr>
            <a:r>
              <a:rPr lang="en-US" sz="2400" dirty="0" smtClean="0">
                <a:solidFill>
                  <a:srgbClr val="000000"/>
                </a:solidFill>
                <a:latin typeface="Georgia" pitchFamily="18" charset="0"/>
              </a:rPr>
              <a:t> Marine tourism safety protocol</a:t>
            </a:r>
          </a:p>
          <a:p>
            <a:pPr>
              <a:buFont typeface="Arial" pitchFamily="34" charset="0"/>
              <a:buChar char="•"/>
            </a:pPr>
            <a:r>
              <a:rPr lang="en-US" sz="2400" dirty="0" smtClean="0">
                <a:solidFill>
                  <a:srgbClr val="000000"/>
                </a:solidFill>
                <a:latin typeface="Georgia" pitchFamily="18" charset="0"/>
              </a:rPr>
              <a:t> Participatory Mapping</a:t>
            </a:r>
          </a:p>
          <a:p>
            <a:pPr>
              <a:buFont typeface="Arial" pitchFamily="34" charset="0"/>
              <a:buChar char="•"/>
            </a:pPr>
            <a:r>
              <a:rPr lang="en-US" sz="2400" dirty="0" smtClean="0">
                <a:solidFill>
                  <a:srgbClr val="000000"/>
                </a:solidFill>
                <a:latin typeface="Georgia" pitchFamily="18" charset="0"/>
              </a:rPr>
              <a:t> Partnership Strengthening</a:t>
            </a:r>
          </a:p>
          <a:p>
            <a:pPr>
              <a:buFont typeface="Arial" pitchFamily="34" charset="0"/>
              <a:buChar char="•"/>
            </a:pPr>
            <a:r>
              <a:rPr lang="en-US" sz="2400" dirty="0" smtClean="0">
                <a:solidFill>
                  <a:srgbClr val="000000"/>
                </a:solidFill>
                <a:latin typeface="Georgia" pitchFamily="18" charset="0"/>
              </a:rPr>
              <a:t> Sustainability Management Planning</a:t>
            </a:r>
          </a:p>
          <a:p>
            <a:pPr>
              <a:buFont typeface="Arial" pitchFamily="34" charset="0"/>
              <a:buChar char="•"/>
            </a:pPr>
            <a:r>
              <a:rPr lang="en-US" sz="2400" dirty="0" smtClean="0">
                <a:solidFill>
                  <a:srgbClr val="000000"/>
                </a:solidFill>
                <a:latin typeface="Georgia" pitchFamily="18" charset="0"/>
              </a:rPr>
              <a:t> Reef and Marine Tourism Short Film</a:t>
            </a:r>
          </a:p>
          <a:p>
            <a:pPr>
              <a:buFont typeface="Arial" pitchFamily="34" charset="0"/>
              <a:buChar char="•"/>
            </a:pPr>
            <a:r>
              <a:rPr lang="en-US" sz="2400" dirty="0" smtClean="0">
                <a:solidFill>
                  <a:srgbClr val="000000"/>
                </a:solidFill>
                <a:latin typeface="Georgia" pitchFamily="18" charset="0"/>
              </a:rPr>
              <a:t> Beach Clean-ups on International Coastal Clean-up</a:t>
            </a:r>
          </a:p>
          <a:p>
            <a:endParaRPr lang="en-ZA" sz="2400" dirty="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dirty="0"/>
          </a:p>
        </p:txBody>
      </p:sp>
    </p:spTree>
    <p:extLst>
      <p:ext uri="{BB962C8B-B14F-4D97-AF65-F5344CB8AC3E}">
        <p14:creationId xmlns:p14="http://schemas.microsoft.com/office/powerpoint/2010/main" val="31998797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7620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r>
              <a:rPr lang="en-ZA" sz="3200" b="1" dirty="0" smtClean="0">
                <a:solidFill>
                  <a:srgbClr val="000000"/>
                </a:solidFill>
                <a:latin typeface="Georgia" pitchFamily="18" charset="0"/>
              </a:rPr>
              <a:t>Tanzania map</a:t>
            </a: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pic>
        <p:nvPicPr>
          <p:cNvPr id="2" name="Picture 1"/>
          <p:cNvPicPr>
            <a:picLocks noChangeAspect="1"/>
          </p:cNvPicPr>
          <p:nvPr/>
        </p:nvPicPr>
        <p:blipFill>
          <a:blip r:embed="rId2" cstate="print"/>
          <a:stretch>
            <a:fillRect/>
          </a:stretch>
        </p:blipFill>
        <p:spPr>
          <a:xfrm>
            <a:off x="0" y="190500"/>
            <a:ext cx="9144000" cy="6462392"/>
          </a:xfrm>
          <a:prstGeom prst="rect">
            <a:avLst/>
          </a:prstGeom>
        </p:spPr>
      </p:pic>
      <p:pic>
        <p:nvPicPr>
          <p:cNvPr id="3" name="Picture 2"/>
          <p:cNvPicPr>
            <a:picLocks noChangeAspect="1"/>
          </p:cNvPicPr>
          <p:nvPr/>
        </p:nvPicPr>
        <p:blipFill>
          <a:blip r:embed="rId2" cstate="print"/>
          <a:stretch>
            <a:fillRect/>
          </a:stretch>
        </p:blipFill>
        <p:spPr>
          <a:xfrm>
            <a:off x="0" y="190500"/>
            <a:ext cx="9144000" cy="6462392"/>
          </a:xfrm>
          <a:prstGeom prst="rect">
            <a:avLst/>
          </a:prstGeom>
        </p:spPr>
      </p:pic>
    </p:spTree>
    <p:extLst>
      <p:ext uri="{BB962C8B-B14F-4D97-AF65-F5344CB8AC3E}">
        <p14:creationId xmlns:p14="http://schemas.microsoft.com/office/powerpoint/2010/main" val="116042800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914400"/>
            <a:ext cx="7620000" cy="584776"/>
          </a:xfrm>
          <a:prstGeom prst="rect">
            <a:avLst/>
          </a:prstGeom>
        </p:spPr>
        <p:txBody>
          <a:bodyPr wrap="square">
            <a:spAutoFit/>
          </a:bodyPr>
          <a:lstStyle/>
          <a:p>
            <a:pPr algn="ctr"/>
            <a:r>
              <a:rPr lang="en-ZA" sz="3200" b="1" dirty="0" smtClean="0">
                <a:solidFill>
                  <a:srgbClr val="000000"/>
                </a:solidFill>
                <a:latin typeface="Georgia" pitchFamily="18" charset="0"/>
              </a:rPr>
              <a:t>KENYA RESULTS</a:t>
            </a:r>
          </a:p>
        </p:txBody>
      </p:sp>
      <p:pic>
        <p:nvPicPr>
          <p:cNvPr id="4" name="Picture 3"/>
          <p:cNvPicPr>
            <a:picLocks noChangeAspect="1"/>
          </p:cNvPicPr>
          <p:nvPr/>
        </p:nvPicPr>
        <p:blipFill>
          <a:blip r:embed="rId2" cstate="print"/>
          <a:stretch>
            <a:fillRect/>
          </a:stretch>
        </p:blipFill>
        <p:spPr>
          <a:xfrm>
            <a:off x="824897" y="1676400"/>
            <a:ext cx="2985103" cy="4208648"/>
          </a:xfrm>
          <a:prstGeom prst="rect">
            <a:avLst/>
          </a:prstGeom>
          <a:ln w="25400">
            <a:solidFill>
              <a:schemeClr val="tx1"/>
            </a:solidFill>
          </a:ln>
        </p:spPr>
      </p:pic>
      <p:pic>
        <p:nvPicPr>
          <p:cNvPr id="2" name="Picture 1"/>
          <p:cNvPicPr>
            <a:picLocks noChangeAspect="1"/>
          </p:cNvPicPr>
          <p:nvPr/>
        </p:nvPicPr>
        <p:blipFill>
          <a:blip r:embed="rId3" cstate="print"/>
          <a:stretch>
            <a:fillRect/>
          </a:stretch>
        </p:blipFill>
        <p:spPr>
          <a:xfrm>
            <a:off x="4280905" y="2362200"/>
            <a:ext cx="2043695" cy="2898711"/>
          </a:xfrm>
          <a:prstGeom prst="rect">
            <a:avLst/>
          </a:prstGeom>
          <a:ln w="25400">
            <a:solidFill>
              <a:schemeClr val="tx1"/>
            </a:solidFill>
          </a:ln>
        </p:spPr>
      </p:pic>
      <p:pic>
        <p:nvPicPr>
          <p:cNvPr id="3" name="Picture 2"/>
          <p:cNvPicPr>
            <a:picLocks noChangeAspect="1"/>
          </p:cNvPicPr>
          <p:nvPr/>
        </p:nvPicPr>
        <p:blipFill>
          <a:blip r:embed="rId4" cstate="print"/>
          <a:stretch>
            <a:fillRect/>
          </a:stretch>
        </p:blipFill>
        <p:spPr>
          <a:xfrm>
            <a:off x="6705600" y="2743200"/>
            <a:ext cx="1549907" cy="2184400"/>
          </a:xfrm>
          <a:prstGeom prst="rect">
            <a:avLst/>
          </a:prstGeom>
          <a:ln w="25400">
            <a:solidFill>
              <a:schemeClr val="tx1"/>
            </a:solidFill>
          </a:ln>
        </p:spPr>
      </p:pic>
    </p:spTree>
    <p:extLst>
      <p:ext uri="{BB962C8B-B14F-4D97-AF65-F5344CB8AC3E}">
        <p14:creationId xmlns:p14="http://schemas.microsoft.com/office/powerpoint/2010/main" val="319987973"/>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7620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r>
              <a:rPr lang="en-ZA" sz="3200" b="1" dirty="0" smtClean="0">
                <a:solidFill>
                  <a:srgbClr val="000000"/>
                </a:solidFill>
                <a:latin typeface="Georgia" pitchFamily="18" charset="0"/>
              </a:rPr>
              <a:t>Kenya map</a:t>
            </a: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pic>
        <p:nvPicPr>
          <p:cNvPr id="2" name="Picture 1"/>
          <p:cNvPicPr>
            <a:picLocks noChangeAspect="1"/>
          </p:cNvPicPr>
          <p:nvPr/>
        </p:nvPicPr>
        <p:blipFill>
          <a:blip r:embed="rId2" cstate="print"/>
          <a:stretch>
            <a:fillRect/>
          </a:stretch>
        </p:blipFill>
        <p:spPr>
          <a:xfrm>
            <a:off x="0" y="190500"/>
            <a:ext cx="9144000" cy="6464561"/>
          </a:xfrm>
          <a:prstGeom prst="rect">
            <a:avLst/>
          </a:prstGeom>
        </p:spPr>
      </p:pic>
    </p:spTree>
    <p:extLst>
      <p:ext uri="{BB962C8B-B14F-4D97-AF65-F5344CB8AC3E}">
        <p14:creationId xmlns:p14="http://schemas.microsoft.com/office/powerpoint/2010/main" val="1640669532"/>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1295400"/>
            <a:ext cx="8763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RESULTS: </a:t>
            </a:r>
            <a:r>
              <a:rPr lang="en-US" sz="3200" b="1" dirty="0" smtClean="0">
                <a:solidFill>
                  <a:srgbClr val="000000"/>
                </a:solidFill>
                <a:latin typeface="Georgia" pitchFamily="18" charset="0"/>
              </a:rPr>
              <a:t>Watamu Demo Site</a:t>
            </a: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r>
              <a:rPr lang="en-ZA" b="1" dirty="0" smtClean="0">
                <a:latin typeface="Georgia" pitchFamily="18" charset="0"/>
              </a:rPr>
              <a:t>Tourism use:</a:t>
            </a:r>
            <a:r>
              <a:rPr lang="en-ZA" dirty="0" smtClean="0">
                <a:latin typeface="Georgia" pitchFamily="18" charset="0"/>
              </a:rPr>
              <a:t> high useage by marine tourism sector </a:t>
            </a:r>
          </a:p>
          <a:p>
            <a:pPr>
              <a:buFont typeface="Arial" pitchFamily="34" charset="0"/>
              <a:buChar char="•"/>
            </a:pPr>
            <a:r>
              <a:rPr lang="en-ZA" b="1" dirty="0" smtClean="0">
                <a:latin typeface="Georgia" pitchFamily="18" charset="0"/>
              </a:rPr>
              <a:t>Management:</a:t>
            </a:r>
            <a:r>
              <a:rPr lang="en-ZA" dirty="0" smtClean="0">
                <a:latin typeface="Georgia" pitchFamily="18" charset="0"/>
              </a:rPr>
              <a:t> formal marine protection under KWS, lack of resources</a:t>
            </a:r>
          </a:p>
          <a:p>
            <a:pPr>
              <a:buFont typeface="Arial" pitchFamily="34" charset="0"/>
              <a:buChar char="•"/>
            </a:pPr>
            <a:r>
              <a:rPr lang="en-ZA" b="1" dirty="0" smtClean="0">
                <a:latin typeface="Georgia" pitchFamily="18" charset="0"/>
              </a:rPr>
              <a:t>Threats:</a:t>
            </a:r>
            <a:r>
              <a:rPr lang="en-ZA" dirty="0" smtClean="0">
                <a:latin typeface="Georgia" pitchFamily="18" charset="0"/>
              </a:rPr>
              <a:t> destructive marine tourism activities, conflict among stakeholders, pollution</a:t>
            </a:r>
            <a:endParaRPr lang="en-ZA" b="1" dirty="0" smtClean="0">
              <a:latin typeface="Georgia" pitchFamily="18" charset="0"/>
            </a:endParaRPr>
          </a:p>
          <a:p>
            <a:pPr>
              <a:buFont typeface="Arial" pitchFamily="34" charset="0"/>
              <a:buChar char="•"/>
            </a:pPr>
            <a:r>
              <a:rPr lang="en-ZA" b="1" dirty="0" smtClean="0">
                <a:latin typeface="Georgia" pitchFamily="18" charset="0"/>
              </a:rPr>
              <a:t>Marine recreation:</a:t>
            </a:r>
            <a:r>
              <a:rPr lang="en-ZA" dirty="0" smtClean="0">
                <a:latin typeface="Georgia" pitchFamily="18" charset="0"/>
              </a:rPr>
              <a:t> beach tourism, SCUBA, snorkelling, marine tours, sports fishing, kite surfing</a:t>
            </a:r>
            <a:endParaRPr lang="en-ZA" b="1" dirty="0" smtClean="0">
              <a:latin typeface="Georgia" pitchFamily="18" charset="0"/>
            </a:endParaRPr>
          </a:p>
          <a:p>
            <a:pPr>
              <a:buFont typeface="Arial" pitchFamily="34" charset="0"/>
              <a:buChar char="•"/>
            </a:pPr>
            <a:r>
              <a:rPr lang="en-ZA" b="1" dirty="0" smtClean="0">
                <a:latin typeface="Georgia" pitchFamily="18" charset="0"/>
              </a:rPr>
              <a:t>Collaboration:</a:t>
            </a:r>
            <a:r>
              <a:rPr lang="en-ZA" dirty="0" smtClean="0">
                <a:latin typeface="Georgia" pitchFamily="18" charset="0"/>
              </a:rPr>
              <a:t> high level of communication and collaboration amongst stakeholders</a:t>
            </a:r>
            <a:endParaRPr lang="en-ZA" dirty="0">
              <a:solidFill>
                <a:srgbClr val="FF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endParaRPr lang="en-ZA" sz="2200" b="1" dirty="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spTree>
    <p:extLst>
      <p:ext uri="{BB962C8B-B14F-4D97-AF65-F5344CB8AC3E}">
        <p14:creationId xmlns:p14="http://schemas.microsoft.com/office/powerpoint/2010/main" val="45683242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4400"/>
            <a:ext cx="8382000" cy="9110186"/>
          </a:xfrm>
          <a:prstGeom prst="rect">
            <a:avLst/>
          </a:prstGeom>
        </p:spPr>
        <p:txBody>
          <a:bodyPr wrap="square">
            <a:spAutoFit/>
          </a:bodyPr>
          <a:lstStyle/>
          <a:p>
            <a:pPr algn="ctr"/>
            <a:r>
              <a:rPr lang="en-ZA" sz="3200" b="1" dirty="0" smtClean="0">
                <a:solidFill>
                  <a:srgbClr val="000000"/>
                </a:solidFill>
                <a:latin typeface="Georgia" pitchFamily="18" charset="0"/>
              </a:rPr>
              <a:t>TRAINING, AWARENESS RAISING AND CAPACITY BUILDING (TARCB)</a:t>
            </a:r>
          </a:p>
          <a:p>
            <a:pPr algn="ctr"/>
            <a:endParaRPr lang="en-ZA" sz="2400" b="1" dirty="0" smtClean="0">
              <a:solidFill>
                <a:srgbClr val="000000"/>
              </a:solidFill>
              <a:latin typeface="Georgia" pitchFamily="18" charset="0"/>
            </a:endParaRPr>
          </a:p>
          <a:p>
            <a:r>
              <a:rPr lang="en-ZA" sz="2400" dirty="0" smtClean="0">
                <a:solidFill>
                  <a:srgbClr val="000000"/>
                </a:solidFill>
                <a:latin typeface="Georgia" pitchFamily="18" charset="0"/>
              </a:rPr>
              <a:t> </a:t>
            </a:r>
            <a:r>
              <a:rPr lang="en-ZA" sz="2600" b="1" dirty="0" smtClean="0">
                <a:solidFill>
                  <a:srgbClr val="000000"/>
                </a:solidFill>
                <a:latin typeface="Georgia" pitchFamily="18" charset="0"/>
              </a:rPr>
              <a:t>Watamu Demo Site</a:t>
            </a:r>
          </a:p>
          <a:p>
            <a:pPr>
              <a:buFont typeface="Arial" pitchFamily="34" charset="0"/>
              <a:buChar char="•"/>
            </a:pPr>
            <a:r>
              <a:rPr lang="en-ZA" sz="2600" dirty="0" smtClean="0">
                <a:solidFill>
                  <a:srgbClr val="000000"/>
                </a:solidFill>
                <a:latin typeface="Georgia" pitchFamily="18" charset="0"/>
              </a:rPr>
              <a:t> ‘Sea through the Looking Glass Boat’ Training (WMA)</a:t>
            </a:r>
          </a:p>
          <a:p>
            <a:pPr>
              <a:buFont typeface="Arial" pitchFamily="34" charset="0"/>
              <a:buChar char="•"/>
            </a:pPr>
            <a:r>
              <a:rPr lang="en-US" sz="2600" dirty="0" smtClean="0">
                <a:solidFill>
                  <a:srgbClr val="000000"/>
                </a:solidFill>
                <a:latin typeface="Georgia" pitchFamily="18" charset="0"/>
              </a:rPr>
              <a:t> </a:t>
            </a:r>
            <a:r>
              <a:rPr lang="en-ZA" sz="2600" dirty="0" smtClean="0">
                <a:solidFill>
                  <a:srgbClr val="000000"/>
                </a:solidFill>
                <a:latin typeface="Georgia" pitchFamily="18" charset="0"/>
              </a:rPr>
              <a:t>GIS Training (</a:t>
            </a:r>
            <a:r>
              <a:rPr lang="en-ZA" sz="2600" dirty="0" err="1" smtClean="0">
                <a:solidFill>
                  <a:srgbClr val="000000"/>
                </a:solidFill>
                <a:latin typeface="Georgia" pitchFamily="18" charset="0"/>
              </a:rPr>
              <a:t>GeoMaestro</a:t>
            </a:r>
            <a:r>
              <a:rPr lang="en-ZA" sz="2600" dirty="0" smtClean="0">
                <a:solidFill>
                  <a:srgbClr val="000000"/>
                </a:solidFill>
                <a:latin typeface="Georgia" pitchFamily="18" charset="0"/>
              </a:rPr>
              <a:t> Africa)</a:t>
            </a:r>
          </a:p>
          <a:p>
            <a:pPr>
              <a:buFont typeface="Arial" pitchFamily="34" charset="0"/>
              <a:buChar char="•"/>
            </a:pPr>
            <a:r>
              <a:rPr lang="en-US" sz="2600" dirty="0" smtClean="0">
                <a:solidFill>
                  <a:srgbClr val="000000"/>
                </a:solidFill>
                <a:latin typeface="Georgia" pitchFamily="18" charset="0"/>
              </a:rPr>
              <a:t> Reef Adaptive Management Training (CORDIO)</a:t>
            </a:r>
            <a:endParaRPr lang="en-ZA" sz="2600" dirty="0" smtClean="0">
              <a:solidFill>
                <a:srgbClr val="000000"/>
              </a:solidFill>
              <a:latin typeface="Georgia" pitchFamily="18" charset="0"/>
            </a:endParaRPr>
          </a:p>
          <a:p>
            <a:pPr>
              <a:buFont typeface="Arial" pitchFamily="34" charset="0"/>
              <a:buChar char="•"/>
            </a:pPr>
            <a:r>
              <a:rPr lang="en-US" sz="2600" dirty="0" smtClean="0">
                <a:solidFill>
                  <a:srgbClr val="000000"/>
                </a:solidFill>
                <a:latin typeface="Georgia" pitchFamily="18" charset="0"/>
              </a:rPr>
              <a:t> Code of Conduct (marine and snorkeling tours)</a:t>
            </a:r>
          </a:p>
          <a:p>
            <a:pPr>
              <a:buFont typeface="Arial" pitchFamily="34" charset="0"/>
              <a:buChar char="•"/>
            </a:pPr>
            <a:r>
              <a:rPr lang="en-US" sz="2600" dirty="0" smtClean="0">
                <a:solidFill>
                  <a:srgbClr val="000000"/>
                </a:solidFill>
                <a:latin typeface="Georgia" pitchFamily="18" charset="0"/>
              </a:rPr>
              <a:t> Participatory Mapping</a:t>
            </a:r>
          </a:p>
          <a:p>
            <a:pPr>
              <a:buFont typeface="Arial" pitchFamily="34" charset="0"/>
              <a:buChar char="•"/>
            </a:pPr>
            <a:r>
              <a:rPr lang="en-US" sz="2600" dirty="0" smtClean="0">
                <a:solidFill>
                  <a:srgbClr val="000000"/>
                </a:solidFill>
                <a:latin typeface="Georgia" pitchFamily="18" charset="0"/>
              </a:rPr>
              <a:t> Partnership Strengthening</a:t>
            </a:r>
          </a:p>
          <a:p>
            <a:pPr>
              <a:buFont typeface="Arial" pitchFamily="34" charset="0"/>
              <a:buChar char="•"/>
            </a:pPr>
            <a:r>
              <a:rPr lang="en-US" sz="2600" dirty="0" smtClean="0">
                <a:solidFill>
                  <a:srgbClr val="000000"/>
                </a:solidFill>
                <a:latin typeface="Georgia" pitchFamily="18" charset="0"/>
              </a:rPr>
              <a:t> Sustainability Management Planning</a:t>
            </a:r>
          </a:p>
          <a:p>
            <a:pPr>
              <a:buFont typeface="Arial" pitchFamily="34" charset="0"/>
              <a:buChar char="•"/>
            </a:pPr>
            <a:r>
              <a:rPr lang="en-US" sz="2600" dirty="0" smtClean="0">
                <a:solidFill>
                  <a:srgbClr val="000000"/>
                </a:solidFill>
                <a:latin typeface="Georgia" pitchFamily="18" charset="0"/>
              </a:rPr>
              <a:t> Reef and Marine Tourism Short Film</a:t>
            </a:r>
          </a:p>
          <a:p>
            <a:endParaRPr lang="en-ZA" sz="2400" dirty="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b="1" dirty="0" smtClean="0">
              <a:solidFill>
                <a:srgbClr val="000000"/>
              </a:solidFill>
              <a:latin typeface="Georgia" pitchFamily="18" charset="0"/>
            </a:endParaRPr>
          </a:p>
          <a:p>
            <a:pPr algn="ctr"/>
            <a:endParaRPr lang="en-US" sz="2400" dirty="0"/>
          </a:p>
        </p:txBody>
      </p:sp>
    </p:spTree>
    <p:extLst>
      <p:ext uri="{BB962C8B-B14F-4D97-AF65-F5344CB8AC3E}">
        <p14:creationId xmlns:p14="http://schemas.microsoft.com/office/powerpoint/2010/main" val="31998797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7620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r>
              <a:rPr lang="en-ZA" sz="3200" b="1" dirty="0" smtClean="0">
                <a:solidFill>
                  <a:srgbClr val="000000"/>
                </a:solidFill>
                <a:latin typeface="Georgia" pitchFamily="18" charset="0"/>
              </a:rPr>
              <a:t>Kenya map</a:t>
            </a: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pic>
        <p:nvPicPr>
          <p:cNvPr id="2" name="Picture 1"/>
          <p:cNvPicPr>
            <a:picLocks noChangeAspect="1"/>
          </p:cNvPicPr>
          <p:nvPr/>
        </p:nvPicPr>
        <p:blipFill>
          <a:blip r:embed="rId2" cstate="print"/>
          <a:stretch>
            <a:fillRect/>
          </a:stretch>
        </p:blipFill>
        <p:spPr>
          <a:xfrm>
            <a:off x="0" y="190500"/>
            <a:ext cx="9144000" cy="6464561"/>
          </a:xfrm>
          <a:prstGeom prst="rect">
            <a:avLst/>
          </a:prstGeom>
        </p:spPr>
      </p:pic>
    </p:spTree>
    <p:extLst>
      <p:ext uri="{BB962C8B-B14F-4D97-AF65-F5344CB8AC3E}">
        <p14:creationId xmlns:p14="http://schemas.microsoft.com/office/powerpoint/2010/main" val="164066953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9600" y="914400"/>
            <a:ext cx="8153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r>
              <a:rPr lang="en-ZA" sz="3200" b="1" dirty="0" smtClean="0">
                <a:solidFill>
                  <a:srgbClr val="000000"/>
                </a:solidFill>
                <a:latin typeface="Georgia" pitchFamily="18" charset="0"/>
              </a:rPr>
              <a:t>SUSTAINABILTY MANAGEMENT PLANS/STRATEGIES</a:t>
            </a:r>
          </a:p>
          <a:p>
            <a:pPr marL="457200" indent="-457200"/>
            <a:endParaRPr lang="en-US" sz="2200" dirty="0" smtClean="0">
              <a:solidFill>
                <a:srgbClr val="000000"/>
              </a:solidFill>
              <a:latin typeface="Georgia" pitchFamily="18" charset="0"/>
            </a:endParaRPr>
          </a:p>
          <a:p>
            <a:pPr marL="457200" indent="-457200" algn="ctr"/>
            <a:endParaRPr lang="en-ZA" sz="2200" dirty="0">
              <a:solidFill>
                <a:srgbClr val="FF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endParaRPr lang="en-ZA" sz="2200" b="1" dirty="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pic>
        <p:nvPicPr>
          <p:cNvPr id="3" name="Picture 2"/>
          <p:cNvPicPr>
            <a:picLocks noChangeAspect="1"/>
          </p:cNvPicPr>
          <p:nvPr/>
        </p:nvPicPr>
        <p:blipFill>
          <a:blip r:embed="rId2" cstate="print"/>
          <a:stretch>
            <a:fillRect/>
          </a:stretch>
        </p:blipFill>
        <p:spPr>
          <a:xfrm>
            <a:off x="304800" y="2057400"/>
            <a:ext cx="2775857" cy="3886200"/>
          </a:xfrm>
          <a:prstGeom prst="rect">
            <a:avLst/>
          </a:prstGeom>
          <a:ln w="25400">
            <a:solidFill>
              <a:schemeClr val="tx1"/>
            </a:solidFill>
          </a:ln>
        </p:spPr>
      </p:pic>
      <p:pic>
        <p:nvPicPr>
          <p:cNvPr id="4" name="Picture 3"/>
          <p:cNvPicPr>
            <a:picLocks noChangeAspect="1"/>
          </p:cNvPicPr>
          <p:nvPr/>
        </p:nvPicPr>
        <p:blipFill>
          <a:blip r:embed="rId3" cstate="print"/>
          <a:stretch>
            <a:fillRect/>
          </a:stretch>
        </p:blipFill>
        <p:spPr>
          <a:xfrm>
            <a:off x="3200400" y="2057400"/>
            <a:ext cx="2743200" cy="3886200"/>
          </a:xfrm>
          <a:prstGeom prst="rect">
            <a:avLst/>
          </a:prstGeom>
          <a:ln w="25400">
            <a:solidFill>
              <a:schemeClr val="tx1"/>
            </a:solidFill>
          </a:ln>
        </p:spPr>
      </p:pic>
      <p:pic>
        <p:nvPicPr>
          <p:cNvPr id="5" name="Picture 4"/>
          <p:cNvPicPr>
            <a:picLocks noChangeAspect="1"/>
          </p:cNvPicPr>
          <p:nvPr/>
        </p:nvPicPr>
        <p:blipFill>
          <a:blip r:embed="rId4" cstate="print"/>
          <a:stretch>
            <a:fillRect/>
          </a:stretch>
        </p:blipFill>
        <p:spPr>
          <a:xfrm>
            <a:off x="6096000" y="2057400"/>
            <a:ext cx="2761793" cy="3900837"/>
          </a:xfrm>
          <a:prstGeom prst="rect">
            <a:avLst/>
          </a:prstGeom>
          <a:ln w="25400">
            <a:solidFill>
              <a:schemeClr val="tx1"/>
            </a:solidFill>
          </a:ln>
        </p:spPr>
      </p:pic>
    </p:spTree>
    <p:extLst>
      <p:ext uri="{BB962C8B-B14F-4D97-AF65-F5344CB8AC3E}">
        <p14:creationId xmlns:p14="http://schemas.microsoft.com/office/powerpoint/2010/main" val="3121746921"/>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93890824"/>
              </p:ext>
            </p:extLst>
          </p:nvPr>
        </p:nvGraphicFramePr>
        <p:xfrm>
          <a:off x="381000" y="1600200"/>
          <a:ext cx="8305800" cy="4495800"/>
        </p:xfrm>
        <a:graphic>
          <a:graphicData uri="http://schemas.openxmlformats.org/presentationml/2006/ole">
            <mc:AlternateContent xmlns:mc="http://schemas.openxmlformats.org/markup-compatibility/2006">
              <mc:Choice xmlns:v="urn:schemas-microsoft-com:vml" Requires="v">
                <p:oleObj spid="_x0000_s1117" name="Document" r:id="rId4" imgW="9014760" imgH="5732280" progId="Word.Document.12">
                  <p:embed/>
                </p:oleObj>
              </mc:Choice>
              <mc:Fallback>
                <p:oleObj name="Document" r:id="rId4" imgW="9014760" imgH="5732280" progId="Word.Document.12">
                  <p:embed/>
                  <p:pic>
                    <p:nvPicPr>
                      <p:cNvPr id="0" name="Picture 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00200"/>
                        <a:ext cx="8305800" cy="449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958358" y="1066800"/>
            <a:ext cx="7122464" cy="369332"/>
          </a:xfrm>
          <a:prstGeom prst="rect">
            <a:avLst/>
          </a:prstGeom>
        </p:spPr>
        <p:txBody>
          <a:bodyPr wrap="none">
            <a:spAutoFit/>
          </a:bodyPr>
          <a:lstStyle/>
          <a:p>
            <a:pPr algn="ctr"/>
            <a:r>
              <a:rPr lang="en-ZA" b="1" dirty="0" smtClean="0">
                <a:solidFill>
                  <a:srgbClr val="000000"/>
                </a:solidFill>
                <a:latin typeface="Georgia" pitchFamily="18" charset="0"/>
              </a:rPr>
              <a:t>SUSTAINABILITY PLANNING IMPLEMENTATION TABLE</a:t>
            </a:r>
            <a:endParaRPr lang="en-ZA" b="1" dirty="0">
              <a:solidFill>
                <a:srgbClr val="000000"/>
              </a:solidFill>
              <a:latin typeface="Georgia" pitchFamily="18" charset="0"/>
            </a:endParaRPr>
          </a:p>
        </p:txBody>
      </p:sp>
    </p:spTree>
    <p:extLst>
      <p:ext uri="{BB962C8B-B14F-4D97-AF65-F5344CB8AC3E}">
        <p14:creationId xmlns:p14="http://schemas.microsoft.com/office/powerpoint/2010/main" val="340528782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381000" y="1219200"/>
            <a:ext cx="85344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LESSONS</a:t>
            </a:r>
            <a:endParaRPr lang="en-ZA" sz="2200" dirty="0" smtClean="0">
              <a:solidFill>
                <a:srgbClr val="000000"/>
              </a:solidFill>
              <a:latin typeface="Georgia" pitchFamily="18" charset="0"/>
            </a:endParaRPr>
          </a:p>
          <a:p>
            <a:pPr marL="457200" indent="-457200">
              <a:buFont typeface="+mj-lt"/>
              <a:buAutoNum type="arabicPeriod"/>
            </a:pPr>
            <a:r>
              <a:rPr lang="en-ZA" sz="2200" dirty="0" smtClean="0">
                <a:solidFill>
                  <a:srgbClr val="000000"/>
                </a:solidFill>
                <a:latin typeface="Georgia" pitchFamily="18" charset="0"/>
              </a:rPr>
              <a:t>Greater </a:t>
            </a:r>
            <a:r>
              <a:rPr lang="en-ZA" sz="2200" dirty="0">
                <a:solidFill>
                  <a:srgbClr val="000000"/>
                </a:solidFill>
                <a:latin typeface="Georgia" pitchFamily="18" charset="0"/>
              </a:rPr>
              <a:t>awareness on </a:t>
            </a:r>
            <a:r>
              <a:rPr lang="en-ZA" sz="2200" dirty="0" smtClean="0">
                <a:solidFill>
                  <a:srgbClr val="000000"/>
                </a:solidFill>
                <a:latin typeface="Georgia" pitchFamily="18" charset="0"/>
              </a:rPr>
              <a:t>global ocean health, value </a:t>
            </a:r>
            <a:r>
              <a:rPr lang="en-ZA" sz="2200" dirty="0">
                <a:solidFill>
                  <a:srgbClr val="000000"/>
                </a:solidFill>
                <a:latin typeface="Georgia" pitchFamily="18" charset="0"/>
              </a:rPr>
              <a:t>of </a:t>
            </a:r>
            <a:r>
              <a:rPr lang="en-ZA" sz="2200" dirty="0" smtClean="0">
                <a:solidFill>
                  <a:srgbClr val="000000"/>
                </a:solidFill>
                <a:latin typeface="Georgia" pitchFamily="18" charset="0"/>
              </a:rPr>
              <a:t>reefs &amp; sensitive marine ecosystems, threats and linkages</a:t>
            </a:r>
          </a:p>
          <a:p>
            <a:pPr marL="457200" indent="-457200">
              <a:buFont typeface="+mj-lt"/>
              <a:buAutoNum type="arabicPeriod"/>
            </a:pPr>
            <a:r>
              <a:rPr lang="en-ZA" sz="2200" dirty="0" smtClean="0">
                <a:solidFill>
                  <a:srgbClr val="000000"/>
                </a:solidFill>
                <a:latin typeface="Georgia" pitchFamily="18" charset="0"/>
              </a:rPr>
              <a:t>Integrated management with local community centrally placed, as well as private sector engagement is </a:t>
            </a:r>
            <a:r>
              <a:rPr lang="en-ZA" sz="2200" dirty="0" smtClean="0">
                <a:solidFill>
                  <a:srgbClr val="FF0000"/>
                </a:solidFill>
                <a:latin typeface="Georgia" pitchFamily="18" charset="0"/>
              </a:rPr>
              <a:t>essential</a:t>
            </a:r>
          </a:p>
          <a:p>
            <a:pPr marL="457200" indent="-457200">
              <a:buFont typeface="+mj-lt"/>
              <a:buAutoNum type="arabicPeriod"/>
            </a:pPr>
            <a:r>
              <a:rPr lang="en-ZA" sz="2200" dirty="0" smtClean="0">
                <a:solidFill>
                  <a:srgbClr val="000000"/>
                </a:solidFill>
                <a:latin typeface="Georgia" pitchFamily="18" charset="0"/>
              </a:rPr>
              <a:t>Monitoring of specific impacts (i.e. tourism activities) that informs adaptive management is </a:t>
            </a:r>
            <a:r>
              <a:rPr lang="en-ZA" sz="2200" dirty="0" smtClean="0">
                <a:solidFill>
                  <a:srgbClr val="FF0000"/>
                </a:solidFill>
                <a:latin typeface="Georgia" pitchFamily="18" charset="0"/>
              </a:rPr>
              <a:t>essential</a:t>
            </a:r>
            <a:endParaRPr lang="en-ZA" sz="2200" dirty="0">
              <a:solidFill>
                <a:srgbClr val="FF0000"/>
              </a:solidFill>
              <a:latin typeface="Georgia" pitchFamily="18" charset="0"/>
            </a:endParaRPr>
          </a:p>
          <a:p>
            <a:pPr marL="457200" indent="-457200">
              <a:buFont typeface="+mj-lt"/>
              <a:buAutoNum type="arabicPeriod"/>
            </a:pPr>
            <a:r>
              <a:rPr lang="en-ZA" sz="2200" dirty="0" smtClean="0">
                <a:solidFill>
                  <a:srgbClr val="000000"/>
                </a:solidFill>
                <a:latin typeface="Georgia" pitchFamily="18" charset="0"/>
              </a:rPr>
              <a:t>Further and increased capacity for management - </a:t>
            </a:r>
            <a:r>
              <a:rPr lang="en-ZA" sz="2200" dirty="0" smtClean="0">
                <a:solidFill>
                  <a:srgbClr val="FF0000"/>
                </a:solidFill>
                <a:latin typeface="Georgia" pitchFamily="18" charset="0"/>
              </a:rPr>
              <a:t>critical</a:t>
            </a:r>
          </a:p>
          <a:p>
            <a:pPr marL="457200" indent="-457200">
              <a:buFont typeface="+mj-lt"/>
              <a:buAutoNum type="arabicPeriod"/>
            </a:pPr>
            <a:r>
              <a:rPr lang="en-ZA" sz="2200" dirty="0" smtClean="0">
                <a:solidFill>
                  <a:srgbClr val="000000"/>
                </a:solidFill>
                <a:latin typeface="Georgia" pitchFamily="18" charset="0"/>
              </a:rPr>
              <a:t>Future support </a:t>
            </a:r>
            <a:r>
              <a:rPr lang="en-ZA" sz="2200" dirty="0">
                <a:solidFill>
                  <a:srgbClr val="000000"/>
                </a:solidFill>
                <a:latin typeface="Georgia" pitchFamily="18" charset="0"/>
              </a:rPr>
              <a:t>for project outcomes </a:t>
            </a:r>
            <a:r>
              <a:rPr lang="en-ZA" sz="2200" dirty="0" smtClean="0">
                <a:solidFill>
                  <a:srgbClr val="000000"/>
                </a:solidFill>
                <a:latin typeface="Georgia" pitchFamily="18" charset="0"/>
              </a:rPr>
              <a:t>– further implementation of Sustainability Management Plans/Strategies</a:t>
            </a:r>
            <a:endParaRPr lang="en-ZA" sz="2200" dirty="0">
              <a:solidFill>
                <a:srgbClr val="000000"/>
              </a:solidFill>
              <a:latin typeface="Georgia" pitchFamily="18" charset="0"/>
            </a:endParaRPr>
          </a:p>
          <a:p>
            <a:pPr marL="457200" indent="-457200">
              <a:buFont typeface="+mj-lt"/>
              <a:buAutoNum type="arabicPeriod"/>
            </a:pPr>
            <a:r>
              <a:rPr lang="en-ZA" sz="2200" dirty="0">
                <a:solidFill>
                  <a:srgbClr val="000000"/>
                </a:solidFill>
                <a:latin typeface="Georgia" pitchFamily="18" charset="0"/>
              </a:rPr>
              <a:t>Greater institutionalisation of governance mechanisms established during the </a:t>
            </a:r>
            <a:r>
              <a:rPr lang="en-ZA" sz="2200" dirty="0" smtClean="0">
                <a:solidFill>
                  <a:srgbClr val="000000"/>
                </a:solidFill>
                <a:latin typeface="Georgia" pitchFamily="18" charset="0"/>
              </a:rPr>
              <a:t>project: clarifying roles and responsibility</a:t>
            </a:r>
          </a:p>
          <a:p>
            <a:pPr marL="457200" indent="-457200">
              <a:buFont typeface="+mj-lt"/>
              <a:buAutoNum type="arabicPeriod"/>
            </a:pPr>
            <a:r>
              <a:rPr lang="en-ZA" sz="2200" dirty="0">
                <a:solidFill>
                  <a:srgbClr val="000000"/>
                </a:solidFill>
                <a:latin typeface="Georgia" pitchFamily="18" charset="0"/>
              </a:rPr>
              <a:t>Training, awareness raising and capacity building </a:t>
            </a:r>
            <a:r>
              <a:rPr lang="en-ZA" sz="2200" dirty="0" smtClean="0">
                <a:solidFill>
                  <a:srgbClr val="000000"/>
                </a:solidFill>
                <a:latin typeface="Georgia" pitchFamily="18" charset="0"/>
              </a:rPr>
              <a:t>is essential regionally to </a:t>
            </a:r>
            <a:r>
              <a:rPr lang="en-ZA" sz="2200" dirty="0">
                <a:solidFill>
                  <a:srgbClr val="000000"/>
                </a:solidFill>
                <a:latin typeface="Georgia" pitchFamily="18" charset="0"/>
              </a:rPr>
              <a:t>improve governance</a:t>
            </a:r>
          </a:p>
          <a:p>
            <a:pPr marL="457200" indent="-457200">
              <a:buFont typeface="+mj-lt"/>
              <a:buAutoNum type="arabicPeriod"/>
            </a:pPr>
            <a:endParaRPr lang="en-ZA" sz="2200" dirty="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endParaRPr lang="en-ZA" sz="2200" b="1" dirty="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spTree>
    <p:extLst>
      <p:ext uri="{BB962C8B-B14F-4D97-AF65-F5344CB8AC3E}">
        <p14:creationId xmlns:p14="http://schemas.microsoft.com/office/powerpoint/2010/main" val="312174692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7620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pic>
        <p:nvPicPr>
          <p:cNvPr id="1026" name="Picture 2" descr="C:\Users\Jonathan\Desktop\COAST Demo Sites Location.jpg"/>
          <p:cNvPicPr>
            <a:picLocks noChangeAspect="1" noChangeArrowheads="1"/>
          </p:cNvPicPr>
          <p:nvPr/>
        </p:nvPicPr>
        <p:blipFill>
          <a:blip r:embed="rId2" cstate="print"/>
          <a:srcRect/>
          <a:stretch>
            <a:fillRect/>
          </a:stretch>
        </p:blipFill>
        <p:spPr bwMode="auto">
          <a:xfrm>
            <a:off x="0" y="962220"/>
            <a:ext cx="9143999" cy="5895780"/>
          </a:xfrm>
          <a:prstGeom prst="rect">
            <a:avLst/>
          </a:prstGeom>
          <a:noFill/>
        </p:spPr>
      </p:pic>
    </p:spTree>
    <p:extLst>
      <p:ext uri="{BB962C8B-B14F-4D97-AF65-F5344CB8AC3E}">
        <p14:creationId xmlns:p14="http://schemas.microsoft.com/office/powerpoint/2010/main" val="3328880462"/>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9600" y="914400"/>
            <a:ext cx="8153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r>
              <a:rPr lang="en-ZA" sz="3200" b="1" dirty="0" smtClean="0">
                <a:solidFill>
                  <a:srgbClr val="000000"/>
                </a:solidFill>
                <a:latin typeface="Georgia" pitchFamily="18" charset="0"/>
              </a:rPr>
              <a:t>FEEDBACK FROM THE DEMO SITE</a:t>
            </a:r>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25873473"/>
              </p:ext>
            </p:extLst>
          </p:nvPr>
        </p:nvGraphicFramePr>
        <p:xfrm>
          <a:off x="1066800" y="1447800"/>
          <a:ext cx="7112000" cy="4610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746921"/>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9600" y="914400"/>
            <a:ext cx="8153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r>
              <a:rPr lang="en-ZA" sz="3200" b="1" dirty="0" smtClean="0">
                <a:solidFill>
                  <a:srgbClr val="000000"/>
                </a:solidFill>
                <a:latin typeface="Georgia" pitchFamily="18" charset="0"/>
              </a:rPr>
              <a:t>FEEDBACK FROM THE DEMO SITE</a:t>
            </a:r>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2262344749"/>
              </p:ext>
            </p:extLst>
          </p:nvPr>
        </p:nvGraphicFramePr>
        <p:xfrm>
          <a:off x="838200" y="1905000"/>
          <a:ext cx="7429500" cy="378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33372928"/>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7651" name="Title 1"/>
          <p:cNvSpPr txBox="1">
            <a:spLocks/>
          </p:cNvSpPr>
          <p:nvPr/>
        </p:nvSpPr>
        <p:spPr bwMode="auto">
          <a:xfrm>
            <a:off x="2819400" y="1143000"/>
            <a:ext cx="32766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r>
              <a:rPr lang="en-ZA" sz="2400" b="1" dirty="0">
                <a:solidFill>
                  <a:srgbClr val="0000FF"/>
                </a:solidFill>
                <a:latin typeface="Georgia" pitchFamily="18" charset="0"/>
              </a:rPr>
              <a:t>THANK </a:t>
            </a:r>
            <a:r>
              <a:rPr lang="en-ZA" sz="2400" b="1" dirty="0" smtClean="0">
                <a:solidFill>
                  <a:srgbClr val="0000FF"/>
                </a:solidFill>
                <a:latin typeface="Georgia" pitchFamily="18" charset="0"/>
              </a:rPr>
              <a:t>YOU</a:t>
            </a:r>
          </a:p>
          <a:p>
            <a:pPr algn="ctr"/>
            <a:r>
              <a:rPr lang="en-ZA" sz="2400" b="1" dirty="0" smtClean="0">
                <a:solidFill>
                  <a:srgbClr val="0000FF"/>
                </a:solidFill>
                <a:latin typeface="Georgia" pitchFamily="18" charset="0"/>
              </a:rPr>
              <a:t>ASANTE SANA</a:t>
            </a:r>
          </a:p>
          <a:p>
            <a:pPr algn="ctr"/>
            <a:r>
              <a:rPr lang="en-ZA" sz="2400" b="1" dirty="0" smtClean="0">
                <a:solidFill>
                  <a:srgbClr val="0000FF"/>
                </a:solidFill>
                <a:latin typeface="Georgia" pitchFamily="18" charset="0"/>
              </a:rPr>
              <a:t>OBRIGADO</a:t>
            </a:r>
          </a:p>
          <a:p>
            <a:pPr algn="ctr"/>
            <a:r>
              <a:rPr lang="en-ZA" sz="2400" b="1" dirty="0" smtClean="0">
                <a:solidFill>
                  <a:srgbClr val="0000FF"/>
                </a:solidFill>
                <a:latin typeface="Georgia" pitchFamily="18" charset="0"/>
              </a:rPr>
              <a:t>NIBONGIDE</a:t>
            </a:r>
            <a:endParaRPr lang="en-ZA" sz="2400" b="1" dirty="0">
              <a:solidFill>
                <a:srgbClr val="0000FF"/>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buFont typeface="Arial" pitchFamily="34" charset="0"/>
              <a:buChar char="•"/>
            </a:pPr>
            <a:endParaRPr lang="en-ZA" sz="2400" dirty="0">
              <a:solidFill>
                <a:srgbClr val="000000"/>
              </a:solidFill>
              <a:latin typeface="Georgia" pitchFamily="18" charset="0"/>
            </a:endParaRPr>
          </a:p>
          <a:p>
            <a:pPr>
              <a:buFont typeface="Arial" pitchFamily="34" charset="0"/>
              <a:buChar char="•"/>
            </a:pPr>
            <a:endParaRPr lang="en-ZA" sz="2400"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buFont typeface="Arial" pitchFamily="34" charset="0"/>
              <a:buChar char="•"/>
            </a:pP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r>
              <a:rPr lang="en-ZA" sz="2400" b="1" dirty="0">
                <a:solidFill>
                  <a:srgbClr val="000000"/>
                </a:solidFill>
                <a:latin typeface="Georgia" pitchFamily="18" charset="0"/>
              </a:rPr>
              <a:t/>
            </a:r>
            <a:br>
              <a:rPr lang="en-ZA" sz="2400" b="1" dirty="0">
                <a:solidFill>
                  <a:srgbClr val="000000"/>
                </a:solidFill>
                <a:latin typeface="Georgia" pitchFamily="18" charset="0"/>
              </a:rPr>
            </a:br>
            <a:r>
              <a:rPr lang="en-ZA" sz="2400" b="1" dirty="0">
                <a:solidFill>
                  <a:srgbClr val="000000"/>
                </a:solidFill>
                <a:latin typeface="Georgia" pitchFamily="18" charset="0"/>
              </a:rPr>
              <a:t/>
            </a:r>
            <a:br>
              <a:rPr lang="en-ZA" sz="2400" b="1" dirty="0">
                <a:solidFill>
                  <a:srgbClr val="000000"/>
                </a:solidFill>
                <a:latin typeface="Georgia" pitchFamily="18" charset="0"/>
              </a:rPr>
            </a:br>
            <a:r>
              <a:rPr lang="en-ZA" sz="2400" b="1" dirty="0">
                <a:solidFill>
                  <a:srgbClr val="000000"/>
                </a:solidFill>
                <a:latin typeface="Georgia" pitchFamily="18" charset="0"/>
              </a:rPr>
              <a:t/>
            </a:r>
            <a:br>
              <a:rPr lang="en-ZA" sz="2400" b="1" dirty="0">
                <a:solidFill>
                  <a:srgbClr val="000000"/>
                </a:solidFill>
                <a:latin typeface="Georgia" pitchFamily="18" charset="0"/>
              </a:rPr>
            </a:br>
            <a:r>
              <a:rPr lang="en-ZA" sz="2400" b="1" dirty="0">
                <a:solidFill>
                  <a:srgbClr val="000000"/>
                </a:solidFill>
                <a:latin typeface="Georgia" pitchFamily="18" charset="0"/>
              </a:rPr>
              <a:t/>
            </a:r>
            <a:br>
              <a:rPr lang="en-ZA" sz="2400" b="1" dirty="0">
                <a:solidFill>
                  <a:srgbClr val="000000"/>
                </a:solidFill>
                <a:latin typeface="Georgia" pitchFamily="18" charset="0"/>
              </a:rPr>
            </a:br>
            <a:r>
              <a:rPr lang="en-ZA" sz="2400" b="1" dirty="0">
                <a:solidFill>
                  <a:srgbClr val="000000"/>
                </a:solidFill>
                <a:latin typeface="Georgia" pitchFamily="18" charset="0"/>
              </a:rPr>
              <a:t/>
            </a:r>
            <a:br>
              <a:rPr lang="en-ZA" sz="2400" b="1" dirty="0">
                <a:solidFill>
                  <a:srgbClr val="000000"/>
                </a:solidFill>
                <a:latin typeface="Georgia" pitchFamily="18" charset="0"/>
              </a:rPr>
            </a:br>
            <a:r>
              <a:rPr lang="en-ZA" sz="2400" b="1" dirty="0">
                <a:solidFill>
                  <a:srgbClr val="000000"/>
                </a:solidFill>
                <a:latin typeface="Georgia" pitchFamily="18" charset="0"/>
              </a:rPr>
              <a:t> </a:t>
            </a:r>
            <a:br>
              <a:rPr lang="en-ZA" sz="2400" b="1" dirty="0">
                <a:solidFill>
                  <a:srgbClr val="000000"/>
                </a:solidFill>
                <a:latin typeface="Georgia" pitchFamily="18" charset="0"/>
              </a:rPr>
            </a:br>
            <a:r>
              <a:rPr lang="en-ZA" sz="2400" b="1" dirty="0">
                <a:solidFill>
                  <a:srgbClr val="000000"/>
                </a:solidFill>
                <a:latin typeface="Georgia" pitchFamily="18" charset="0"/>
              </a:rPr>
              <a:t/>
            </a:r>
            <a:br>
              <a:rPr lang="en-ZA" sz="2400" b="1" dirty="0">
                <a:solidFill>
                  <a:srgbClr val="000000"/>
                </a:solidFill>
                <a:latin typeface="Georgia" pitchFamily="18" charset="0"/>
              </a:rPr>
            </a:br>
            <a:r>
              <a:rPr lang="en-ZA" sz="2400" b="1" dirty="0">
                <a:solidFill>
                  <a:srgbClr val="000000"/>
                </a:solidFill>
                <a:latin typeface="Georgia" pitchFamily="18" charset="0"/>
              </a:rPr>
              <a:t/>
            </a:r>
            <a:br>
              <a:rPr lang="en-ZA" sz="2400" b="1" dirty="0">
                <a:solidFill>
                  <a:srgbClr val="000000"/>
                </a:solidFill>
                <a:latin typeface="Georgia" pitchFamily="18" charset="0"/>
              </a:rPr>
            </a:br>
            <a:r>
              <a:rPr lang="en-ZA" sz="2400" b="1" dirty="0">
                <a:solidFill>
                  <a:srgbClr val="000000"/>
                </a:solidFill>
                <a:latin typeface="Georgia" pitchFamily="18" charset="0"/>
              </a:rPr>
              <a:t/>
            </a:r>
            <a:br>
              <a:rPr lang="en-ZA" sz="2400" b="1" dirty="0">
                <a:solidFill>
                  <a:srgbClr val="000000"/>
                </a:solidFill>
                <a:latin typeface="Georgia" pitchFamily="18" charset="0"/>
              </a:rPr>
            </a:br>
            <a:r>
              <a:rPr lang="en-ZA" sz="2400" b="1" dirty="0">
                <a:solidFill>
                  <a:srgbClr val="000000"/>
                </a:solidFill>
                <a:latin typeface="Georgia" pitchFamily="18" charset="0"/>
              </a:rPr>
              <a:t/>
            </a:r>
            <a:br>
              <a:rPr lang="en-ZA" sz="2400" b="1" dirty="0">
                <a:solidFill>
                  <a:srgbClr val="000000"/>
                </a:solidFill>
                <a:latin typeface="Georgia" pitchFamily="18" charset="0"/>
              </a:rPr>
            </a:br>
            <a:r>
              <a:rPr lang="en-ZA" sz="2400" b="1" dirty="0">
                <a:solidFill>
                  <a:srgbClr val="000000"/>
                </a:solidFill>
                <a:latin typeface="Georgia" pitchFamily="18" charset="0"/>
              </a:rPr>
              <a:t/>
            </a:r>
            <a:br>
              <a:rPr lang="en-ZA" sz="2400" b="1" dirty="0">
                <a:solidFill>
                  <a:srgbClr val="000000"/>
                </a:solidFill>
                <a:latin typeface="Georgia" pitchFamily="18" charset="0"/>
              </a:rPr>
            </a:b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b="1" dirty="0">
              <a:solidFill>
                <a:srgbClr val="000000"/>
              </a:solidFill>
              <a:latin typeface="Georgia" pitchFamily="18" charset="0"/>
            </a:endParaRPr>
          </a:p>
          <a:p>
            <a:pPr algn="ctr"/>
            <a:endParaRPr lang="en-ZA" sz="2400" dirty="0">
              <a:solidFill>
                <a:prstClr val="black"/>
              </a:solidFill>
              <a:latin typeface="Calibri" pitchFamily="34" charset="0"/>
            </a:endParaRPr>
          </a:p>
        </p:txBody>
      </p:sp>
      <p:sp>
        <p:nvSpPr>
          <p:cNvPr id="6" name="Rectangle 4"/>
          <p:cNvSpPr>
            <a:spLocks noChangeArrowheads="1"/>
          </p:cNvSpPr>
          <p:nvPr/>
        </p:nvSpPr>
        <p:spPr bwMode="auto">
          <a:xfrm>
            <a:off x="228600" y="3810000"/>
            <a:ext cx="2667000" cy="1308050"/>
          </a:xfrm>
          <a:prstGeom prst="rect">
            <a:avLst/>
          </a:prstGeom>
          <a:noFill/>
          <a:ln w="9525">
            <a:noFill/>
            <a:miter lim="800000"/>
            <a:headEnd/>
            <a:tailEnd/>
          </a:ln>
        </p:spPr>
        <p:txBody>
          <a:bodyPr wrap="square">
            <a:spAutoFit/>
          </a:bodyPr>
          <a:lstStyle/>
          <a:p>
            <a:pPr algn="ctr">
              <a:defRPr/>
            </a:pPr>
            <a:r>
              <a:rPr lang="en-GB" sz="1600" b="1" dirty="0">
                <a:solidFill>
                  <a:schemeClr val="accent1">
                    <a:lumMod val="75000"/>
                  </a:schemeClr>
                </a:solidFill>
                <a:latin typeface="Georgia" panose="02040502050405020303" pitchFamily="18" charset="0"/>
                <a:cs typeface="Arial" charset="0"/>
              </a:rPr>
              <a:t>Contacts</a:t>
            </a:r>
            <a:r>
              <a:rPr lang="en-GB" sz="1600" b="1" dirty="0" smtClean="0">
                <a:solidFill>
                  <a:schemeClr val="accent1">
                    <a:lumMod val="75000"/>
                  </a:schemeClr>
                </a:solidFill>
                <a:latin typeface="Georgia" panose="02040502050405020303" pitchFamily="18" charset="0"/>
                <a:cs typeface="Arial" charset="0"/>
              </a:rPr>
              <a:t>:</a:t>
            </a:r>
          </a:p>
          <a:p>
            <a:pPr algn="ctr">
              <a:defRPr/>
            </a:pPr>
            <a:endParaRPr lang="en-GB" sz="900" b="1" dirty="0">
              <a:solidFill>
                <a:schemeClr val="accent5">
                  <a:lumMod val="75000"/>
                </a:schemeClr>
              </a:solidFill>
              <a:latin typeface="Georgia" panose="02040502050405020303" pitchFamily="18" charset="0"/>
              <a:cs typeface="Arial" charset="0"/>
            </a:endParaRPr>
          </a:p>
          <a:p>
            <a:pPr>
              <a:defRPr/>
            </a:pPr>
            <a:r>
              <a:rPr lang="en-GB" sz="1400" b="1" dirty="0" err="1" smtClean="0">
                <a:latin typeface="Georgia"/>
                <a:cs typeface="Georgia"/>
              </a:rPr>
              <a:t>Ms.</a:t>
            </a:r>
            <a:r>
              <a:rPr lang="en-GB" sz="1400" b="1" dirty="0" smtClean="0">
                <a:latin typeface="Georgia"/>
                <a:cs typeface="Georgia"/>
              </a:rPr>
              <a:t> Jayshree Govender</a:t>
            </a:r>
          </a:p>
          <a:p>
            <a:pPr indent="274638">
              <a:defRPr/>
            </a:pPr>
            <a:r>
              <a:rPr lang="en-GB" sz="1300" i="1" dirty="0" smtClean="0">
                <a:latin typeface="Georgia"/>
                <a:cs typeface="Georgia"/>
              </a:rPr>
              <a:t>jayshree@ecoafrica.co.za</a:t>
            </a:r>
          </a:p>
          <a:p>
            <a:pPr>
              <a:defRPr/>
            </a:pPr>
            <a:r>
              <a:rPr lang="en-GB" sz="1400" b="1" dirty="0" err="1" smtClean="0">
                <a:latin typeface="Georgia"/>
                <a:cs typeface="Georgia"/>
              </a:rPr>
              <a:t>Ms.</a:t>
            </a:r>
            <a:r>
              <a:rPr lang="en-GB" sz="1400" b="1" dirty="0" smtClean="0">
                <a:latin typeface="Georgia"/>
                <a:cs typeface="Georgia"/>
              </a:rPr>
              <a:t> Violet </a:t>
            </a:r>
            <a:r>
              <a:rPr lang="en-GB" sz="1400" b="1" dirty="0" err="1" smtClean="0">
                <a:latin typeface="Georgia"/>
                <a:cs typeface="Georgia"/>
              </a:rPr>
              <a:t>Njambi</a:t>
            </a:r>
            <a:r>
              <a:rPr lang="en-GB" sz="1400" b="1" dirty="0" smtClean="0">
                <a:latin typeface="Georgia"/>
                <a:cs typeface="Georgia"/>
              </a:rPr>
              <a:t> Ogega</a:t>
            </a:r>
            <a:endParaRPr lang="en-GB" sz="1400" b="1" dirty="0">
              <a:latin typeface="Georgia"/>
              <a:cs typeface="Georgia"/>
            </a:endParaRPr>
          </a:p>
          <a:p>
            <a:pPr marL="169863" indent="104775">
              <a:defRPr/>
            </a:pPr>
            <a:r>
              <a:rPr lang="en-GB" sz="1300" i="1" dirty="0" smtClean="0">
                <a:latin typeface="Georgia"/>
                <a:cs typeface="Georgia"/>
              </a:rPr>
              <a:t>violet@ecoafrica.co.za</a:t>
            </a:r>
          </a:p>
        </p:txBody>
      </p:sp>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5562600"/>
            <a:ext cx="1992465"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765230" y="5791200"/>
            <a:ext cx="1644970" cy="276999"/>
          </a:xfrm>
          <a:prstGeom prst="rect">
            <a:avLst/>
          </a:prstGeom>
        </p:spPr>
        <p:txBody>
          <a:bodyPr wrap="none">
            <a:spAutoFit/>
          </a:bodyPr>
          <a:lstStyle/>
          <a:p>
            <a:r>
              <a:rPr lang="en-GB" sz="1200" i="1" dirty="0" err="1" smtClean="0">
                <a:latin typeface="Georgia"/>
                <a:cs typeface="Georgia"/>
              </a:rPr>
              <a:t>www.ecoafrica.co.za</a:t>
            </a:r>
            <a:endParaRPr lang="en-US" sz="1200" dirty="0"/>
          </a:p>
        </p:txBody>
      </p:sp>
      <p:pic>
        <p:nvPicPr>
          <p:cNvPr id="4" name="Picture 3"/>
          <p:cNvPicPr>
            <a:picLocks noChangeAspect="1"/>
          </p:cNvPicPr>
          <p:nvPr/>
        </p:nvPicPr>
        <p:blipFill>
          <a:blip r:embed="rId3" cstate="print"/>
          <a:stretch>
            <a:fillRect/>
          </a:stretch>
        </p:blipFill>
        <p:spPr>
          <a:xfrm>
            <a:off x="3048000" y="3352800"/>
            <a:ext cx="2971800" cy="1875860"/>
          </a:xfrm>
          <a:prstGeom prst="rect">
            <a:avLst/>
          </a:prstGeom>
          <a:ln w="25400">
            <a:solidFill>
              <a:schemeClr val="tx1"/>
            </a:solidFill>
          </a:ln>
        </p:spPr>
      </p:pic>
      <p:pic>
        <p:nvPicPr>
          <p:cNvPr id="12" name="Picture 11"/>
          <p:cNvPicPr>
            <a:picLocks noChangeAspect="1"/>
          </p:cNvPicPr>
          <p:nvPr/>
        </p:nvPicPr>
        <p:blipFill>
          <a:blip r:embed="rId4" cstate="print"/>
          <a:stretch>
            <a:fillRect/>
          </a:stretch>
        </p:blipFill>
        <p:spPr>
          <a:xfrm>
            <a:off x="6172200" y="1143000"/>
            <a:ext cx="2590800" cy="1882948"/>
          </a:xfrm>
          <a:prstGeom prst="rect">
            <a:avLst/>
          </a:prstGeom>
          <a:ln w="25400">
            <a:solidFill>
              <a:schemeClr val="tx1"/>
            </a:solidFill>
          </a:ln>
        </p:spPr>
      </p:pic>
      <p:pic>
        <p:nvPicPr>
          <p:cNvPr id="13" name="Picture 12"/>
          <p:cNvPicPr>
            <a:picLocks noChangeAspect="1"/>
          </p:cNvPicPr>
          <p:nvPr/>
        </p:nvPicPr>
        <p:blipFill>
          <a:blip r:embed="rId5" cstate="print"/>
          <a:stretch>
            <a:fillRect/>
          </a:stretch>
        </p:blipFill>
        <p:spPr>
          <a:xfrm>
            <a:off x="439858" y="1143000"/>
            <a:ext cx="2455742" cy="1905000"/>
          </a:xfrm>
          <a:prstGeom prst="rect">
            <a:avLst/>
          </a:prstGeom>
          <a:ln w="25400">
            <a:solidFill>
              <a:schemeClr val="tx1"/>
            </a:solidFill>
          </a:ln>
        </p:spPr>
      </p:pic>
      <p:sp>
        <p:nvSpPr>
          <p:cNvPr id="14" name="Rectangle 4"/>
          <p:cNvSpPr>
            <a:spLocks noChangeArrowheads="1"/>
          </p:cNvSpPr>
          <p:nvPr/>
        </p:nvSpPr>
        <p:spPr bwMode="auto">
          <a:xfrm>
            <a:off x="6324600" y="3810000"/>
            <a:ext cx="2590800" cy="1308050"/>
          </a:xfrm>
          <a:prstGeom prst="rect">
            <a:avLst/>
          </a:prstGeom>
          <a:noFill/>
          <a:ln w="9525">
            <a:noFill/>
            <a:miter lim="800000"/>
            <a:headEnd/>
            <a:tailEnd/>
          </a:ln>
        </p:spPr>
        <p:txBody>
          <a:bodyPr wrap="square">
            <a:spAutoFit/>
          </a:bodyPr>
          <a:lstStyle/>
          <a:p>
            <a:pPr algn="ctr">
              <a:defRPr/>
            </a:pPr>
            <a:r>
              <a:rPr lang="en-GB" sz="1600" b="1" dirty="0">
                <a:solidFill>
                  <a:schemeClr val="accent1">
                    <a:lumMod val="75000"/>
                  </a:schemeClr>
                </a:solidFill>
                <a:latin typeface="Georgia" panose="02040502050405020303" pitchFamily="18" charset="0"/>
                <a:cs typeface="Arial" charset="0"/>
              </a:rPr>
              <a:t>Contacts</a:t>
            </a:r>
            <a:r>
              <a:rPr lang="en-GB" sz="1600" b="1" dirty="0" smtClean="0">
                <a:solidFill>
                  <a:schemeClr val="accent1">
                    <a:lumMod val="75000"/>
                  </a:schemeClr>
                </a:solidFill>
                <a:latin typeface="Georgia" panose="02040502050405020303" pitchFamily="18" charset="0"/>
                <a:cs typeface="Arial" charset="0"/>
              </a:rPr>
              <a:t>:</a:t>
            </a:r>
          </a:p>
          <a:p>
            <a:pPr algn="ctr">
              <a:defRPr/>
            </a:pPr>
            <a:endParaRPr lang="en-GB" sz="900" b="1" dirty="0">
              <a:solidFill>
                <a:schemeClr val="accent5">
                  <a:lumMod val="75000"/>
                </a:schemeClr>
              </a:solidFill>
              <a:latin typeface="Georgia" panose="02040502050405020303" pitchFamily="18" charset="0"/>
              <a:cs typeface="Arial" charset="0"/>
            </a:endParaRPr>
          </a:p>
          <a:p>
            <a:pPr>
              <a:defRPr/>
            </a:pPr>
            <a:r>
              <a:rPr lang="en-GB" sz="1400" b="1" dirty="0" err="1" smtClean="0">
                <a:latin typeface="Georgia"/>
                <a:cs typeface="Georgia"/>
              </a:rPr>
              <a:t>Mr.</a:t>
            </a:r>
            <a:r>
              <a:rPr lang="en-GB" sz="1400" b="1" dirty="0" smtClean="0">
                <a:latin typeface="Georgia"/>
                <a:cs typeface="Georgia"/>
              </a:rPr>
              <a:t> Jonathan </a:t>
            </a:r>
            <a:r>
              <a:rPr lang="en-GB" sz="1400" b="1" dirty="0" err="1" smtClean="0">
                <a:latin typeface="Georgia"/>
                <a:cs typeface="Georgia"/>
              </a:rPr>
              <a:t>Kingwill</a:t>
            </a:r>
            <a:endParaRPr lang="en-GB" sz="1400" b="1" dirty="0" smtClean="0">
              <a:latin typeface="Georgia"/>
              <a:cs typeface="Georgia"/>
            </a:endParaRPr>
          </a:p>
          <a:p>
            <a:pPr marL="169863" indent="104775">
              <a:defRPr/>
            </a:pPr>
            <a:r>
              <a:rPr lang="en-GB" sz="1300" i="1" dirty="0" smtClean="0">
                <a:latin typeface="Georgia"/>
                <a:cs typeface="Georgia"/>
              </a:rPr>
              <a:t>jonathan@ecoafrica.co.za</a:t>
            </a:r>
          </a:p>
          <a:p>
            <a:pPr>
              <a:defRPr/>
            </a:pPr>
            <a:r>
              <a:rPr lang="en-GB" sz="1400" b="1" dirty="0" smtClean="0">
                <a:latin typeface="Georgia"/>
                <a:cs typeface="Georgia"/>
              </a:rPr>
              <a:t>Dr</a:t>
            </a:r>
            <a:r>
              <a:rPr lang="en-GB" sz="1400" b="1" dirty="0">
                <a:latin typeface="Georgia"/>
                <a:cs typeface="Georgia"/>
              </a:rPr>
              <a:t>. </a:t>
            </a:r>
            <a:r>
              <a:rPr lang="en-GB" sz="1400" b="1" dirty="0" smtClean="0">
                <a:latin typeface="Georgia"/>
                <a:cs typeface="Georgia"/>
              </a:rPr>
              <a:t>Bernice McLean</a:t>
            </a:r>
            <a:endParaRPr lang="en-GB" sz="1400" b="1" dirty="0">
              <a:latin typeface="Georgia"/>
              <a:cs typeface="Georgia"/>
            </a:endParaRPr>
          </a:p>
          <a:p>
            <a:pPr marL="169863" indent="104775">
              <a:defRPr/>
            </a:pPr>
            <a:r>
              <a:rPr lang="en-GB" sz="1300" i="1" dirty="0" err="1" smtClean="0">
                <a:latin typeface="Georgia"/>
                <a:cs typeface="Georgia"/>
              </a:rPr>
              <a:t>bernice@</a:t>
            </a:r>
            <a:r>
              <a:rPr lang="en-GB" sz="1300" i="1" dirty="0" err="1">
                <a:latin typeface="Georgia"/>
                <a:cs typeface="Georgia"/>
              </a:rPr>
              <a:t>ecoafrica.co.za</a:t>
            </a:r>
            <a:endParaRPr lang="de-AT" sz="1300" i="1" dirty="0">
              <a:latin typeface="Georgia"/>
              <a:cs typeface="Georgia"/>
            </a:endParaRPr>
          </a:p>
        </p:txBody>
      </p:sp>
    </p:spTree>
    <p:extLst>
      <p:ext uri="{BB962C8B-B14F-4D97-AF65-F5344CB8AC3E}">
        <p14:creationId xmlns:p14="http://schemas.microsoft.com/office/powerpoint/2010/main" val="4073097902"/>
      </p:ext>
    </p:extLst>
  </p:cSld>
  <p:clrMapOvr>
    <a:masterClrMapping/>
  </p:clrMapOvr>
  <p:transition advClick="0" advTm="1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1066800"/>
            <a:ext cx="8686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PLENARY QUESTIONS</a:t>
            </a:r>
          </a:p>
          <a:p>
            <a:pPr algn="ctr"/>
            <a:endParaRPr lang="en-ZA" sz="3200" b="1" dirty="0" smtClean="0">
              <a:solidFill>
                <a:srgbClr val="000000"/>
              </a:solidFill>
              <a:latin typeface="Georgia" pitchFamily="18" charset="0"/>
            </a:endParaRPr>
          </a:p>
          <a:p>
            <a:pPr marL="457200" indent="-457200">
              <a:buFont typeface="+mj-lt"/>
              <a:buAutoNum type="arabicPeriod"/>
            </a:pPr>
            <a:r>
              <a:rPr lang="en-US" dirty="0" smtClean="0">
                <a:latin typeface="Georgia" pitchFamily="18" charset="0"/>
              </a:rPr>
              <a:t>The model of the DSMC structure as a mechanism to coordinate activities and mainstream them into governance structures and processes within the site was a good concept. Has it worked? </a:t>
            </a:r>
          </a:p>
          <a:p>
            <a:pPr marL="457200" indent="-457200">
              <a:buFont typeface="+mj-lt"/>
              <a:buAutoNum type="arabicPeriod"/>
            </a:pPr>
            <a:endParaRPr lang="en-US" dirty="0" smtClean="0">
              <a:latin typeface="Georgia" pitchFamily="18" charset="0"/>
            </a:endParaRPr>
          </a:p>
          <a:p>
            <a:pPr marL="457200" indent="-457200">
              <a:buFont typeface="+mj-lt"/>
              <a:buAutoNum type="arabicPeriod"/>
            </a:pPr>
            <a:r>
              <a:rPr lang="en-US" dirty="0" smtClean="0">
                <a:solidFill>
                  <a:srgbClr val="0033CC"/>
                </a:solidFill>
                <a:latin typeface="Georgia" pitchFamily="18" charset="0"/>
              </a:rPr>
              <a:t>The local reality of direct dependence on marine resources by local coastal communities drives ecosystem management and local economic development. How could a future project benefit from more direct engagement with the fisheries sector? </a:t>
            </a:r>
            <a:r>
              <a:rPr lang="en-US" sz="2000" dirty="0" smtClean="0"/>
              <a:t>		</a:t>
            </a:r>
          </a:p>
          <a:p>
            <a:pPr marL="457200" indent="-457200">
              <a:buFont typeface="+mj-lt"/>
              <a:buAutoNum type="arabicPeriod"/>
            </a:pPr>
            <a:endParaRPr lang="en-ZA" sz="2200" dirty="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endParaRPr lang="en-ZA" sz="2200" b="1" dirty="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spTree>
    <p:extLst>
      <p:ext uri="{BB962C8B-B14F-4D97-AF65-F5344CB8AC3E}">
        <p14:creationId xmlns:p14="http://schemas.microsoft.com/office/powerpoint/2010/main" val="312174692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1066800"/>
            <a:ext cx="8686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PLENARY QUESTIONS</a:t>
            </a:r>
          </a:p>
          <a:p>
            <a:pPr marL="457200" indent="-457200"/>
            <a:r>
              <a:rPr lang="en-US" sz="2000" dirty="0" smtClean="0">
                <a:latin typeface="Georgia" pitchFamily="18" charset="0"/>
              </a:rPr>
              <a:t>	</a:t>
            </a:r>
          </a:p>
          <a:p>
            <a:pPr marL="457200" indent="-457200">
              <a:buFont typeface="+mj-lt"/>
              <a:buAutoNum type="arabicPeriod" startAt="3"/>
            </a:pPr>
            <a:r>
              <a:rPr lang="en-US" sz="2200" dirty="0" smtClean="0">
                <a:latin typeface="Georgia" pitchFamily="18" charset="0"/>
              </a:rPr>
              <a:t>The differing levels of awareness and education on marine resource use and conservation among different stakeholders at the Demo Sites resulted in an ad hoc approach to addressing broader awareness raising and capacity building through the RMRM activities to meet these local capacities and needs. Based on our experience, what would you do differently another time? </a:t>
            </a:r>
          </a:p>
          <a:p>
            <a:pPr marL="457200" indent="-457200">
              <a:buFont typeface="+mj-lt"/>
              <a:buAutoNum type="arabicPeriod" startAt="3"/>
            </a:pPr>
            <a:endParaRPr lang="en-US" sz="2200" dirty="0" smtClean="0">
              <a:latin typeface="Georgia" pitchFamily="18" charset="0"/>
            </a:endParaRPr>
          </a:p>
          <a:p>
            <a:pPr marL="457200" indent="-457200">
              <a:buFont typeface="+mj-lt"/>
              <a:buAutoNum type="arabicPeriod" startAt="3"/>
            </a:pPr>
            <a:r>
              <a:rPr lang="en-US" sz="2200" dirty="0" smtClean="0">
                <a:solidFill>
                  <a:srgbClr val="0033CC"/>
                </a:solidFill>
                <a:latin typeface="Georgia" pitchFamily="18" charset="0"/>
              </a:rPr>
              <a:t>What have been the methods or best practices for sharing of Demo Site experiences across Partner Countries (and beyond) which have proved most effective - could these be improved upon? </a:t>
            </a:r>
            <a:endParaRPr lang="en-US" sz="2200" dirty="0" smtClean="0"/>
          </a:p>
          <a:p>
            <a:pPr marL="457200" indent="-457200">
              <a:buFont typeface="+mj-lt"/>
              <a:buAutoNum type="arabicPeriod" startAt="3"/>
            </a:pPr>
            <a:endParaRPr lang="en-ZA" sz="2200" dirty="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endParaRPr lang="en-ZA" sz="2200" b="1" dirty="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spTree>
    <p:extLst>
      <p:ext uri="{BB962C8B-B14F-4D97-AF65-F5344CB8AC3E}">
        <p14:creationId xmlns:p14="http://schemas.microsoft.com/office/powerpoint/2010/main" val="312174692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304800" y="1066800"/>
            <a:ext cx="8534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PLENARY QUESTIONS</a:t>
            </a:r>
          </a:p>
          <a:p>
            <a:pPr marL="457200" indent="-457200">
              <a:buFont typeface="+mj-lt"/>
              <a:buAutoNum type="arabicPeriod" startAt="5"/>
            </a:pPr>
            <a:endParaRPr lang="en-US" sz="2200" dirty="0" smtClean="0"/>
          </a:p>
          <a:p>
            <a:pPr marL="457200" indent="-457200">
              <a:buFont typeface="+mj-lt"/>
              <a:buAutoNum type="arabicPeriod" startAt="5"/>
            </a:pPr>
            <a:r>
              <a:rPr lang="en-US" dirty="0" smtClean="0">
                <a:latin typeface="Georgia" pitchFamily="18" charset="0"/>
              </a:rPr>
              <a:t>The design of the COAST project presented a challenge to enhancing communication between the different Thematic Areas and the requirement for strengthening cross linkages to build synergy – how well did we manage to achieve this?</a:t>
            </a:r>
          </a:p>
          <a:p>
            <a:pPr marL="457200" indent="-457200">
              <a:buFont typeface="+mj-lt"/>
              <a:buAutoNum type="arabicPeriod" startAt="5"/>
            </a:pPr>
            <a:endParaRPr lang="en-US" sz="2200" dirty="0" smtClean="0">
              <a:latin typeface="Georgia" pitchFamily="18" charset="0"/>
            </a:endParaRPr>
          </a:p>
          <a:p>
            <a:pPr marL="457200" indent="-457200">
              <a:buFont typeface="+mj-lt"/>
              <a:buAutoNum type="arabicPeriod" startAt="5"/>
            </a:pPr>
            <a:r>
              <a:rPr lang="en-US" dirty="0" smtClean="0">
                <a:solidFill>
                  <a:srgbClr val="0033CC"/>
                </a:solidFill>
                <a:latin typeface="Georgia" pitchFamily="18" charset="0"/>
              </a:rPr>
              <a:t>There appears to be an almost complete disregard for the impacts of marine and coastal tourism on the sensitive marine ecosystems by the vast majority of private sector investors and operators – how can this change? </a:t>
            </a:r>
          </a:p>
          <a:p>
            <a:pPr marL="457200" indent="-457200">
              <a:buFont typeface="+mj-lt"/>
              <a:buAutoNum type="arabicPeriod" startAt="5"/>
            </a:pPr>
            <a:endParaRPr lang="en-ZA" sz="2200" dirty="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endParaRPr lang="en-ZA" sz="2200" b="1" dirty="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spTree>
    <p:extLst>
      <p:ext uri="{BB962C8B-B14F-4D97-AF65-F5344CB8AC3E}">
        <p14:creationId xmlns:p14="http://schemas.microsoft.com/office/powerpoint/2010/main" val="3121746921"/>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304800" y="838200"/>
            <a:ext cx="8534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PLENARY QUESTIONS</a:t>
            </a:r>
          </a:p>
          <a:p>
            <a:pPr marL="457200" indent="-457200"/>
            <a:r>
              <a:rPr lang="en-US" sz="1800" dirty="0" smtClean="0"/>
              <a:t> </a:t>
            </a:r>
          </a:p>
          <a:p>
            <a:pPr marL="457200" indent="-457200">
              <a:buFont typeface="+mj-lt"/>
              <a:buAutoNum type="arabicPeriod" startAt="7"/>
            </a:pPr>
            <a:r>
              <a:rPr lang="en-US" dirty="0" smtClean="0">
                <a:latin typeface="Georgia" pitchFamily="18" charset="0"/>
              </a:rPr>
              <a:t>Our experience shows that locally ‘owned’ stakeholder groupings (networks) can provide a suitable mechanism for bridging stakeholder participation, but participatory planning in the absence of such </a:t>
            </a:r>
            <a:r>
              <a:rPr lang="en-US" dirty="0" err="1" smtClean="0">
                <a:latin typeface="Georgia" pitchFamily="18" charset="0"/>
              </a:rPr>
              <a:t>organisations</a:t>
            </a:r>
            <a:r>
              <a:rPr lang="en-US" dirty="0" smtClean="0">
                <a:latin typeface="Georgia" pitchFamily="18" charset="0"/>
              </a:rPr>
              <a:t> present a challenge in most Demo Sites. What is your experience?</a:t>
            </a:r>
          </a:p>
          <a:p>
            <a:pPr marL="457200" indent="-457200">
              <a:buFont typeface="+mj-lt"/>
              <a:buAutoNum type="arabicPeriod" startAt="7"/>
            </a:pPr>
            <a:endParaRPr lang="en-US" dirty="0" smtClean="0">
              <a:latin typeface="Georgia" pitchFamily="18" charset="0"/>
            </a:endParaRPr>
          </a:p>
          <a:p>
            <a:pPr marL="457200" indent="-457200">
              <a:buFont typeface="+mj-lt"/>
              <a:buAutoNum type="arabicPeriod" startAt="7"/>
            </a:pPr>
            <a:r>
              <a:rPr lang="en-US" dirty="0" smtClean="0">
                <a:solidFill>
                  <a:srgbClr val="0033CC"/>
                </a:solidFill>
                <a:latin typeface="Georgia" pitchFamily="18" charset="0"/>
              </a:rPr>
              <a:t>Conflicts over the use of marine resources are increasing in all of the Demo Sites, how would you overcome this key challenge to the sustainability of any future project? </a:t>
            </a:r>
          </a:p>
          <a:p>
            <a:pPr marL="457200" indent="-457200">
              <a:buFont typeface="+mj-lt"/>
              <a:buAutoNum type="arabicPeriod" startAt="7"/>
            </a:pPr>
            <a:endParaRPr lang="en-ZA" sz="2200" dirty="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marL="342900" indent="-342900">
              <a:buFont typeface="Arial"/>
              <a:buChar char="•"/>
            </a:pPr>
            <a:endParaRPr lang="en-ZA" sz="2200"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buFont typeface="Arial" pitchFamily="34" charset="0"/>
              <a:buChar char="•"/>
            </a:pPr>
            <a:endParaRPr lang="en-ZA" dirty="0">
              <a:solidFill>
                <a:srgbClr val="000000"/>
              </a:solidFill>
              <a:latin typeface="Georgia" pitchFamily="18" charset="0"/>
            </a:endParaRPr>
          </a:p>
          <a:p>
            <a:pPr>
              <a:buFont typeface="Arial" pitchFamily="34" charset="0"/>
              <a:buChar char="•"/>
            </a:pPr>
            <a:endParaRPr lang="en-ZA"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endParaRPr lang="en-ZA" sz="2200" b="1" dirty="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spTree>
    <p:extLst>
      <p:ext uri="{BB962C8B-B14F-4D97-AF65-F5344CB8AC3E}">
        <p14:creationId xmlns:p14="http://schemas.microsoft.com/office/powerpoint/2010/main" val="3121746921"/>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alphaModFix/>
          </a:blip>
          <a:stretch>
            <a:fillRect/>
          </a:stretch>
        </p:blipFill>
        <p:spPr>
          <a:xfrm>
            <a:off x="-157719" y="0"/>
            <a:ext cx="9463149" cy="6858000"/>
          </a:xfrm>
          <a:prstGeom prst="rect">
            <a:avLst/>
          </a:prstGeom>
        </p:spPr>
      </p:pic>
      <p:sp>
        <p:nvSpPr>
          <p:cNvPr id="23554" name="Title 1"/>
          <p:cNvSpPr txBox="1">
            <a:spLocks/>
          </p:cNvSpPr>
          <p:nvPr/>
        </p:nvSpPr>
        <p:spPr bwMode="auto">
          <a:xfrm>
            <a:off x="533400" y="1066800"/>
            <a:ext cx="8153400" cy="1143000"/>
          </a:xfrm>
          <a:prstGeom prst="rect">
            <a:avLst/>
          </a:prstGeom>
          <a:solidFill>
            <a:schemeClr val="bg1">
              <a:lumMod val="85000"/>
              <a:alpha val="50000"/>
            </a:schemeClr>
          </a:solidFill>
          <a:ln>
            <a:noFill/>
          </a:ln>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3600" b="1" dirty="0">
              <a:latin typeface="Georgia" pitchFamily="18" charset="0"/>
            </a:endParaRPr>
          </a:p>
          <a:p>
            <a:pPr algn="ctr"/>
            <a:endParaRPr lang="en-ZA" sz="36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smtClean="0">
              <a:latin typeface="Georgia" pitchFamily="18" charset="0"/>
            </a:endParaRPr>
          </a:p>
          <a:p>
            <a:pPr algn="ctr"/>
            <a:endParaRPr lang="en-ZA" sz="3000" b="1" dirty="0" smtClean="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a:latin typeface="Georgia" pitchFamily="18" charset="0"/>
            </a:endParaRPr>
          </a:p>
          <a:p>
            <a:pPr algn="ctr"/>
            <a:endParaRPr lang="en-ZA" sz="3200" b="1" dirty="0">
              <a:latin typeface="Georgia" pitchFamily="18" charset="0"/>
            </a:endParaRPr>
          </a:p>
          <a:p>
            <a:pPr algn="ctr"/>
            <a:endParaRPr lang="en-ZA" sz="3200" b="1" dirty="0" smtClean="0">
              <a:latin typeface="Georgia" pitchFamily="18" charset="0"/>
            </a:endParaRPr>
          </a:p>
          <a:p>
            <a:pPr algn="ctr"/>
            <a:endParaRPr lang="en-ZA" sz="3200" b="1" dirty="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a:latin typeface="Georgia" pitchFamily="18" charset="0"/>
            </a:endParaRPr>
          </a:p>
          <a:p>
            <a:pPr algn="ctr"/>
            <a:endParaRPr lang="en-ZA" sz="3200" b="1" dirty="0" smtClean="0">
              <a:latin typeface="Georgia" pitchFamily="18" charset="0"/>
            </a:endParaRPr>
          </a:p>
          <a:p>
            <a:pPr algn="ctr"/>
            <a:r>
              <a:rPr lang="en-ZA" sz="3200" b="1" dirty="0" smtClean="0">
                <a:latin typeface="Georgia" pitchFamily="18" charset="0"/>
              </a:rPr>
              <a:t>SITUATION</a:t>
            </a:r>
            <a:endParaRPr lang="en-ZA" sz="2200" dirty="0" smtClean="0">
              <a:latin typeface="Georgia" pitchFamily="18" charset="0"/>
            </a:endParaRPr>
          </a:p>
          <a:p>
            <a:pPr indent="0" algn="just"/>
            <a:r>
              <a:rPr lang="en-ZA" sz="2000" dirty="0" smtClean="0">
                <a:latin typeface="Georgia" pitchFamily="18" charset="0"/>
              </a:rPr>
              <a:t>The tourism sector relies directly upon healthy and productive marine and coastal ecosystems for long-term sustainability</a:t>
            </a:r>
          </a:p>
          <a:p>
            <a:pPr indent="0" algn="just"/>
            <a:endParaRPr lang="en-ZA" sz="1000" dirty="0" smtClean="0">
              <a:latin typeface="Georgia" pitchFamily="18" charset="0"/>
            </a:endParaRPr>
          </a:p>
          <a:p>
            <a:pPr marL="342900" indent="-342900">
              <a:buFont typeface="Arial"/>
              <a:buChar char="•"/>
            </a:pPr>
            <a:endParaRPr lang="en-ZA" sz="2200" dirty="0" smtClean="0">
              <a:latin typeface="Georgia" pitchFamily="18" charset="0"/>
            </a:endParaRPr>
          </a:p>
          <a:p>
            <a:pPr marL="342900" indent="-342900">
              <a:buFont typeface="Arial"/>
              <a:buChar char="•"/>
            </a:pPr>
            <a:endParaRPr lang="en-ZA" sz="2200" dirty="0" smtClean="0">
              <a:latin typeface="Georgia" pitchFamily="18" charset="0"/>
            </a:endParaRPr>
          </a:p>
          <a:p>
            <a:pPr>
              <a:buFont typeface="Arial" pitchFamily="34" charset="0"/>
              <a:buChar char="•"/>
            </a:pPr>
            <a:endParaRPr lang="en-ZA" dirty="0">
              <a:latin typeface="Georgia" pitchFamily="18" charset="0"/>
            </a:endParaRPr>
          </a:p>
          <a:p>
            <a:pPr>
              <a:buFont typeface="Arial" pitchFamily="34" charset="0"/>
              <a:buChar char="•"/>
            </a:pPr>
            <a:endParaRPr lang="en-ZA" dirty="0" smtClean="0">
              <a:latin typeface="Georgia" pitchFamily="18" charset="0"/>
            </a:endParaRPr>
          </a:p>
          <a:p>
            <a:pPr>
              <a:buFont typeface="Arial" pitchFamily="34" charset="0"/>
              <a:buChar char="•"/>
            </a:pPr>
            <a:endParaRPr lang="en-ZA" dirty="0">
              <a:latin typeface="Georgia" pitchFamily="18" charset="0"/>
            </a:endParaRPr>
          </a:p>
          <a:p>
            <a:pPr>
              <a:buFont typeface="Arial" pitchFamily="34" charset="0"/>
              <a:buChar char="•"/>
            </a:pPr>
            <a:endParaRPr lang="en-ZA" dirty="0" smtClean="0">
              <a:latin typeface="Georgia" pitchFamily="18" charset="0"/>
            </a:endParaRPr>
          </a:p>
          <a:p>
            <a:pPr>
              <a:buFont typeface="Arial" pitchFamily="34" charset="0"/>
              <a:buChar char="•"/>
            </a:pPr>
            <a:endParaRPr lang="en-ZA" dirty="0">
              <a:latin typeface="Georgia" pitchFamily="18" charset="0"/>
            </a:endParaRPr>
          </a:p>
          <a:p>
            <a:pPr>
              <a:buFont typeface="Arial" pitchFamily="34" charset="0"/>
              <a:buChar char="•"/>
            </a:pPr>
            <a:endParaRPr lang="en-ZA" dirty="0" smtClean="0">
              <a:latin typeface="Georgia" pitchFamily="18" charset="0"/>
            </a:endParaRPr>
          </a:p>
          <a:p>
            <a:pPr algn="ctr"/>
            <a:endParaRPr lang="en-ZA" sz="3200" b="1" dirty="0" smtClean="0">
              <a:latin typeface="Georgia" pitchFamily="18" charset="0"/>
            </a:endParaRPr>
          </a:p>
          <a:p>
            <a:endParaRPr lang="en-ZA" sz="2200" b="1" dirty="0">
              <a:latin typeface="Georgia" pitchFamily="18" charset="0"/>
            </a:endParaRPr>
          </a:p>
          <a:p>
            <a:endParaRPr lang="en-ZA" sz="2200" dirty="0">
              <a:latin typeface="Georgia" pitchFamily="18" charset="0"/>
            </a:endParaRPr>
          </a:p>
          <a:p>
            <a:endParaRPr lang="en-ZA" sz="2200" dirty="0" smtClean="0">
              <a:latin typeface="Georgia" pitchFamily="18" charset="0"/>
            </a:endParaRPr>
          </a:p>
          <a:p>
            <a:endParaRPr lang="en-ZA" dirty="0" smtClean="0">
              <a:latin typeface="Georgia" pitchFamily="18" charset="0"/>
            </a:endParaRPr>
          </a:p>
          <a:p>
            <a:endParaRPr lang="en-ZA" sz="2600" dirty="0">
              <a:latin typeface="Georgia" pitchFamily="18" charset="0"/>
            </a:endParaRPr>
          </a:p>
          <a:p>
            <a:pPr marL="0" indent="0"/>
            <a:endParaRPr lang="en-ZA" sz="2600" dirty="0">
              <a:latin typeface="Georgia" pitchFamily="18" charset="0"/>
            </a:endParaRPr>
          </a:p>
          <a:p>
            <a:pPr>
              <a:buFont typeface="Arial" pitchFamily="34" charset="0"/>
              <a:buChar char="•"/>
            </a:pPr>
            <a:endParaRPr lang="en-ZA" sz="2600"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800" b="1" dirty="0">
              <a:latin typeface="Georgia" pitchFamily="18" charset="0"/>
            </a:endParaRPr>
          </a:p>
          <a:p>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t>
            </a: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r>
            <a:br>
              <a:rPr lang="en-ZA" sz="12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400" dirty="0">
              <a:latin typeface="Calibri" pitchFamily="34" charset="0"/>
            </a:endParaRPr>
          </a:p>
        </p:txBody>
      </p:sp>
      <p:sp>
        <p:nvSpPr>
          <p:cNvPr id="4" name="Title 1"/>
          <p:cNvSpPr txBox="1">
            <a:spLocks/>
          </p:cNvSpPr>
          <p:nvPr/>
        </p:nvSpPr>
        <p:spPr bwMode="auto">
          <a:xfrm>
            <a:off x="533400" y="2209800"/>
            <a:ext cx="8153400" cy="381000"/>
          </a:xfrm>
          <a:prstGeom prst="rect">
            <a:avLst/>
          </a:prstGeom>
          <a:solidFill>
            <a:schemeClr val="bg1">
              <a:lumMod val="85000"/>
              <a:alpha val="50000"/>
            </a:schemeClr>
          </a:solidFill>
          <a:ln>
            <a:noFill/>
          </a:ln>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3600" b="1" dirty="0">
              <a:latin typeface="Georgia" pitchFamily="18" charset="0"/>
            </a:endParaRPr>
          </a:p>
          <a:p>
            <a:pPr algn="ctr"/>
            <a:endParaRPr lang="en-ZA" sz="36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smtClean="0">
              <a:latin typeface="Georgia" pitchFamily="18" charset="0"/>
            </a:endParaRPr>
          </a:p>
          <a:p>
            <a:pPr algn="ctr"/>
            <a:endParaRPr lang="en-ZA" sz="3000" b="1" dirty="0" smtClean="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a:latin typeface="Georgia" pitchFamily="18" charset="0"/>
            </a:endParaRPr>
          </a:p>
          <a:p>
            <a:pPr algn="ctr"/>
            <a:endParaRPr lang="en-ZA" sz="3200" b="1" dirty="0">
              <a:latin typeface="Georgia" pitchFamily="18" charset="0"/>
            </a:endParaRPr>
          </a:p>
          <a:p>
            <a:pPr algn="ctr"/>
            <a:endParaRPr lang="en-ZA" sz="3200" b="1" dirty="0" smtClean="0">
              <a:latin typeface="Georgia" pitchFamily="18" charset="0"/>
            </a:endParaRPr>
          </a:p>
          <a:p>
            <a:pPr algn="ctr"/>
            <a:endParaRPr lang="en-ZA" sz="3200" b="1" dirty="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a:latin typeface="Georgia" pitchFamily="18" charset="0"/>
            </a:endParaRPr>
          </a:p>
          <a:p>
            <a:pPr algn="ctr"/>
            <a:endParaRPr lang="en-ZA" sz="3200" b="1" dirty="0" smtClean="0">
              <a:latin typeface="Georgia" pitchFamily="18" charset="0"/>
            </a:endParaRPr>
          </a:p>
          <a:p>
            <a:pPr indent="0" algn="just"/>
            <a:r>
              <a:rPr lang="en-ZA" sz="2000" dirty="0" smtClean="0">
                <a:latin typeface="Georgia" pitchFamily="18" charset="0"/>
              </a:rPr>
              <a:t>Many other pressures also threaten </a:t>
            </a:r>
            <a:r>
              <a:rPr lang="en-ZA" sz="2000" dirty="0">
                <a:latin typeface="Georgia" pitchFamily="18" charset="0"/>
              </a:rPr>
              <a:t>marine ecosystem health </a:t>
            </a:r>
            <a:endParaRPr lang="en-US" sz="1000" dirty="0" smtClean="0">
              <a:latin typeface="Georgia" pitchFamily="18" charset="0"/>
            </a:endParaRPr>
          </a:p>
          <a:p>
            <a:pPr marL="342900" indent="-342900">
              <a:buFont typeface="Arial"/>
              <a:buChar char="•"/>
            </a:pPr>
            <a:endParaRPr lang="en-ZA" sz="2200" dirty="0" smtClean="0">
              <a:latin typeface="Georgia" pitchFamily="18" charset="0"/>
            </a:endParaRPr>
          </a:p>
          <a:p>
            <a:pPr>
              <a:buFont typeface="Arial" pitchFamily="34" charset="0"/>
              <a:buChar char="•"/>
            </a:pPr>
            <a:endParaRPr lang="en-ZA" dirty="0" smtClean="0">
              <a:latin typeface="Georgia" pitchFamily="18" charset="0"/>
            </a:endParaRPr>
          </a:p>
          <a:p>
            <a:pPr>
              <a:buFont typeface="Arial" pitchFamily="34" charset="0"/>
              <a:buChar char="•"/>
            </a:pPr>
            <a:endParaRPr lang="en-ZA" dirty="0" smtClean="0">
              <a:latin typeface="Georgia" pitchFamily="18" charset="0"/>
            </a:endParaRPr>
          </a:p>
          <a:p>
            <a:pPr>
              <a:buFont typeface="Arial" pitchFamily="34" charset="0"/>
              <a:buChar char="•"/>
            </a:pPr>
            <a:endParaRPr lang="en-ZA" dirty="0" smtClean="0">
              <a:latin typeface="Georgia" pitchFamily="18" charset="0"/>
            </a:endParaRPr>
          </a:p>
          <a:p>
            <a:pPr marL="342900" indent="-342900">
              <a:buFont typeface="Arial"/>
              <a:buChar char="•"/>
            </a:pPr>
            <a:endParaRPr lang="en-ZA" sz="2200" dirty="0" smtClean="0">
              <a:latin typeface="Georgia" pitchFamily="18" charset="0"/>
            </a:endParaRPr>
          </a:p>
          <a:p>
            <a:pPr>
              <a:buFont typeface="Arial" pitchFamily="34" charset="0"/>
              <a:buChar char="•"/>
            </a:pPr>
            <a:endParaRPr lang="en-ZA" dirty="0" smtClean="0">
              <a:latin typeface="Georgia" pitchFamily="18" charset="0"/>
            </a:endParaRPr>
          </a:p>
          <a:p>
            <a:pPr>
              <a:buFont typeface="Arial" pitchFamily="34" charset="0"/>
              <a:buChar char="•"/>
            </a:pPr>
            <a:endParaRPr lang="en-ZA" dirty="0" smtClean="0">
              <a:latin typeface="Georgia" pitchFamily="18" charset="0"/>
            </a:endParaRPr>
          </a:p>
          <a:p>
            <a:pPr>
              <a:buFont typeface="Arial" pitchFamily="34" charset="0"/>
              <a:buChar char="•"/>
            </a:pPr>
            <a:endParaRPr lang="en-ZA" dirty="0" smtClean="0">
              <a:latin typeface="Georgia" pitchFamily="18" charset="0"/>
            </a:endParaRPr>
          </a:p>
          <a:p>
            <a:pPr algn="ctr"/>
            <a:endParaRPr lang="en-ZA" sz="3200" b="1" dirty="0" smtClean="0">
              <a:latin typeface="Georgia" pitchFamily="18" charset="0"/>
            </a:endParaRPr>
          </a:p>
          <a:p>
            <a:endParaRPr lang="en-ZA" sz="2200" b="1" dirty="0" smtClean="0">
              <a:latin typeface="Georgia" pitchFamily="18" charset="0"/>
            </a:endParaRPr>
          </a:p>
          <a:p>
            <a:endParaRPr lang="en-ZA" sz="2200" dirty="0" smtClean="0">
              <a:latin typeface="Georgia" pitchFamily="18" charset="0"/>
            </a:endParaRPr>
          </a:p>
          <a:p>
            <a:endParaRPr lang="en-ZA" sz="2200" dirty="0" smtClean="0">
              <a:latin typeface="Georgia" pitchFamily="18" charset="0"/>
            </a:endParaRPr>
          </a:p>
          <a:p>
            <a:endParaRPr lang="en-ZA" dirty="0" smtClean="0">
              <a:latin typeface="Georgia" pitchFamily="18" charset="0"/>
            </a:endParaRPr>
          </a:p>
          <a:p>
            <a:endParaRPr lang="en-ZA" sz="2600" dirty="0">
              <a:latin typeface="Georgia" pitchFamily="18" charset="0"/>
            </a:endParaRPr>
          </a:p>
          <a:p>
            <a:pPr marL="0" indent="0"/>
            <a:endParaRPr lang="en-ZA" sz="2600" dirty="0">
              <a:latin typeface="Georgia" pitchFamily="18" charset="0"/>
            </a:endParaRPr>
          </a:p>
          <a:p>
            <a:pPr>
              <a:buFont typeface="Arial" pitchFamily="34" charset="0"/>
              <a:buChar char="•"/>
            </a:pPr>
            <a:endParaRPr lang="en-ZA" sz="2600"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800" b="1" dirty="0">
              <a:latin typeface="Georgia" pitchFamily="18" charset="0"/>
            </a:endParaRPr>
          </a:p>
          <a:p>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t>
            </a: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r>
            <a:br>
              <a:rPr lang="en-ZA" sz="12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400" dirty="0">
              <a:latin typeface="Calibri" pitchFamily="34" charset="0"/>
            </a:endParaRPr>
          </a:p>
        </p:txBody>
      </p:sp>
      <p:sp>
        <p:nvSpPr>
          <p:cNvPr id="5" name="Title 1"/>
          <p:cNvSpPr txBox="1">
            <a:spLocks/>
          </p:cNvSpPr>
          <p:nvPr/>
        </p:nvSpPr>
        <p:spPr bwMode="auto">
          <a:xfrm>
            <a:off x="533400" y="2590800"/>
            <a:ext cx="8153400" cy="1447800"/>
          </a:xfrm>
          <a:prstGeom prst="rect">
            <a:avLst/>
          </a:prstGeom>
          <a:solidFill>
            <a:schemeClr val="bg1">
              <a:lumMod val="85000"/>
              <a:alpha val="50000"/>
            </a:schemeClr>
          </a:solidFill>
          <a:ln>
            <a:noFill/>
          </a:ln>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3600" b="1" dirty="0">
              <a:latin typeface="Georgia" pitchFamily="18" charset="0"/>
            </a:endParaRPr>
          </a:p>
          <a:p>
            <a:pPr algn="ctr"/>
            <a:endParaRPr lang="en-ZA" sz="36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smtClean="0">
              <a:latin typeface="Georgia" pitchFamily="18" charset="0"/>
            </a:endParaRPr>
          </a:p>
          <a:p>
            <a:pPr algn="ctr"/>
            <a:endParaRPr lang="en-ZA" sz="3000" b="1" dirty="0" smtClean="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a:latin typeface="Georgia" pitchFamily="18" charset="0"/>
            </a:endParaRPr>
          </a:p>
          <a:p>
            <a:pPr algn="ctr"/>
            <a:endParaRPr lang="en-ZA" sz="3200" b="1" dirty="0">
              <a:latin typeface="Georgia" pitchFamily="18" charset="0"/>
            </a:endParaRPr>
          </a:p>
          <a:p>
            <a:pPr algn="ctr"/>
            <a:endParaRPr lang="en-ZA" sz="3200" b="1" dirty="0" smtClean="0">
              <a:latin typeface="Georgia" pitchFamily="18" charset="0"/>
            </a:endParaRPr>
          </a:p>
          <a:p>
            <a:pPr algn="ctr"/>
            <a:endParaRPr lang="en-ZA" sz="3200" b="1" dirty="0">
              <a:latin typeface="Georgia" pitchFamily="18" charset="0"/>
            </a:endParaRPr>
          </a:p>
          <a:p>
            <a:pPr indent="0" algn="just"/>
            <a:r>
              <a:rPr lang="en-US" sz="2000" dirty="0" smtClean="0">
                <a:latin typeface="Georgia" pitchFamily="18" charset="0"/>
              </a:rPr>
              <a:t>Activities degrading the marine resource base include:</a:t>
            </a:r>
            <a:endParaRPr lang="en-ZA" sz="2000" dirty="0" smtClean="0">
              <a:latin typeface="Georgia" pitchFamily="18" charset="0"/>
            </a:endParaRPr>
          </a:p>
          <a:p>
            <a:pPr indent="0" algn="just">
              <a:buFont typeface="Arial" pitchFamily="34" charset="0"/>
              <a:buChar char="•"/>
            </a:pPr>
            <a:r>
              <a:rPr lang="en-ZA" sz="2000" dirty="0" smtClean="0">
                <a:latin typeface="Georgia" pitchFamily="18" charset="0"/>
              </a:rPr>
              <a:t> Over-utilisation of marine and coastal resources</a:t>
            </a:r>
          </a:p>
          <a:p>
            <a:pPr indent="0" algn="just">
              <a:buFont typeface="Arial" pitchFamily="34" charset="0"/>
              <a:buChar char="•"/>
            </a:pPr>
            <a:r>
              <a:rPr lang="en-ZA" sz="2000" dirty="0" smtClean="0">
                <a:latin typeface="Georgia" pitchFamily="18" charset="0"/>
              </a:rPr>
              <a:t> Destructive activities in sensitive ecosystems</a:t>
            </a:r>
          </a:p>
          <a:p>
            <a:pPr indent="0" algn="just">
              <a:buFont typeface="Arial" pitchFamily="34" charset="0"/>
              <a:buChar char="•"/>
            </a:pPr>
            <a:r>
              <a:rPr lang="en-ZA" sz="2000" dirty="0" smtClean="0">
                <a:latin typeface="Georgia" pitchFamily="18" charset="0"/>
              </a:rPr>
              <a:t> Poorly planned and unmanaged coastal development and use</a:t>
            </a:r>
          </a:p>
          <a:p>
            <a:pPr>
              <a:buFont typeface="Arial" pitchFamily="34" charset="0"/>
              <a:buChar char="•"/>
            </a:pPr>
            <a:endParaRPr lang="en-ZA" dirty="0" smtClean="0">
              <a:latin typeface="Georgia" pitchFamily="18" charset="0"/>
            </a:endParaRPr>
          </a:p>
          <a:p>
            <a:pPr>
              <a:buFont typeface="Arial" pitchFamily="34" charset="0"/>
              <a:buChar char="•"/>
            </a:pPr>
            <a:endParaRPr lang="en-ZA" dirty="0">
              <a:latin typeface="Georgia" pitchFamily="18" charset="0"/>
            </a:endParaRPr>
          </a:p>
          <a:p>
            <a:pPr>
              <a:buFont typeface="Arial" pitchFamily="34" charset="0"/>
              <a:buChar char="•"/>
            </a:pPr>
            <a:endParaRPr lang="en-ZA" dirty="0" smtClean="0">
              <a:latin typeface="Georgia" pitchFamily="18" charset="0"/>
            </a:endParaRPr>
          </a:p>
          <a:p>
            <a:pPr algn="ctr"/>
            <a:endParaRPr lang="en-ZA" sz="3200" b="1" dirty="0" smtClean="0">
              <a:latin typeface="Georgia" pitchFamily="18" charset="0"/>
            </a:endParaRPr>
          </a:p>
          <a:p>
            <a:endParaRPr lang="en-ZA" sz="2200" b="1" dirty="0">
              <a:latin typeface="Georgia" pitchFamily="18" charset="0"/>
            </a:endParaRPr>
          </a:p>
          <a:p>
            <a:endParaRPr lang="en-ZA" sz="2200" dirty="0">
              <a:latin typeface="Georgia" pitchFamily="18" charset="0"/>
            </a:endParaRPr>
          </a:p>
          <a:p>
            <a:endParaRPr lang="en-ZA" sz="2200" dirty="0" smtClean="0">
              <a:latin typeface="Georgia" pitchFamily="18" charset="0"/>
            </a:endParaRPr>
          </a:p>
          <a:p>
            <a:endParaRPr lang="en-ZA" dirty="0" smtClean="0">
              <a:latin typeface="Georgia" pitchFamily="18" charset="0"/>
            </a:endParaRPr>
          </a:p>
          <a:p>
            <a:endParaRPr lang="en-ZA" sz="2600" dirty="0">
              <a:latin typeface="Georgia" pitchFamily="18" charset="0"/>
            </a:endParaRPr>
          </a:p>
          <a:p>
            <a:pPr marL="0" indent="0"/>
            <a:endParaRPr lang="en-ZA" sz="2600" dirty="0">
              <a:latin typeface="Georgia" pitchFamily="18" charset="0"/>
            </a:endParaRPr>
          </a:p>
          <a:p>
            <a:pPr>
              <a:buFont typeface="Arial" pitchFamily="34" charset="0"/>
              <a:buChar char="•"/>
            </a:pPr>
            <a:endParaRPr lang="en-ZA" sz="2600"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800" b="1" dirty="0">
              <a:latin typeface="Georgia" pitchFamily="18" charset="0"/>
            </a:endParaRPr>
          </a:p>
          <a:p>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t>
            </a: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r>
            <a:br>
              <a:rPr lang="en-ZA" sz="12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400" dirty="0">
              <a:latin typeface="Calibri" pitchFamily="34" charset="0"/>
            </a:endParaRPr>
          </a:p>
        </p:txBody>
      </p:sp>
      <p:sp>
        <p:nvSpPr>
          <p:cNvPr id="6" name="Title 1"/>
          <p:cNvSpPr txBox="1">
            <a:spLocks/>
          </p:cNvSpPr>
          <p:nvPr/>
        </p:nvSpPr>
        <p:spPr bwMode="auto">
          <a:xfrm>
            <a:off x="533400" y="4038600"/>
            <a:ext cx="8153400" cy="1066800"/>
          </a:xfrm>
          <a:prstGeom prst="rect">
            <a:avLst/>
          </a:prstGeom>
          <a:solidFill>
            <a:schemeClr val="bg1">
              <a:lumMod val="85000"/>
              <a:alpha val="50000"/>
            </a:schemeClr>
          </a:solidFill>
          <a:ln>
            <a:noFill/>
          </a:ln>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3600" b="1" dirty="0">
              <a:latin typeface="Georgia" pitchFamily="18" charset="0"/>
            </a:endParaRPr>
          </a:p>
          <a:p>
            <a:pPr algn="ctr"/>
            <a:endParaRPr lang="en-ZA" sz="36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smtClean="0">
              <a:latin typeface="Georgia" pitchFamily="18" charset="0"/>
            </a:endParaRPr>
          </a:p>
          <a:p>
            <a:pPr algn="ctr"/>
            <a:endParaRPr lang="en-ZA" sz="3000" b="1" dirty="0" smtClean="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algn="ctr"/>
            <a:endParaRPr lang="en-ZA" sz="3200" b="1" dirty="0">
              <a:latin typeface="Georgia" pitchFamily="18" charset="0"/>
            </a:endParaRPr>
          </a:p>
          <a:p>
            <a:pPr indent="0" algn="just"/>
            <a:r>
              <a:rPr lang="en-ZA" sz="2000" dirty="0" smtClean="0">
                <a:latin typeface="Georgia" pitchFamily="18" charset="0"/>
              </a:rPr>
              <a:t>Rampant poverty, increasing fishing pressures and rising conflicts between users, exacerbate the threats to the sensitive ecosystems</a:t>
            </a:r>
          </a:p>
          <a:p>
            <a:pPr marL="342900" indent="-342900"/>
            <a:endParaRPr lang="en-ZA" sz="2200" dirty="0" smtClean="0">
              <a:latin typeface="Georgia" pitchFamily="18" charset="0"/>
            </a:endParaRPr>
          </a:p>
          <a:p>
            <a:endParaRPr lang="en-ZA" sz="2200" dirty="0">
              <a:latin typeface="Georgia" pitchFamily="18" charset="0"/>
            </a:endParaRPr>
          </a:p>
          <a:p>
            <a:endParaRPr lang="en-ZA" sz="2200" dirty="0" smtClean="0">
              <a:latin typeface="Georgia" pitchFamily="18" charset="0"/>
            </a:endParaRPr>
          </a:p>
          <a:p>
            <a:endParaRPr lang="en-ZA" dirty="0" smtClean="0">
              <a:latin typeface="Georgia" pitchFamily="18" charset="0"/>
            </a:endParaRPr>
          </a:p>
          <a:p>
            <a:endParaRPr lang="en-ZA" sz="2600" dirty="0">
              <a:latin typeface="Georgia" pitchFamily="18" charset="0"/>
            </a:endParaRPr>
          </a:p>
          <a:p>
            <a:pPr marL="0" indent="0"/>
            <a:endParaRPr lang="en-ZA" sz="2600" dirty="0">
              <a:latin typeface="Georgia" pitchFamily="18" charset="0"/>
            </a:endParaRPr>
          </a:p>
          <a:p>
            <a:pPr>
              <a:buFont typeface="Arial" pitchFamily="34" charset="0"/>
              <a:buChar char="•"/>
            </a:pPr>
            <a:endParaRPr lang="en-ZA" sz="2600"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800" b="1" dirty="0">
              <a:latin typeface="Georgia" pitchFamily="18" charset="0"/>
            </a:endParaRPr>
          </a:p>
          <a:p>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t>
            </a: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r>
            <a:br>
              <a:rPr lang="en-ZA" sz="12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400" dirty="0">
              <a:latin typeface="Calibri" pitchFamily="34" charset="0"/>
            </a:endParaRPr>
          </a:p>
        </p:txBody>
      </p:sp>
      <p:sp>
        <p:nvSpPr>
          <p:cNvPr id="7" name="Title 1"/>
          <p:cNvSpPr txBox="1">
            <a:spLocks/>
          </p:cNvSpPr>
          <p:nvPr/>
        </p:nvSpPr>
        <p:spPr bwMode="auto">
          <a:xfrm>
            <a:off x="533400" y="5105400"/>
            <a:ext cx="8153400" cy="762000"/>
          </a:xfrm>
          <a:prstGeom prst="rect">
            <a:avLst/>
          </a:prstGeom>
          <a:solidFill>
            <a:schemeClr val="bg1">
              <a:lumMod val="85000"/>
              <a:alpha val="50000"/>
            </a:schemeClr>
          </a:solidFill>
          <a:ln>
            <a:noFill/>
          </a:ln>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buFont typeface="Arial" pitchFamily="34" charset="0"/>
              <a:buChar char="•"/>
            </a:pP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3600" b="1" dirty="0">
              <a:latin typeface="Georgia" pitchFamily="18" charset="0"/>
            </a:endParaRPr>
          </a:p>
          <a:p>
            <a:pPr algn="ctr"/>
            <a:endParaRPr lang="en-ZA" sz="36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a:latin typeface="Georgia" pitchFamily="18" charset="0"/>
            </a:endParaRPr>
          </a:p>
          <a:p>
            <a:pPr algn="ctr"/>
            <a:endParaRPr lang="en-ZA" sz="3000" b="1" dirty="0" smtClean="0">
              <a:latin typeface="Georgia" pitchFamily="18" charset="0"/>
            </a:endParaRPr>
          </a:p>
          <a:p>
            <a:pPr algn="ctr"/>
            <a:endParaRPr lang="en-ZA" sz="3000" b="1" dirty="0" smtClean="0">
              <a:latin typeface="Georgia" pitchFamily="18" charset="0"/>
            </a:endParaRPr>
          </a:p>
          <a:p>
            <a:pPr algn="ctr"/>
            <a:endParaRPr lang="en-ZA" sz="3200" b="1" dirty="0" smtClean="0">
              <a:latin typeface="Georgia" pitchFamily="18" charset="0"/>
            </a:endParaRPr>
          </a:p>
          <a:p>
            <a:pPr algn="ctr"/>
            <a:endParaRPr lang="en-ZA" sz="3200" b="1" dirty="0" smtClean="0">
              <a:latin typeface="Georgia" pitchFamily="18" charset="0"/>
            </a:endParaRPr>
          </a:p>
          <a:p>
            <a:pPr indent="0" algn="just"/>
            <a:r>
              <a:rPr lang="en-ZA" sz="2000" dirty="0" smtClean="0">
                <a:latin typeface="Georgia" pitchFamily="18" charset="0"/>
              </a:rPr>
              <a:t>Weak governance and the limited collaboration among the stakeholders further contribute to threats facing coastal areas</a:t>
            </a:r>
            <a:endParaRPr lang="en-ZA" sz="2000" dirty="0">
              <a:latin typeface="Georgia" pitchFamily="18" charset="0"/>
            </a:endParaRPr>
          </a:p>
          <a:p>
            <a:pPr marL="342900" indent="-342900">
              <a:buFont typeface="Arial"/>
              <a:buChar char="•"/>
            </a:pPr>
            <a:endParaRPr lang="en-ZA" sz="2200" dirty="0" smtClean="0">
              <a:latin typeface="Georgia" pitchFamily="18" charset="0"/>
            </a:endParaRPr>
          </a:p>
          <a:p>
            <a:endParaRPr lang="en-ZA" sz="2600" dirty="0">
              <a:latin typeface="Georgia" pitchFamily="18" charset="0"/>
            </a:endParaRPr>
          </a:p>
          <a:p>
            <a:pPr marL="0" indent="0"/>
            <a:endParaRPr lang="en-ZA" sz="2600" dirty="0">
              <a:latin typeface="Georgia" pitchFamily="18" charset="0"/>
            </a:endParaRPr>
          </a:p>
          <a:p>
            <a:pPr>
              <a:buFont typeface="Arial" pitchFamily="34" charset="0"/>
              <a:buChar char="•"/>
            </a:pPr>
            <a:endParaRPr lang="en-ZA" sz="2600"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600" b="1" dirty="0">
              <a:latin typeface="Georgia" pitchFamily="18" charset="0"/>
            </a:endParaRPr>
          </a:p>
          <a:p>
            <a:endParaRPr lang="en-ZA" sz="2600" b="1" dirty="0">
              <a:latin typeface="Georgia" pitchFamily="18" charset="0"/>
            </a:endParaRPr>
          </a:p>
          <a:p>
            <a:pPr>
              <a:buFont typeface="Arial" pitchFamily="34" charset="0"/>
              <a:buChar char="•"/>
            </a:pPr>
            <a:endParaRPr lang="en-ZA" sz="2600" b="1" dirty="0">
              <a:latin typeface="Georgia" pitchFamily="18" charset="0"/>
            </a:endParaRPr>
          </a:p>
          <a:p>
            <a:pPr>
              <a:buFont typeface="Arial" pitchFamily="34" charset="0"/>
              <a:buChar char="•"/>
            </a:pPr>
            <a:endParaRPr lang="en-ZA" sz="2600" b="1" dirty="0">
              <a:latin typeface="Georgia" pitchFamily="18" charset="0"/>
            </a:endParaRPr>
          </a:p>
          <a:p>
            <a:endParaRPr lang="en-ZA" sz="2800" b="1" dirty="0">
              <a:latin typeface="Georgia" pitchFamily="18" charset="0"/>
            </a:endParaRPr>
          </a:p>
          <a:p>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t>
            </a: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1200" b="1" dirty="0">
                <a:latin typeface="Georgia" pitchFamily="18" charset="0"/>
              </a:rPr>
              <a:t/>
            </a:r>
            <a:br>
              <a:rPr lang="en-ZA" sz="12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r>
              <a:rPr lang="en-ZA" sz="4000" b="1" dirty="0">
                <a:latin typeface="Georgia" pitchFamily="18" charset="0"/>
              </a:rPr>
              <a:t/>
            </a:r>
            <a:br>
              <a:rPr lang="en-ZA" sz="4000" b="1" dirty="0">
                <a:latin typeface="Georgia" pitchFamily="18" charset="0"/>
              </a:rPr>
            </a:b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000" b="1" dirty="0">
              <a:latin typeface="Georgia" pitchFamily="18" charset="0"/>
            </a:endParaRPr>
          </a:p>
          <a:p>
            <a:pPr algn="ctr"/>
            <a:endParaRPr lang="en-ZA" sz="4400" dirty="0">
              <a:latin typeface="Calibri" pitchFamily="34" charset="0"/>
            </a:endParaRPr>
          </a:p>
        </p:txBody>
      </p:sp>
    </p:spTree>
    <p:extLst>
      <p:ext uri="{BB962C8B-B14F-4D97-AF65-F5344CB8AC3E}">
        <p14:creationId xmlns:p14="http://schemas.microsoft.com/office/powerpoint/2010/main" val="31217469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1000" fill="hold"/>
                                        <p:tgtEl>
                                          <p:spTgt spid="23554"/>
                                        </p:tgtEl>
                                        <p:attrNameLst>
                                          <p:attrName>ppt_x</p:attrName>
                                        </p:attrNameLst>
                                      </p:cBhvr>
                                      <p:tavLst>
                                        <p:tav tm="0">
                                          <p:val>
                                            <p:strVal val="#ppt_x"/>
                                          </p:val>
                                        </p:tav>
                                        <p:tav tm="100000">
                                          <p:val>
                                            <p:strVal val="#ppt_x"/>
                                          </p:val>
                                        </p:tav>
                                      </p:tavLst>
                                    </p:anim>
                                    <p:anim calcmode="lin" valueType="num">
                                      <p:cBhvr additive="base">
                                        <p:cTn id="8" dur="10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219200"/>
            <a:ext cx="6459441" cy="42625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3"/>
          <p:cNvSpPr>
            <a:spLocks/>
          </p:cNvSpPr>
          <p:nvPr/>
        </p:nvSpPr>
        <p:spPr bwMode="auto">
          <a:xfrm>
            <a:off x="1447800" y="4800600"/>
            <a:ext cx="6477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nchor="ctr"/>
          <a:lstStyle/>
          <a:p>
            <a:pPr marL="611188" indent="-571500">
              <a:lnSpc>
                <a:spcPct val="80000"/>
              </a:lnSpc>
              <a:spcBef>
                <a:spcPts val="738"/>
              </a:spcBef>
              <a:buSzPct val="155000"/>
              <a:buFontTx/>
              <a:buBlip>
                <a:blip r:embed="rId3"/>
              </a:buBlip>
              <a:defRPr/>
            </a:pPr>
            <a:r>
              <a:rPr lang="en-US" sz="2400" b="1" dirty="0">
                <a:solidFill>
                  <a:srgbClr val="FF0000"/>
                </a:solidFill>
                <a:latin typeface="Georgia"/>
                <a:ea typeface="ＭＳ Ｐゴシック" charset="0"/>
                <a:cs typeface="Georgia"/>
                <a:sym typeface="Futura" charset="0"/>
              </a:rPr>
              <a:t>83% </a:t>
            </a:r>
            <a:r>
              <a:rPr lang="en-US" sz="2400" b="1" dirty="0">
                <a:solidFill>
                  <a:schemeClr val="bg1">
                    <a:lumMod val="50000"/>
                  </a:schemeClr>
                </a:solidFill>
                <a:latin typeface="Georgia"/>
                <a:ea typeface="ＭＳ Ｐゴシック" charset="0"/>
                <a:cs typeface="Georgia"/>
                <a:sym typeface="Futura" charset="0"/>
              </a:rPr>
              <a:t>of global commercial fish stocks fully or over-exploited (FAO, 2012)</a:t>
            </a:r>
          </a:p>
        </p:txBody>
      </p:sp>
      <p:sp>
        <p:nvSpPr>
          <p:cNvPr id="3" name="Title 1"/>
          <p:cNvSpPr txBox="1">
            <a:spLocks/>
          </p:cNvSpPr>
          <p:nvPr/>
        </p:nvSpPr>
        <p:spPr bwMode="auto">
          <a:xfrm>
            <a:off x="152400" y="1066800"/>
            <a:ext cx="8763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028700" indent="-4572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smtClean="0">
              <a:solidFill>
                <a:srgbClr val="000000"/>
              </a:solidFill>
              <a:latin typeface="Georgia" pitchFamily="18" charset="0"/>
            </a:endParaRPr>
          </a:p>
          <a:p>
            <a:pPr algn="ctr"/>
            <a:endParaRPr lang="en-ZA" sz="3600" b="1" dirty="0" smtClean="0">
              <a:solidFill>
                <a:srgbClr val="000000"/>
              </a:solidFill>
              <a:latin typeface="Georgia" pitchFamily="18" charset="0"/>
            </a:endParaRPr>
          </a:p>
          <a:p>
            <a:pPr algn="ctr"/>
            <a:r>
              <a:rPr lang="en-ZA" sz="3200" b="1" dirty="0" smtClean="0">
                <a:solidFill>
                  <a:srgbClr val="000000"/>
                </a:solidFill>
                <a:latin typeface="Georgia" pitchFamily="18" charset="0"/>
              </a:rPr>
              <a:t>GLOBALLY</a:t>
            </a:r>
          </a:p>
          <a:p>
            <a:pPr algn="ctr"/>
            <a:endParaRPr lang="en-ZA" sz="1800" b="1" dirty="0">
              <a:solidFill>
                <a:srgbClr val="000000"/>
              </a:solidFill>
              <a:latin typeface="Georgia" pitchFamily="18" charset="0"/>
            </a:endParaRPr>
          </a:p>
          <a:p>
            <a:endParaRPr lang="en-ZA" sz="2600"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latin typeface="Calibri" pitchFamily="34" charset="0"/>
            </a:endParaRPr>
          </a:p>
        </p:txBody>
      </p:sp>
    </p:spTree>
    <p:extLst>
      <p:ext uri="{BB962C8B-B14F-4D97-AF65-F5344CB8AC3E}">
        <p14:creationId xmlns:p14="http://schemas.microsoft.com/office/powerpoint/2010/main" val="404861667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19458" name="Title 1"/>
          <p:cNvSpPr txBox="1">
            <a:spLocks/>
          </p:cNvSpPr>
          <p:nvPr/>
        </p:nvSpPr>
        <p:spPr bwMode="auto">
          <a:xfrm>
            <a:off x="152400" y="1066800"/>
            <a:ext cx="889793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028700" indent="-4572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smtClean="0">
              <a:solidFill>
                <a:srgbClr val="000000"/>
              </a:solidFill>
              <a:latin typeface="Georgia" pitchFamily="18" charset="0"/>
            </a:endParaRPr>
          </a:p>
          <a:p>
            <a:pPr algn="ctr"/>
            <a:endParaRPr lang="en-ZA" sz="3600" b="1" dirty="0" smtClean="0">
              <a:solidFill>
                <a:srgbClr val="000000"/>
              </a:solidFill>
              <a:latin typeface="Georgia" pitchFamily="18" charset="0"/>
            </a:endParaRPr>
          </a:p>
          <a:p>
            <a:pPr algn="ctr"/>
            <a:r>
              <a:rPr lang="en-ZA" sz="3200" b="1" dirty="0" smtClean="0">
                <a:solidFill>
                  <a:srgbClr val="000000"/>
                </a:solidFill>
                <a:latin typeface="Georgia" pitchFamily="18" charset="0"/>
              </a:rPr>
              <a:t>INTRODUCTION</a:t>
            </a:r>
          </a:p>
          <a:p>
            <a:pPr algn="ctr"/>
            <a:endParaRPr lang="en-ZA" sz="1800" b="1" dirty="0">
              <a:solidFill>
                <a:srgbClr val="000000"/>
              </a:solidFill>
              <a:latin typeface="Georgia" pitchFamily="18" charset="0"/>
            </a:endParaRPr>
          </a:p>
          <a:p>
            <a:pPr algn="ctr"/>
            <a:r>
              <a:rPr lang="en-ZA" sz="2600" b="1" dirty="0">
                <a:solidFill>
                  <a:srgbClr val="000000"/>
                </a:solidFill>
                <a:latin typeface="Georgia" pitchFamily="18" charset="0"/>
              </a:rPr>
              <a:t>Reef &amp; Marine Recreation Management (RMRM</a:t>
            </a:r>
            <a:r>
              <a:rPr lang="en-ZA" sz="2600" b="1" dirty="0" smtClean="0">
                <a:solidFill>
                  <a:srgbClr val="000000"/>
                </a:solidFill>
                <a:latin typeface="Georgia" pitchFamily="18" charset="0"/>
              </a:rPr>
              <a:t>) </a:t>
            </a:r>
          </a:p>
          <a:p>
            <a:endParaRPr lang="en-ZA" sz="2600" b="1" dirty="0">
              <a:solidFill>
                <a:srgbClr val="000000"/>
              </a:solidFill>
              <a:latin typeface="Georgia" pitchFamily="18" charset="0"/>
            </a:endParaRPr>
          </a:p>
          <a:p>
            <a:pPr lvl="3">
              <a:buSzPct val="95000"/>
              <a:buFontTx/>
              <a:buChar char="-"/>
            </a:pPr>
            <a:r>
              <a:rPr lang="en-ZA" dirty="0" smtClean="0">
                <a:solidFill>
                  <a:srgbClr val="000000"/>
                </a:solidFill>
                <a:latin typeface="Georgia" pitchFamily="18" charset="0"/>
              </a:rPr>
              <a:t>Three Demo Sites</a:t>
            </a:r>
            <a:r>
              <a:rPr lang="en-ZA" dirty="0">
                <a:solidFill>
                  <a:srgbClr val="000000"/>
                </a:solidFill>
                <a:latin typeface="Georgia" pitchFamily="18" charset="0"/>
              </a:rPr>
              <a:t>: </a:t>
            </a:r>
            <a:r>
              <a:rPr lang="en-ZA" dirty="0" smtClean="0">
                <a:solidFill>
                  <a:srgbClr val="000000"/>
                </a:solidFill>
                <a:latin typeface="Georgia" pitchFamily="18" charset="0"/>
              </a:rPr>
              <a:t>Watamu</a:t>
            </a:r>
            <a:r>
              <a:rPr lang="en-ZA" dirty="0">
                <a:solidFill>
                  <a:srgbClr val="000000"/>
                </a:solidFill>
                <a:latin typeface="Georgia" pitchFamily="18" charset="0"/>
              </a:rPr>
              <a:t> </a:t>
            </a:r>
            <a:r>
              <a:rPr lang="en-ZA" dirty="0" smtClean="0">
                <a:solidFill>
                  <a:srgbClr val="000000"/>
                </a:solidFill>
                <a:latin typeface="Georgia" pitchFamily="18" charset="0"/>
              </a:rPr>
              <a:t>(Kenya</a:t>
            </a:r>
            <a:r>
              <a:rPr lang="en-ZA" dirty="0">
                <a:solidFill>
                  <a:srgbClr val="000000"/>
                </a:solidFill>
                <a:latin typeface="Georgia" pitchFamily="18" charset="0"/>
              </a:rPr>
              <a:t>), Bagamoyo </a:t>
            </a:r>
            <a:r>
              <a:rPr lang="en-ZA" dirty="0" smtClean="0">
                <a:solidFill>
                  <a:srgbClr val="000000"/>
                </a:solidFill>
                <a:latin typeface="Georgia" pitchFamily="18" charset="0"/>
              </a:rPr>
              <a:t>  (</a:t>
            </a:r>
            <a:r>
              <a:rPr lang="en-ZA" dirty="0">
                <a:solidFill>
                  <a:srgbClr val="000000"/>
                </a:solidFill>
                <a:latin typeface="Georgia" pitchFamily="18" charset="0"/>
              </a:rPr>
              <a:t>Tanzania), </a:t>
            </a:r>
            <a:r>
              <a:rPr lang="en-ZA" dirty="0" smtClean="0">
                <a:solidFill>
                  <a:srgbClr val="000000"/>
                </a:solidFill>
                <a:latin typeface="Georgia" pitchFamily="18" charset="0"/>
              </a:rPr>
              <a:t>Tofo-Barra-Tofinho (TBT) (Mozambique)</a:t>
            </a:r>
          </a:p>
          <a:p>
            <a:pPr lvl="3">
              <a:buSzPct val="95000"/>
              <a:buFontTx/>
              <a:buChar char="-"/>
            </a:pPr>
            <a:r>
              <a:rPr lang="en-ZA" dirty="0" smtClean="0">
                <a:solidFill>
                  <a:srgbClr val="000000"/>
                </a:solidFill>
                <a:latin typeface="Georgia" pitchFamily="18" charset="0"/>
              </a:rPr>
              <a:t>Implemented </a:t>
            </a:r>
            <a:r>
              <a:rPr lang="en-ZA" dirty="0">
                <a:solidFill>
                  <a:srgbClr val="000000"/>
                </a:solidFill>
                <a:latin typeface="Georgia" pitchFamily="18" charset="0"/>
              </a:rPr>
              <a:t>by EcoAfrica Environmental Consultants </a:t>
            </a:r>
            <a:r>
              <a:rPr lang="en-ZA" dirty="0" smtClean="0">
                <a:solidFill>
                  <a:srgbClr val="000000"/>
                </a:solidFill>
                <a:latin typeface="Georgia" pitchFamily="18" charset="0"/>
              </a:rPr>
              <a:t>in collaboration </a:t>
            </a:r>
            <a:r>
              <a:rPr lang="en-ZA" dirty="0">
                <a:solidFill>
                  <a:srgbClr val="000000"/>
                </a:solidFill>
                <a:latin typeface="Georgia" pitchFamily="18" charset="0"/>
              </a:rPr>
              <a:t>with the </a:t>
            </a:r>
            <a:r>
              <a:rPr lang="en-ZA" dirty="0" smtClean="0">
                <a:solidFill>
                  <a:srgbClr val="000000"/>
                </a:solidFill>
                <a:latin typeface="Georgia" pitchFamily="18" charset="0"/>
              </a:rPr>
              <a:t>DSMC / Tech Teams</a:t>
            </a:r>
          </a:p>
          <a:p>
            <a:pPr lvl="3">
              <a:buSzPct val="95000"/>
              <a:buFontTx/>
              <a:buChar char="-"/>
            </a:pPr>
            <a:r>
              <a:rPr lang="en-ZA" dirty="0" smtClean="0">
                <a:solidFill>
                  <a:srgbClr val="000000"/>
                </a:solidFill>
                <a:latin typeface="Georgia" pitchFamily="18" charset="0"/>
              </a:rPr>
              <a:t>Objective: </a:t>
            </a:r>
            <a:r>
              <a:rPr lang="en-ZA" i="1" dirty="0">
                <a:solidFill>
                  <a:srgbClr val="000000"/>
                </a:solidFill>
                <a:latin typeface="Georgia" pitchFamily="18" charset="0"/>
              </a:rPr>
              <a:t>Responsible reef &amp; marine recreation management for sustainable tourism promoted &amp; tested at selected sites, results documented &amp; disseminated </a:t>
            </a:r>
            <a:endParaRPr lang="en-ZA" dirty="0">
              <a:solidFill>
                <a:srgbClr val="000000"/>
              </a:solidFill>
              <a:latin typeface="Georgia" pitchFamily="18" charset="0"/>
            </a:endParaRPr>
          </a:p>
          <a:p>
            <a:endParaRPr lang="en-ZA" sz="2600"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32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latin typeface="Calibri" pitchFamily="34"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304800" y="2819400"/>
            <a:ext cx="8610600" cy="3200400"/>
          </a:xfrm>
        </p:spPr>
        <p:txBody>
          <a:bodyPr/>
          <a:lstStyle/>
          <a:p>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1200" b="1" dirty="0" smtClean="0">
                <a:solidFill>
                  <a:srgbClr val="000000"/>
                </a:solidFill>
                <a:latin typeface="Georgia" pitchFamily="18" charset="0"/>
                <a:ea typeface="ＭＳ Ｐゴシック" pitchFamily="34" charset="-128"/>
              </a:rPr>
              <a:t/>
            </a:r>
            <a:br>
              <a:rPr lang="en-ZA" sz="12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r>
              <a:rPr lang="en-ZA" sz="4000" b="1" dirty="0" smtClean="0">
                <a:solidFill>
                  <a:srgbClr val="000000"/>
                </a:solidFill>
                <a:latin typeface="Georgia" pitchFamily="18" charset="0"/>
                <a:ea typeface="ＭＳ Ｐゴシック" pitchFamily="34" charset="-128"/>
              </a:rPr>
              <a:t/>
            </a:r>
            <a:br>
              <a:rPr lang="en-ZA" sz="4000" b="1" dirty="0" smtClean="0">
                <a:solidFill>
                  <a:srgbClr val="000000"/>
                </a:solidFill>
                <a:latin typeface="Georgia" pitchFamily="18" charset="0"/>
                <a:ea typeface="ＭＳ Ｐゴシック" pitchFamily="34" charset="-128"/>
              </a:rPr>
            </a:br>
            <a:endParaRPr lang="en-ZA" dirty="0" smtClean="0">
              <a:ea typeface="ＭＳ Ｐゴシック" pitchFamily="34" charset="-128"/>
            </a:endParaRPr>
          </a:p>
        </p:txBody>
      </p:sp>
      <p:sp>
        <p:nvSpPr>
          <p:cNvPr id="23554" name="Title 1"/>
          <p:cNvSpPr txBox="1">
            <a:spLocks/>
          </p:cNvSpPr>
          <p:nvPr/>
        </p:nvSpPr>
        <p:spPr bwMode="auto">
          <a:xfrm>
            <a:off x="228600" y="838200"/>
            <a:ext cx="8763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71500" indent="-571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buFont typeface="Arial" pitchFamily="34" charset="0"/>
              <a:buChar char="•"/>
            </a:pP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6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0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endParaRPr lang="en-ZA" sz="3200" b="1" dirty="0">
              <a:solidFill>
                <a:srgbClr val="000000"/>
              </a:solidFill>
              <a:latin typeface="Georgia" pitchFamily="18" charset="0"/>
            </a:endParaRPr>
          </a:p>
          <a:p>
            <a:pPr algn="ctr"/>
            <a:endParaRPr lang="en-ZA" sz="3200" b="1" dirty="0" smtClean="0">
              <a:solidFill>
                <a:srgbClr val="000000"/>
              </a:solidFill>
              <a:latin typeface="Georgia" pitchFamily="18" charset="0"/>
            </a:endParaRPr>
          </a:p>
          <a:p>
            <a:pPr algn="ctr"/>
            <a:r>
              <a:rPr lang="en-ZA" sz="3200" b="1" dirty="0" smtClean="0">
                <a:solidFill>
                  <a:srgbClr val="000000"/>
                </a:solidFill>
                <a:latin typeface="Georgia" pitchFamily="18" charset="0"/>
              </a:rPr>
              <a:t>RMRM COMPONENTS (Post MTE)</a:t>
            </a:r>
          </a:p>
          <a:p>
            <a:pPr algn="ctr"/>
            <a:endParaRPr lang="en-ZA" sz="1800" b="1" dirty="0">
              <a:solidFill>
                <a:srgbClr val="000000"/>
              </a:solidFill>
              <a:latin typeface="Georgia" pitchFamily="18" charset="0"/>
            </a:endParaRPr>
          </a:p>
          <a:p>
            <a:r>
              <a:rPr lang="en-ZA" sz="2200" b="1" dirty="0">
                <a:solidFill>
                  <a:srgbClr val="000000"/>
                </a:solidFill>
                <a:latin typeface="Georgia" pitchFamily="18" charset="0"/>
              </a:rPr>
              <a:t>Component 1:</a:t>
            </a:r>
            <a:r>
              <a:rPr lang="en-ZA" sz="2200" dirty="0">
                <a:solidFill>
                  <a:srgbClr val="000000"/>
                </a:solidFill>
                <a:latin typeface="Georgia" pitchFamily="18" charset="0"/>
              </a:rPr>
              <a:t>	Baseline Data Collection </a:t>
            </a:r>
          </a:p>
          <a:p>
            <a:r>
              <a:rPr lang="en-ZA" sz="2200" b="1" dirty="0">
                <a:solidFill>
                  <a:srgbClr val="000000"/>
                </a:solidFill>
                <a:latin typeface="Georgia" pitchFamily="18" charset="0"/>
              </a:rPr>
              <a:t>Component 2:</a:t>
            </a:r>
            <a:r>
              <a:rPr lang="en-ZA" sz="2200" dirty="0">
                <a:solidFill>
                  <a:srgbClr val="000000"/>
                </a:solidFill>
                <a:latin typeface="Georgia" pitchFamily="18" charset="0"/>
              </a:rPr>
              <a:t>	Design, Development </a:t>
            </a:r>
            <a:r>
              <a:rPr lang="en-ZA" sz="2200" dirty="0" smtClean="0">
                <a:solidFill>
                  <a:srgbClr val="000000"/>
                </a:solidFill>
                <a:latin typeface="Georgia" pitchFamily="18" charset="0"/>
              </a:rPr>
              <a:t>&amp; </a:t>
            </a:r>
            <a:r>
              <a:rPr lang="en-ZA" sz="2200" dirty="0">
                <a:solidFill>
                  <a:srgbClr val="000000"/>
                </a:solidFill>
                <a:latin typeface="Georgia" pitchFamily="18" charset="0"/>
              </a:rPr>
              <a:t> </a:t>
            </a:r>
            <a:r>
              <a:rPr lang="en-ZA" sz="2200" dirty="0" smtClean="0">
                <a:solidFill>
                  <a:srgbClr val="000000"/>
                </a:solidFill>
                <a:latin typeface="Georgia" pitchFamily="18" charset="0"/>
              </a:rPr>
              <a:t>Implementation of 				Project </a:t>
            </a:r>
            <a:r>
              <a:rPr lang="en-ZA" sz="2200" dirty="0">
                <a:solidFill>
                  <a:srgbClr val="000000"/>
                </a:solidFill>
                <a:latin typeface="Georgia" pitchFamily="18" charset="0"/>
              </a:rPr>
              <a:t>Briefs </a:t>
            </a:r>
          </a:p>
          <a:p>
            <a:r>
              <a:rPr lang="en-ZA" sz="2200" b="1" dirty="0">
                <a:solidFill>
                  <a:srgbClr val="000000"/>
                </a:solidFill>
                <a:latin typeface="Georgia" pitchFamily="18" charset="0"/>
              </a:rPr>
              <a:t>Component 3:</a:t>
            </a:r>
            <a:r>
              <a:rPr lang="en-ZA" sz="2200" dirty="0">
                <a:solidFill>
                  <a:srgbClr val="000000"/>
                </a:solidFill>
                <a:latin typeface="Georgia" pitchFamily="18" charset="0"/>
              </a:rPr>
              <a:t>	Survey &amp; GIS Mapping of </a:t>
            </a:r>
            <a:r>
              <a:rPr lang="en-ZA" sz="2200" dirty="0" smtClean="0">
                <a:solidFill>
                  <a:srgbClr val="000000"/>
                </a:solidFill>
                <a:latin typeface="Georgia" pitchFamily="18" charset="0"/>
              </a:rPr>
              <a:t>Sensitive Areas &amp;</a:t>
            </a:r>
            <a:r>
              <a:rPr lang="en-ZA" sz="2200" dirty="0">
                <a:solidFill>
                  <a:srgbClr val="000000"/>
                </a:solidFill>
                <a:latin typeface="Georgia" pitchFamily="18" charset="0"/>
              </a:rPr>
              <a:t>		</a:t>
            </a:r>
            <a:r>
              <a:rPr lang="en-ZA" sz="2200" dirty="0" smtClean="0">
                <a:solidFill>
                  <a:srgbClr val="000000"/>
                </a:solidFill>
                <a:latin typeface="Georgia" pitchFamily="18" charset="0"/>
              </a:rPr>
              <a:t>		Damaged </a:t>
            </a:r>
            <a:r>
              <a:rPr lang="en-ZA" sz="2200" dirty="0">
                <a:solidFill>
                  <a:srgbClr val="000000"/>
                </a:solidFill>
                <a:latin typeface="Georgia" pitchFamily="18" charset="0"/>
              </a:rPr>
              <a:t>Sites </a:t>
            </a:r>
          </a:p>
          <a:p>
            <a:r>
              <a:rPr lang="en-ZA" sz="2200" b="1" dirty="0">
                <a:solidFill>
                  <a:srgbClr val="000000"/>
                </a:solidFill>
                <a:latin typeface="Georgia" pitchFamily="18" charset="0"/>
              </a:rPr>
              <a:t>Component 4:</a:t>
            </a:r>
            <a:r>
              <a:rPr lang="en-ZA" sz="2200" dirty="0">
                <a:solidFill>
                  <a:srgbClr val="000000"/>
                </a:solidFill>
                <a:latin typeface="Georgia" pitchFamily="18" charset="0"/>
              </a:rPr>
              <a:t>	Demarcation </a:t>
            </a:r>
            <a:r>
              <a:rPr lang="en-ZA" sz="2200" dirty="0" smtClean="0">
                <a:solidFill>
                  <a:srgbClr val="000000"/>
                </a:solidFill>
                <a:latin typeface="Georgia" pitchFamily="18" charset="0"/>
              </a:rPr>
              <a:t>as </a:t>
            </a:r>
            <a:r>
              <a:rPr lang="en-ZA" sz="2200" dirty="0">
                <a:solidFill>
                  <a:srgbClr val="000000"/>
                </a:solidFill>
                <a:latin typeface="Georgia" pitchFamily="18" charset="0"/>
              </a:rPr>
              <a:t>part of a Reef </a:t>
            </a:r>
            <a:r>
              <a:rPr lang="en-ZA" sz="2200" dirty="0" smtClean="0">
                <a:solidFill>
                  <a:srgbClr val="000000"/>
                </a:solidFill>
                <a:latin typeface="Georgia" pitchFamily="18" charset="0"/>
              </a:rPr>
              <a:t>&amp; Marine 				Management Strategy  </a:t>
            </a:r>
            <a:endParaRPr lang="en-ZA" sz="2200" dirty="0">
              <a:solidFill>
                <a:srgbClr val="000000"/>
              </a:solidFill>
              <a:latin typeface="Georgia" pitchFamily="18" charset="0"/>
            </a:endParaRPr>
          </a:p>
          <a:p>
            <a:r>
              <a:rPr lang="en-ZA" sz="2200" b="1" dirty="0">
                <a:solidFill>
                  <a:srgbClr val="000000"/>
                </a:solidFill>
                <a:latin typeface="Georgia" pitchFamily="18" charset="0"/>
              </a:rPr>
              <a:t>Component 5:</a:t>
            </a:r>
            <a:r>
              <a:rPr lang="en-ZA" sz="2200" dirty="0">
                <a:solidFill>
                  <a:srgbClr val="000000"/>
                </a:solidFill>
                <a:latin typeface="Georgia" pitchFamily="18" charset="0"/>
              </a:rPr>
              <a:t>	Sustainability/Management Plan </a:t>
            </a:r>
          </a:p>
          <a:p>
            <a:r>
              <a:rPr lang="en-ZA" sz="2200" b="1" dirty="0">
                <a:solidFill>
                  <a:srgbClr val="000000"/>
                </a:solidFill>
                <a:latin typeface="Georgia" pitchFamily="18" charset="0"/>
              </a:rPr>
              <a:t>Component 6:</a:t>
            </a:r>
            <a:r>
              <a:rPr lang="en-ZA" sz="2200" dirty="0">
                <a:solidFill>
                  <a:srgbClr val="000000"/>
                </a:solidFill>
                <a:latin typeface="Georgia" pitchFamily="18" charset="0"/>
              </a:rPr>
              <a:t>	Awareness &amp; Capacity Building (CB) 	</a:t>
            </a:r>
            <a:r>
              <a:rPr lang="en-ZA" sz="2200" dirty="0" smtClean="0">
                <a:solidFill>
                  <a:srgbClr val="000000"/>
                </a:solidFill>
                <a:latin typeface="Georgia" pitchFamily="18" charset="0"/>
              </a:rPr>
              <a:t>on Reef</a:t>
            </a:r>
            <a:r>
              <a:rPr lang="en-ZA" sz="2200" dirty="0">
                <a:solidFill>
                  <a:srgbClr val="000000"/>
                </a:solidFill>
                <a:latin typeface="Georgia" pitchFamily="18" charset="0"/>
              </a:rPr>
              <a:t>			</a:t>
            </a:r>
            <a:r>
              <a:rPr lang="en-ZA" sz="2200" dirty="0" smtClean="0">
                <a:solidFill>
                  <a:srgbClr val="000000"/>
                </a:solidFill>
                <a:latin typeface="Georgia" pitchFamily="18" charset="0"/>
              </a:rPr>
              <a:t>&amp; Marine Management</a:t>
            </a:r>
            <a:endParaRPr lang="en-ZA" sz="2200" dirty="0">
              <a:solidFill>
                <a:srgbClr val="000000"/>
              </a:solidFill>
              <a:latin typeface="Georgia" pitchFamily="18" charset="0"/>
            </a:endParaRPr>
          </a:p>
          <a:p>
            <a:r>
              <a:rPr lang="en-ZA" sz="2200" b="1" dirty="0">
                <a:solidFill>
                  <a:srgbClr val="000000"/>
                </a:solidFill>
                <a:latin typeface="Georgia" pitchFamily="18" charset="0"/>
              </a:rPr>
              <a:t>Component 7:</a:t>
            </a:r>
            <a:r>
              <a:rPr lang="en-ZA" sz="2200" dirty="0">
                <a:solidFill>
                  <a:srgbClr val="000000"/>
                </a:solidFill>
                <a:latin typeface="Georgia" pitchFamily="18" charset="0"/>
              </a:rPr>
              <a:t>	Project Management, Facilitation &amp; 	</a:t>
            </a:r>
            <a:r>
              <a:rPr lang="en-ZA" sz="2200" dirty="0" smtClean="0">
                <a:solidFill>
                  <a:srgbClr val="000000"/>
                </a:solidFill>
                <a:latin typeface="Georgia" pitchFamily="18" charset="0"/>
              </a:rPr>
              <a:t>				Monitoring &amp; Evaluation</a:t>
            </a:r>
          </a:p>
          <a:p>
            <a:endParaRPr lang="en-ZA" sz="2200" dirty="0" smtClean="0">
              <a:solidFill>
                <a:srgbClr val="000000"/>
              </a:solidFill>
              <a:latin typeface="Georgia" pitchFamily="18" charset="0"/>
            </a:endParaRPr>
          </a:p>
          <a:p>
            <a:endParaRPr lang="en-ZA" sz="2200" dirty="0">
              <a:solidFill>
                <a:srgbClr val="000000"/>
              </a:solidFill>
              <a:latin typeface="Georgia" pitchFamily="18" charset="0"/>
            </a:endParaRPr>
          </a:p>
          <a:p>
            <a:endParaRPr lang="en-ZA" sz="2200" dirty="0" smtClean="0">
              <a:solidFill>
                <a:srgbClr val="000000"/>
              </a:solidFill>
              <a:latin typeface="Georgia" pitchFamily="18" charset="0"/>
            </a:endParaRPr>
          </a:p>
          <a:p>
            <a:endParaRPr lang="en-ZA" dirty="0" smtClean="0">
              <a:solidFill>
                <a:srgbClr val="000000"/>
              </a:solidFill>
              <a:latin typeface="Georgia" pitchFamily="18" charset="0"/>
            </a:endParaRPr>
          </a:p>
          <a:p>
            <a:endParaRPr lang="en-ZA" sz="2600" dirty="0">
              <a:solidFill>
                <a:srgbClr val="000000"/>
              </a:solidFill>
              <a:latin typeface="Georgia" pitchFamily="18" charset="0"/>
            </a:endParaRPr>
          </a:p>
          <a:p>
            <a:pPr marL="0" indent="0"/>
            <a:endParaRPr lang="en-ZA" sz="2600" dirty="0">
              <a:solidFill>
                <a:srgbClr val="000000"/>
              </a:solidFill>
              <a:latin typeface="Georgia" pitchFamily="18" charset="0"/>
            </a:endParaRPr>
          </a:p>
          <a:p>
            <a:pPr>
              <a:buFont typeface="Arial" pitchFamily="34" charset="0"/>
              <a:buChar char="•"/>
            </a:pPr>
            <a:endParaRPr lang="en-ZA" sz="2600"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pPr>
              <a:buFont typeface="Arial" pitchFamily="34" charset="0"/>
              <a:buChar char="•"/>
            </a:pPr>
            <a:endParaRPr lang="en-ZA" sz="2600" b="1" dirty="0">
              <a:solidFill>
                <a:srgbClr val="000000"/>
              </a:solidFill>
              <a:latin typeface="Georgia" pitchFamily="18" charset="0"/>
            </a:endParaRPr>
          </a:p>
          <a:p>
            <a:endParaRPr lang="en-ZA" sz="2800" b="1" dirty="0">
              <a:solidFill>
                <a:srgbClr val="000000"/>
              </a:solidFill>
              <a:latin typeface="Georgia" pitchFamily="18" charset="0"/>
            </a:endParaRPr>
          </a:p>
          <a:p>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t>
            </a: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1200" b="1" dirty="0">
                <a:solidFill>
                  <a:srgbClr val="000000"/>
                </a:solidFill>
                <a:latin typeface="Georgia" pitchFamily="18" charset="0"/>
              </a:rPr>
              <a:t/>
            </a:r>
            <a:br>
              <a:rPr lang="en-ZA" sz="12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r>
              <a:rPr lang="en-ZA" sz="4000" b="1" dirty="0">
                <a:solidFill>
                  <a:srgbClr val="000000"/>
                </a:solidFill>
                <a:latin typeface="Georgia" pitchFamily="18" charset="0"/>
              </a:rPr>
              <a:t/>
            </a:r>
            <a:br>
              <a:rPr lang="en-ZA" sz="4000" b="1" dirty="0">
                <a:solidFill>
                  <a:srgbClr val="000000"/>
                </a:solidFill>
                <a:latin typeface="Georgia" pitchFamily="18" charset="0"/>
              </a:rPr>
            </a:b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000" b="1" dirty="0">
              <a:solidFill>
                <a:srgbClr val="000000"/>
              </a:solidFill>
              <a:latin typeface="Georgia" pitchFamily="18" charset="0"/>
            </a:endParaRPr>
          </a:p>
          <a:p>
            <a:pPr algn="ctr"/>
            <a:endParaRPr lang="en-ZA" sz="4400" dirty="0">
              <a:solidFill>
                <a:srgbClr val="000000"/>
              </a:solidFill>
              <a:latin typeface="Calibri" pitchFamily="34"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2"/>
          <p:cNvGrpSpPr>
            <a:grpSpLocks/>
          </p:cNvGrpSpPr>
          <p:nvPr/>
        </p:nvGrpSpPr>
        <p:grpSpPr bwMode="auto">
          <a:xfrm>
            <a:off x="304800" y="228600"/>
            <a:ext cx="8610600" cy="6122234"/>
            <a:chOff x="343120" y="-186514"/>
            <a:chExt cx="7794952" cy="5628598"/>
          </a:xfrm>
        </p:grpSpPr>
        <p:sp>
          <p:nvSpPr>
            <p:cNvPr id="41" name="Rectangle 40"/>
            <p:cNvSpPr/>
            <p:nvPr/>
          </p:nvSpPr>
          <p:spPr>
            <a:xfrm>
              <a:off x="5145683" y="4156957"/>
              <a:ext cx="1474787" cy="254665"/>
            </a:xfrm>
            <a:prstGeom prst="rect">
              <a:avLst/>
            </a:prstGeom>
          </p:spPr>
          <p:txBody>
            <a:bodyPr wrap="square">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smtClean="0">
                  <a:solidFill>
                    <a:prstClr val="black">
                      <a:lumMod val="85000"/>
                      <a:lumOff val="15000"/>
                    </a:prstClr>
                  </a:solidFill>
                  <a:latin typeface="Georgia" pitchFamily="18" charset="0"/>
                  <a:cs typeface="Arial"/>
                </a:rPr>
                <a:t>DSMC input</a:t>
              </a:r>
              <a:endParaRPr lang="en-US" sz="1200" b="1" kern="0" dirty="0">
                <a:solidFill>
                  <a:prstClr val="black">
                    <a:lumMod val="85000"/>
                    <a:lumOff val="15000"/>
                  </a:prstClr>
                </a:solidFill>
                <a:latin typeface="Georgia" pitchFamily="18" charset="0"/>
                <a:cs typeface="Arial"/>
              </a:endParaRPr>
            </a:p>
          </p:txBody>
        </p:sp>
        <p:grpSp>
          <p:nvGrpSpPr>
            <p:cNvPr id="39939" name="Group 1"/>
            <p:cNvGrpSpPr>
              <a:grpSpLocks/>
            </p:cNvGrpSpPr>
            <p:nvPr/>
          </p:nvGrpSpPr>
          <p:grpSpPr bwMode="auto">
            <a:xfrm>
              <a:off x="343120" y="-186514"/>
              <a:ext cx="7794952" cy="5628598"/>
              <a:chOff x="343120" y="-191276"/>
              <a:chExt cx="7794952" cy="5628598"/>
            </a:xfrm>
          </p:grpSpPr>
          <p:sp>
            <p:nvSpPr>
              <p:cNvPr id="57" name="Freeform 32"/>
              <p:cNvSpPr>
                <a:spLocks noChangeArrowheads="1"/>
              </p:cNvSpPr>
              <p:nvPr/>
            </p:nvSpPr>
            <p:spPr bwMode="auto">
              <a:xfrm rot="16200000">
                <a:off x="4051300" y="4799013"/>
                <a:ext cx="144463" cy="287337"/>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95" name="Rectangle 94"/>
              <p:cNvSpPr/>
              <p:nvPr/>
            </p:nvSpPr>
            <p:spPr>
              <a:xfrm>
                <a:off x="2022475" y="1470025"/>
                <a:ext cx="1800225" cy="254665"/>
              </a:xfrm>
              <a:prstGeom prst="rect">
                <a:avLst/>
              </a:prstGeom>
            </p:spPr>
            <p:txBody>
              <a:bodyPr>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a:solidFill>
                      <a:prstClr val="black">
                        <a:lumMod val="85000"/>
                        <a:lumOff val="15000"/>
                      </a:prstClr>
                    </a:solidFill>
                    <a:latin typeface="Georgia" pitchFamily="18" charset="0"/>
                    <a:cs typeface="Arial"/>
                  </a:rPr>
                  <a:t>Stakeholder meetings</a:t>
                </a:r>
              </a:p>
            </p:txBody>
          </p:sp>
          <p:sp>
            <p:nvSpPr>
              <p:cNvPr id="96" name="Freeform 32"/>
              <p:cNvSpPr>
                <a:spLocks noChangeArrowheads="1"/>
              </p:cNvSpPr>
              <p:nvPr/>
            </p:nvSpPr>
            <p:spPr bwMode="auto">
              <a:xfrm rot="16200000" flipV="1">
                <a:off x="4745832" y="831056"/>
                <a:ext cx="185738" cy="257175"/>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97" name="Rectangle 96"/>
              <p:cNvSpPr/>
              <p:nvPr/>
            </p:nvSpPr>
            <p:spPr>
              <a:xfrm>
                <a:off x="1987550" y="4803776"/>
                <a:ext cx="2003425" cy="254665"/>
              </a:xfrm>
              <a:prstGeom prst="rect">
                <a:avLst/>
              </a:prstGeom>
            </p:spPr>
            <p:txBody>
              <a:bodyPr>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a:solidFill>
                      <a:prstClr val="black">
                        <a:lumMod val="85000"/>
                        <a:lumOff val="15000"/>
                      </a:prstClr>
                    </a:solidFill>
                    <a:latin typeface="Georgia" pitchFamily="18" charset="0"/>
                    <a:cs typeface="Arial"/>
                  </a:rPr>
                  <a:t>Stakeholder </a:t>
                </a:r>
                <a:r>
                  <a:rPr lang="en-US" sz="1200" b="1" kern="0" dirty="0" smtClean="0">
                    <a:solidFill>
                      <a:prstClr val="black">
                        <a:lumMod val="85000"/>
                        <a:lumOff val="15000"/>
                      </a:prstClr>
                    </a:solidFill>
                    <a:latin typeface="Georgia" pitchFamily="18" charset="0"/>
                    <a:cs typeface="Arial"/>
                  </a:rPr>
                  <a:t>Meetings</a:t>
                </a:r>
                <a:endParaRPr lang="en-US" sz="1200" b="1" kern="0" dirty="0">
                  <a:solidFill>
                    <a:prstClr val="black">
                      <a:lumMod val="85000"/>
                      <a:lumOff val="15000"/>
                    </a:prstClr>
                  </a:solidFill>
                  <a:latin typeface="Georgia" pitchFamily="18" charset="0"/>
                  <a:cs typeface="Arial"/>
                </a:endParaRPr>
              </a:p>
            </p:txBody>
          </p:sp>
          <p:sp>
            <p:nvSpPr>
              <p:cNvPr id="39944" name="Freeform 41"/>
              <p:cNvSpPr>
                <a:spLocks noChangeArrowheads="1"/>
              </p:cNvSpPr>
              <p:nvPr/>
            </p:nvSpPr>
            <p:spPr bwMode="auto">
              <a:xfrm>
                <a:off x="4459288" y="2822645"/>
                <a:ext cx="212725" cy="2540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5400 w 21600"/>
                  <a:gd name="T19" fmla="*/ 0 h 21600"/>
                  <a:gd name="T20" fmla="*/ 16200 w 21600"/>
                  <a:gd name="T21" fmla="*/ 189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6200"/>
                    </a:lnTo>
                    <a:lnTo>
                      <a:pt x="0" y="16200"/>
                    </a:lnTo>
                    <a:lnTo>
                      <a:pt x="10800" y="21600"/>
                    </a:lnTo>
                    <a:lnTo>
                      <a:pt x="21600" y="16200"/>
                    </a:lnTo>
                    <a:lnTo>
                      <a:pt x="16200" y="16200"/>
                    </a:lnTo>
                    <a:lnTo>
                      <a:pt x="16200" y="0"/>
                    </a:lnTo>
                    <a:lnTo>
                      <a:pt x="540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ZA" dirty="0"/>
              </a:p>
            </p:txBody>
          </p:sp>
          <p:sp>
            <p:nvSpPr>
              <p:cNvPr id="39945" name="Freeform 41"/>
              <p:cNvSpPr>
                <a:spLocks noChangeArrowheads="1"/>
              </p:cNvSpPr>
              <p:nvPr/>
            </p:nvSpPr>
            <p:spPr bwMode="auto">
              <a:xfrm>
                <a:off x="4462463" y="2139950"/>
                <a:ext cx="212725" cy="252413"/>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5400 w 21600"/>
                  <a:gd name="T19" fmla="*/ 0 h 21600"/>
                  <a:gd name="T20" fmla="*/ 16200 w 21600"/>
                  <a:gd name="T21" fmla="*/ 189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6200"/>
                    </a:lnTo>
                    <a:lnTo>
                      <a:pt x="0" y="16200"/>
                    </a:lnTo>
                    <a:lnTo>
                      <a:pt x="10800" y="21600"/>
                    </a:lnTo>
                    <a:lnTo>
                      <a:pt x="21600" y="16200"/>
                    </a:lnTo>
                    <a:lnTo>
                      <a:pt x="16200" y="16200"/>
                    </a:lnTo>
                    <a:lnTo>
                      <a:pt x="16200" y="0"/>
                    </a:lnTo>
                    <a:lnTo>
                      <a:pt x="540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ZA" dirty="0"/>
              </a:p>
            </p:txBody>
          </p:sp>
          <p:sp>
            <p:nvSpPr>
              <p:cNvPr id="39946" name="Freeform 41"/>
              <p:cNvSpPr>
                <a:spLocks noChangeArrowheads="1"/>
              </p:cNvSpPr>
              <p:nvPr/>
            </p:nvSpPr>
            <p:spPr bwMode="auto">
              <a:xfrm>
                <a:off x="4430713" y="855663"/>
                <a:ext cx="212725" cy="252412"/>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5400 w 21600"/>
                  <a:gd name="T19" fmla="*/ 0 h 21600"/>
                  <a:gd name="T20" fmla="*/ 16200 w 21600"/>
                  <a:gd name="T21" fmla="*/ 189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6200"/>
                    </a:lnTo>
                    <a:lnTo>
                      <a:pt x="0" y="16200"/>
                    </a:lnTo>
                    <a:lnTo>
                      <a:pt x="10800" y="21600"/>
                    </a:lnTo>
                    <a:lnTo>
                      <a:pt x="21600" y="16200"/>
                    </a:lnTo>
                    <a:lnTo>
                      <a:pt x="16200" y="16200"/>
                    </a:lnTo>
                    <a:lnTo>
                      <a:pt x="16200" y="0"/>
                    </a:lnTo>
                    <a:lnTo>
                      <a:pt x="540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ZA" dirty="0"/>
              </a:p>
            </p:txBody>
          </p:sp>
          <p:sp>
            <p:nvSpPr>
              <p:cNvPr id="39947" name="Freeform 41"/>
              <p:cNvSpPr>
                <a:spLocks noChangeArrowheads="1"/>
              </p:cNvSpPr>
              <p:nvPr/>
            </p:nvSpPr>
            <p:spPr bwMode="auto">
              <a:xfrm>
                <a:off x="4430713" y="3491324"/>
                <a:ext cx="212725" cy="252412"/>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5400 w 21600"/>
                  <a:gd name="T19" fmla="*/ 0 h 21600"/>
                  <a:gd name="T20" fmla="*/ 16200 w 21600"/>
                  <a:gd name="T21" fmla="*/ 189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6200"/>
                    </a:lnTo>
                    <a:lnTo>
                      <a:pt x="0" y="16200"/>
                    </a:lnTo>
                    <a:lnTo>
                      <a:pt x="10800" y="21600"/>
                    </a:lnTo>
                    <a:lnTo>
                      <a:pt x="21600" y="16200"/>
                    </a:lnTo>
                    <a:lnTo>
                      <a:pt x="16200" y="16200"/>
                    </a:lnTo>
                    <a:lnTo>
                      <a:pt x="16200" y="0"/>
                    </a:lnTo>
                    <a:lnTo>
                      <a:pt x="540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ZA" dirty="0"/>
              </a:p>
            </p:txBody>
          </p:sp>
          <p:sp>
            <p:nvSpPr>
              <p:cNvPr id="39948" name="Freeform 41"/>
              <p:cNvSpPr>
                <a:spLocks noChangeArrowheads="1"/>
              </p:cNvSpPr>
              <p:nvPr/>
            </p:nvSpPr>
            <p:spPr bwMode="auto">
              <a:xfrm>
                <a:off x="4422775" y="4168070"/>
                <a:ext cx="212725" cy="2540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5400 w 21600"/>
                  <a:gd name="T19" fmla="*/ 0 h 21600"/>
                  <a:gd name="T20" fmla="*/ 16200 w 21600"/>
                  <a:gd name="T21" fmla="*/ 189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6200"/>
                    </a:lnTo>
                    <a:lnTo>
                      <a:pt x="0" y="16200"/>
                    </a:lnTo>
                    <a:lnTo>
                      <a:pt x="10800" y="21600"/>
                    </a:lnTo>
                    <a:lnTo>
                      <a:pt x="21600" y="16200"/>
                    </a:lnTo>
                    <a:lnTo>
                      <a:pt x="16200" y="16200"/>
                    </a:lnTo>
                    <a:lnTo>
                      <a:pt x="16200" y="0"/>
                    </a:lnTo>
                    <a:lnTo>
                      <a:pt x="540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ZA" dirty="0"/>
              </a:p>
            </p:txBody>
          </p:sp>
          <p:sp>
            <p:nvSpPr>
              <p:cNvPr id="39949" name="Freeform 41"/>
              <p:cNvSpPr>
                <a:spLocks noChangeArrowheads="1"/>
              </p:cNvSpPr>
              <p:nvPr/>
            </p:nvSpPr>
            <p:spPr bwMode="auto">
              <a:xfrm>
                <a:off x="4430713" y="1482725"/>
                <a:ext cx="211137" cy="252413"/>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5400 w 21600"/>
                  <a:gd name="T19" fmla="*/ 0 h 21600"/>
                  <a:gd name="T20" fmla="*/ 16200 w 21600"/>
                  <a:gd name="T21" fmla="*/ 189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6200"/>
                    </a:lnTo>
                    <a:lnTo>
                      <a:pt x="0" y="16200"/>
                    </a:lnTo>
                    <a:lnTo>
                      <a:pt x="10800" y="21600"/>
                    </a:lnTo>
                    <a:lnTo>
                      <a:pt x="21600" y="16200"/>
                    </a:lnTo>
                    <a:lnTo>
                      <a:pt x="16200" y="16200"/>
                    </a:lnTo>
                    <a:lnTo>
                      <a:pt x="16200" y="0"/>
                    </a:lnTo>
                    <a:lnTo>
                      <a:pt x="540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ZA" dirty="0"/>
              </a:p>
            </p:txBody>
          </p:sp>
          <p:sp>
            <p:nvSpPr>
              <p:cNvPr id="39950" name="Freeform 41"/>
              <p:cNvSpPr>
                <a:spLocks noChangeArrowheads="1"/>
              </p:cNvSpPr>
              <p:nvPr/>
            </p:nvSpPr>
            <p:spPr bwMode="auto">
              <a:xfrm>
                <a:off x="4456113" y="4852755"/>
                <a:ext cx="211137" cy="252412"/>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5400 w 21600"/>
                  <a:gd name="T19" fmla="*/ 0 h 21600"/>
                  <a:gd name="T20" fmla="*/ 16200 w 21600"/>
                  <a:gd name="T21" fmla="*/ 189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0"/>
                    </a:moveTo>
                    <a:lnTo>
                      <a:pt x="5400" y="16200"/>
                    </a:lnTo>
                    <a:lnTo>
                      <a:pt x="0" y="16200"/>
                    </a:lnTo>
                    <a:lnTo>
                      <a:pt x="10800" y="21600"/>
                    </a:lnTo>
                    <a:lnTo>
                      <a:pt x="21600" y="16200"/>
                    </a:lnTo>
                    <a:lnTo>
                      <a:pt x="16200" y="16200"/>
                    </a:lnTo>
                    <a:lnTo>
                      <a:pt x="16200" y="0"/>
                    </a:lnTo>
                    <a:lnTo>
                      <a:pt x="540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ZA" dirty="0"/>
              </a:p>
            </p:txBody>
          </p:sp>
          <p:sp>
            <p:nvSpPr>
              <p:cNvPr id="39951" name="Text Box 4"/>
              <p:cNvSpPr txBox="1">
                <a:spLocks noChangeArrowheads="1"/>
              </p:cNvSpPr>
              <p:nvPr/>
            </p:nvSpPr>
            <p:spPr bwMode="auto">
              <a:xfrm>
                <a:off x="1914525" y="528638"/>
                <a:ext cx="5257799" cy="258897"/>
              </a:xfrm>
              <a:prstGeom prst="rect">
                <a:avLst/>
              </a:prstGeom>
              <a:solidFill>
                <a:srgbClr val="FF00FF"/>
              </a:solidFill>
              <a:ln w="22320">
                <a:solidFill>
                  <a:srgbClr val="000000"/>
                </a:solidFill>
                <a:miter lim="800000"/>
                <a:headEnd/>
                <a:tailEnd/>
              </a:ln>
            </p:spPr>
            <p:txBody>
              <a:bodyPr lIns="65160" tIns="32760" rIns="65160" bIns="32760" anchorCtr="1">
                <a:spAutoFit/>
              </a:bodyPr>
              <a:lstStyle>
                <a:lvl1pPr marL="244475" indent="-242888"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1pPr>
                <a:lvl2pPr marL="742950" indent="-28575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2pPr>
                <a:lvl3pPr marL="11430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3pPr>
                <a:lvl4pPr marL="16002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4pPr>
                <a:lvl5pPr marL="20574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9pPr>
              </a:lstStyle>
              <a:p>
                <a:pPr algn="ctr" eaLnBrk="1" hangingPunct="1">
                  <a:spcBef>
                    <a:spcPts val="863"/>
                  </a:spcBef>
                </a:pPr>
                <a:r>
                  <a:rPr lang="en-US" sz="1400" b="1" dirty="0">
                    <a:solidFill>
                      <a:srgbClr val="000000"/>
                    </a:solidFill>
                    <a:latin typeface="Georgia" pitchFamily="18" charset="0"/>
                    <a:ea typeface="Microsoft YaHei" pitchFamily="34" charset="-122"/>
                    <a:cs typeface="Arial" pitchFamily="34" charset="0"/>
                  </a:rPr>
                  <a:t>Baseline Research</a:t>
                </a:r>
              </a:p>
            </p:txBody>
          </p:sp>
          <p:sp>
            <p:nvSpPr>
              <p:cNvPr id="39952" name="Text Box 5"/>
              <p:cNvSpPr txBox="1">
                <a:spLocks noChangeArrowheads="1"/>
              </p:cNvSpPr>
              <p:nvPr/>
            </p:nvSpPr>
            <p:spPr bwMode="auto">
              <a:xfrm>
                <a:off x="1914525" y="1820863"/>
                <a:ext cx="5257800" cy="258897"/>
              </a:xfrm>
              <a:prstGeom prst="rect">
                <a:avLst/>
              </a:prstGeom>
              <a:solidFill>
                <a:srgbClr val="99CC00"/>
              </a:solidFill>
              <a:ln w="22320">
                <a:solidFill>
                  <a:srgbClr val="000000"/>
                </a:solidFill>
                <a:miter lim="800000"/>
                <a:headEnd/>
                <a:tailEnd/>
              </a:ln>
            </p:spPr>
            <p:txBody>
              <a:bodyPr lIns="65160" tIns="32760" rIns="65160" bIns="32760" anchorCtr="1">
                <a:spAutoFit/>
              </a:bodyPr>
              <a:lstStyle>
                <a:lvl1pPr marL="244475" indent="-242888"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1pPr>
                <a:lvl2pPr marL="742950" indent="-28575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2pPr>
                <a:lvl3pPr marL="11430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3pPr>
                <a:lvl4pPr marL="16002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4pPr>
                <a:lvl5pPr marL="20574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9pPr>
              </a:lstStyle>
              <a:p>
                <a:pPr algn="ctr" eaLnBrk="1" hangingPunct="1">
                  <a:spcBef>
                    <a:spcPts val="863"/>
                  </a:spcBef>
                </a:pPr>
                <a:r>
                  <a:rPr lang="en-US" sz="1400" b="1" dirty="0">
                    <a:solidFill>
                      <a:srgbClr val="000000"/>
                    </a:solidFill>
                    <a:latin typeface="Georgia" pitchFamily="18" charset="0"/>
                    <a:ea typeface="Microsoft YaHei" pitchFamily="34" charset="-122"/>
                  </a:rPr>
                  <a:t>BAPs &amp; BATs W</a:t>
                </a:r>
                <a:r>
                  <a:rPr lang="en-US" sz="1400" b="1" dirty="0" smtClean="0">
                    <a:solidFill>
                      <a:srgbClr val="000000"/>
                    </a:solidFill>
                    <a:latin typeface="Georgia" pitchFamily="18" charset="0"/>
                    <a:ea typeface="Microsoft YaHei" pitchFamily="34" charset="-122"/>
                  </a:rPr>
                  <a:t>orkshop</a:t>
                </a:r>
                <a:endParaRPr lang="en-US" sz="1400" b="1" dirty="0">
                  <a:solidFill>
                    <a:srgbClr val="000000"/>
                  </a:solidFill>
                  <a:latin typeface="Georgia" pitchFamily="18" charset="0"/>
                  <a:ea typeface="Microsoft YaHei" pitchFamily="34" charset="-122"/>
                </a:endParaRPr>
              </a:p>
            </p:txBody>
          </p:sp>
          <p:sp>
            <p:nvSpPr>
              <p:cNvPr id="39953" name="Text Box 6"/>
              <p:cNvSpPr txBox="1">
                <a:spLocks noChangeArrowheads="1"/>
              </p:cNvSpPr>
              <p:nvPr/>
            </p:nvSpPr>
            <p:spPr bwMode="auto">
              <a:xfrm>
                <a:off x="1914525" y="3797710"/>
                <a:ext cx="5257800" cy="258897"/>
              </a:xfrm>
              <a:prstGeom prst="rect">
                <a:avLst/>
              </a:prstGeom>
              <a:solidFill>
                <a:srgbClr val="CC99FF"/>
              </a:solidFill>
              <a:ln w="22320">
                <a:solidFill>
                  <a:srgbClr val="000000"/>
                </a:solidFill>
                <a:miter lim="800000"/>
                <a:headEnd/>
                <a:tailEnd/>
              </a:ln>
            </p:spPr>
            <p:txBody>
              <a:bodyPr lIns="65160" tIns="32760" rIns="65160" bIns="32760" anchorCtr="1">
                <a:spAutoFit/>
              </a:bodyPr>
              <a:lstStyle>
                <a:lvl1pPr marL="244475" indent="-242888"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1pPr>
                <a:lvl2pPr marL="742950" indent="-28575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2pPr>
                <a:lvl3pPr marL="11430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3pPr>
                <a:lvl4pPr marL="16002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4pPr>
                <a:lvl5pPr marL="20574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9pPr>
              </a:lstStyle>
              <a:p>
                <a:pPr algn="ctr" eaLnBrk="1" hangingPunct="1">
                  <a:spcBef>
                    <a:spcPts val="863"/>
                  </a:spcBef>
                </a:pPr>
                <a:r>
                  <a:rPr lang="en-US" sz="1400" b="1" dirty="0">
                    <a:solidFill>
                      <a:srgbClr val="000000"/>
                    </a:solidFill>
                    <a:latin typeface="Georgia" pitchFamily="18" charset="0"/>
                    <a:ea typeface="Microsoft YaHei" pitchFamily="34" charset="-122"/>
                  </a:rPr>
                  <a:t>Demarcation &amp;</a:t>
                </a:r>
                <a:r>
                  <a:rPr lang="en-US" sz="1400" b="1" dirty="0" smtClean="0">
                    <a:solidFill>
                      <a:srgbClr val="000000"/>
                    </a:solidFill>
                    <a:latin typeface="Georgia" pitchFamily="18" charset="0"/>
                    <a:ea typeface="Microsoft YaHei" pitchFamily="34" charset="-122"/>
                  </a:rPr>
                  <a:t> Mapping Process</a:t>
                </a:r>
                <a:endParaRPr lang="en-US" sz="1400" b="1" dirty="0">
                  <a:solidFill>
                    <a:srgbClr val="000000"/>
                  </a:solidFill>
                  <a:latin typeface="Georgia" pitchFamily="18" charset="0"/>
                  <a:ea typeface="Microsoft YaHei" pitchFamily="34" charset="-122"/>
                </a:endParaRPr>
              </a:p>
            </p:txBody>
          </p:sp>
          <p:sp>
            <p:nvSpPr>
              <p:cNvPr id="39954" name="Text Box 8"/>
              <p:cNvSpPr txBox="1">
                <a:spLocks noChangeArrowheads="1"/>
              </p:cNvSpPr>
              <p:nvPr/>
            </p:nvSpPr>
            <p:spPr bwMode="auto">
              <a:xfrm>
                <a:off x="343120" y="-191276"/>
                <a:ext cx="7794952" cy="51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65160" tIns="32760" rIns="65160" bIns="32760" anchorCtr="1">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algn="ctr" eaLnBrk="1" hangingPunct="1">
                  <a:spcBef>
                    <a:spcPts val="863"/>
                  </a:spcBef>
                </a:pPr>
                <a:r>
                  <a:rPr lang="en-US" sz="3200" b="1" dirty="0" smtClean="0">
                    <a:solidFill>
                      <a:srgbClr val="000000"/>
                    </a:solidFill>
                    <a:latin typeface="Georgia" pitchFamily="18" charset="0"/>
                    <a:ea typeface="Microsoft YaHei" pitchFamily="34" charset="-122"/>
                  </a:rPr>
                  <a:t>PARTICIPATORY PLANNING PROCESS</a:t>
                </a:r>
                <a:endParaRPr lang="en-US" sz="3200" b="1" dirty="0">
                  <a:solidFill>
                    <a:srgbClr val="000000"/>
                  </a:solidFill>
                  <a:latin typeface="Georgia" pitchFamily="18" charset="0"/>
                  <a:ea typeface="Microsoft YaHei" pitchFamily="34" charset="-122"/>
                </a:endParaRPr>
              </a:p>
            </p:txBody>
          </p:sp>
          <p:sp>
            <p:nvSpPr>
              <p:cNvPr id="39955" name="Text Box 11"/>
              <p:cNvSpPr txBox="1">
                <a:spLocks noChangeArrowheads="1"/>
              </p:cNvSpPr>
              <p:nvPr/>
            </p:nvSpPr>
            <p:spPr bwMode="auto">
              <a:xfrm>
                <a:off x="1900240" y="1144588"/>
                <a:ext cx="5257798" cy="258897"/>
              </a:xfrm>
              <a:prstGeom prst="rect">
                <a:avLst/>
              </a:prstGeom>
              <a:solidFill>
                <a:srgbClr val="FFC000"/>
              </a:solidFill>
              <a:ln w="22320">
                <a:solidFill>
                  <a:srgbClr val="000000"/>
                </a:solidFill>
                <a:miter lim="800000"/>
                <a:headEnd/>
                <a:tailEnd/>
              </a:ln>
            </p:spPr>
            <p:txBody>
              <a:bodyPr wrap="square" lIns="65160" tIns="32760" rIns="65160" bIns="32760" anchorCtr="1">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algn="ctr" eaLnBrk="1" hangingPunct="1">
                  <a:spcBef>
                    <a:spcPts val="863"/>
                  </a:spcBef>
                </a:pPr>
                <a:r>
                  <a:rPr lang="en-US" sz="1400" b="1" dirty="0">
                    <a:solidFill>
                      <a:srgbClr val="000000"/>
                    </a:solidFill>
                    <a:latin typeface="Georgia" pitchFamily="18" charset="0"/>
                    <a:ea typeface="Microsoft YaHei" pitchFamily="34" charset="-122"/>
                  </a:rPr>
                  <a:t>Development of Project Brief including BAPs &amp; BATs Review</a:t>
                </a:r>
              </a:p>
            </p:txBody>
          </p:sp>
          <p:sp>
            <p:nvSpPr>
              <p:cNvPr id="39956" name="Text Box 12"/>
              <p:cNvSpPr txBox="1">
                <a:spLocks noChangeArrowheads="1"/>
              </p:cNvSpPr>
              <p:nvPr/>
            </p:nvSpPr>
            <p:spPr bwMode="auto">
              <a:xfrm>
                <a:off x="1914525" y="4498975"/>
                <a:ext cx="5243513" cy="258897"/>
              </a:xfrm>
              <a:prstGeom prst="rect">
                <a:avLst/>
              </a:prstGeom>
              <a:solidFill>
                <a:srgbClr val="FF3300"/>
              </a:solidFill>
              <a:ln w="22320">
                <a:solidFill>
                  <a:srgbClr val="000000"/>
                </a:solidFill>
                <a:miter lim="800000"/>
                <a:headEnd/>
                <a:tailEnd/>
              </a:ln>
            </p:spPr>
            <p:txBody>
              <a:bodyPr wrap="square" lIns="65160" tIns="32760" rIns="65160" bIns="32760" anchorCtr="1">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ＭＳ Ｐゴシック" pitchFamily="34" charset="-128"/>
                  </a:defRPr>
                </a:lvl9pPr>
              </a:lstStyle>
              <a:p>
                <a:pPr algn="ctr" eaLnBrk="1" hangingPunct="1">
                  <a:spcBef>
                    <a:spcPts val="863"/>
                  </a:spcBef>
                </a:pPr>
                <a:r>
                  <a:rPr lang="en-US" sz="1400" b="1" dirty="0" smtClean="0">
                    <a:solidFill>
                      <a:srgbClr val="000000"/>
                    </a:solidFill>
                    <a:latin typeface="Georgia" pitchFamily="18" charset="0"/>
                    <a:ea typeface="Microsoft YaHei" pitchFamily="34" charset="-122"/>
                  </a:rPr>
                  <a:t>Sustainability </a:t>
                </a:r>
                <a:r>
                  <a:rPr lang="en-US" sz="1400" b="1" dirty="0">
                    <a:solidFill>
                      <a:srgbClr val="000000"/>
                    </a:solidFill>
                    <a:latin typeface="Georgia" pitchFamily="18" charset="0"/>
                    <a:ea typeface="Microsoft YaHei" pitchFamily="34" charset="-122"/>
                  </a:rPr>
                  <a:t>Management </a:t>
                </a:r>
                <a:r>
                  <a:rPr lang="en-US" sz="1400" b="1" dirty="0" smtClean="0">
                    <a:solidFill>
                      <a:prstClr val="black"/>
                    </a:solidFill>
                    <a:latin typeface="Georgia" pitchFamily="18" charset="0"/>
                  </a:rPr>
                  <a:t>Planning</a:t>
                </a:r>
                <a:endParaRPr lang="en-US" sz="1400" b="1" dirty="0">
                  <a:solidFill>
                    <a:srgbClr val="000000"/>
                  </a:solidFill>
                  <a:latin typeface="Georgia" pitchFamily="18" charset="0"/>
                  <a:ea typeface="Microsoft YaHei" pitchFamily="34" charset="-122"/>
                </a:endParaRPr>
              </a:p>
            </p:txBody>
          </p:sp>
          <p:sp>
            <p:nvSpPr>
              <p:cNvPr id="39957" name="Text Box 38"/>
              <p:cNvSpPr txBox="1">
                <a:spLocks noChangeArrowheads="1"/>
              </p:cNvSpPr>
              <p:nvPr/>
            </p:nvSpPr>
            <p:spPr bwMode="auto">
              <a:xfrm>
                <a:off x="1914525" y="2447925"/>
                <a:ext cx="5257800" cy="258897"/>
              </a:xfrm>
              <a:prstGeom prst="rect">
                <a:avLst/>
              </a:prstGeom>
              <a:solidFill>
                <a:srgbClr val="FF6600"/>
              </a:solidFill>
              <a:ln w="22320">
                <a:solidFill>
                  <a:srgbClr val="000000"/>
                </a:solidFill>
                <a:miter lim="800000"/>
                <a:headEnd/>
                <a:tailEnd/>
              </a:ln>
            </p:spPr>
            <p:txBody>
              <a:bodyPr lIns="65160" tIns="32760" rIns="65160" bIns="32760" anchorCtr="1">
                <a:spAutoFit/>
              </a:bodyPr>
              <a:lstStyle>
                <a:lvl1pPr marL="244475" indent="-242888"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1pPr>
                <a:lvl2pPr marL="742950" indent="-28575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2pPr>
                <a:lvl3pPr marL="11430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3pPr>
                <a:lvl4pPr marL="16002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4pPr>
                <a:lvl5pPr marL="2057400" indent="-228600"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sz="2400">
                    <a:solidFill>
                      <a:schemeClr val="tx1"/>
                    </a:solidFill>
                    <a:latin typeface="Arial" pitchFamily="34" charset="0"/>
                    <a:ea typeface="ＭＳ Ｐゴシック" pitchFamily="34" charset="-128"/>
                  </a:defRPr>
                </a:lvl9pPr>
              </a:lstStyle>
              <a:p>
                <a:pPr algn="ctr" eaLnBrk="1" hangingPunct="1">
                  <a:spcBef>
                    <a:spcPts val="863"/>
                  </a:spcBef>
                </a:pPr>
                <a:r>
                  <a:rPr lang="en-US" sz="1400" b="1" dirty="0">
                    <a:solidFill>
                      <a:srgbClr val="000000"/>
                    </a:solidFill>
                    <a:latin typeface="Georgia" pitchFamily="18" charset="0"/>
                    <a:ea typeface="Microsoft YaHei" pitchFamily="34" charset="-122"/>
                  </a:rPr>
                  <a:t>Preliminary </a:t>
                </a:r>
                <a:r>
                  <a:rPr lang="en-US" sz="1400" b="1" dirty="0" smtClean="0">
                    <a:solidFill>
                      <a:srgbClr val="000000"/>
                    </a:solidFill>
                    <a:latin typeface="Georgia" pitchFamily="18" charset="0"/>
                    <a:ea typeface="Microsoft YaHei" pitchFamily="34" charset="-122"/>
                  </a:rPr>
                  <a:t>Assessments </a:t>
                </a:r>
                <a:r>
                  <a:rPr lang="en-US" sz="1400" b="1" dirty="0">
                    <a:solidFill>
                      <a:srgbClr val="000000"/>
                    </a:solidFill>
                    <a:latin typeface="Georgia" pitchFamily="18" charset="0"/>
                    <a:ea typeface="Microsoft YaHei" pitchFamily="34" charset="-122"/>
                  </a:rPr>
                  <a:t>&amp; </a:t>
                </a:r>
                <a:r>
                  <a:rPr lang="en-US" sz="1400" b="1" dirty="0" smtClean="0">
                    <a:solidFill>
                      <a:srgbClr val="000000"/>
                    </a:solidFill>
                    <a:latin typeface="Georgia" pitchFamily="18" charset="0"/>
                    <a:ea typeface="Microsoft YaHei" pitchFamily="34" charset="-122"/>
                  </a:rPr>
                  <a:t>Follow </a:t>
                </a:r>
                <a:r>
                  <a:rPr lang="en-US" sz="1400" b="1" dirty="0">
                    <a:solidFill>
                      <a:srgbClr val="000000"/>
                    </a:solidFill>
                    <a:latin typeface="Georgia" pitchFamily="18" charset="0"/>
                    <a:ea typeface="Microsoft YaHei" pitchFamily="34" charset="-122"/>
                  </a:rPr>
                  <a:t>U</a:t>
                </a:r>
                <a:r>
                  <a:rPr lang="en-US" sz="1400" b="1" dirty="0" smtClean="0">
                    <a:solidFill>
                      <a:srgbClr val="000000"/>
                    </a:solidFill>
                    <a:latin typeface="Georgia" pitchFamily="18" charset="0"/>
                    <a:ea typeface="Microsoft YaHei" pitchFamily="34" charset="-122"/>
                  </a:rPr>
                  <a:t>p </a:t>
                </a:r>
                <a:r>
                  <a:rPr lang="en-US" sz="1400" b="1" dirty="0">
                    <a:solidFill>
                      <a:srgbClr val="000000"/>
                    </a:solidFill>
                    <a:latin typeface="Georgia" pitchFamily="18" charset="0"/>
                    <a:ea typeface="Microsoft YaHei" pitchFamily="34" charset="-122"/>
                  </a:rPr>
                  <a:t>W</a:t>
                </a:r>
                <a:r>
                  <a:rPr lang="en-US" sz="1400" b="1" dirty="0" smtClean="0">
                    <a:solidFill>
                      <a:srgbClr val="000000"/>
                    </a:solidFill>
                    <a:latin typeface="Georgia" pitchFamily="18" charset="0"/>
                    <a:ea typeface="Microsoft YaHei" pitchFamily="34" charset="-122"/>
                  </a:rPr>
                  <a:t>orkshops</a:t>
                </a:r>
                <a:endParaRPr lang="en-US" sz="1400" b="1" dirty="0">
                  <a:solidFill>
                    <a:srgbClr val="000000"/>
                  </a:solidFill>
                  <a:latin typeface="Georgia" pitchFamily="18" charset="0"/>
                  <a:ea typeface="Microsoft YaHei" pitchFamily="34" charset="-122"/>
                </a:endParaRPr>
              </a:p>
            </p:txBody>
          </p:sp>
          <p:sp>
            <p:nvSpPr>
              <p:cNvPr id="119" name="Text Box 48"/>
              <p:cNvSpPr txBox="1">
                <a:spLocks noChangeArrowheads="1"/>
              </p:cNvSpPr>
              <p:nvPr/>
            </p:nvSpPr>
            <p:spPr bwMode="auto">
              <a:xfrm>
                <a:off x="1914525" y="5178425"/>
                <a:ext cx="5243513" cy="258897"/>
              </a:xfrm>
              <a:prstGeom prst="rect">
                <a:avLst/>
              </a:prstGeom>
              <a:solidFill>
                <a:schemeClr val="accent1">
                  <a:lumMod val="20000"/>
                  <a:lumOff val="80000"/>
                </a:schemeClr>
              </a:solidFill>
              <a:ln w="22320">
                <a:solidFill>
                  <a:srgbClr val="000000"/>
                </a:solidFill>
                <a:miter lim="800000"/>
                <a:headEnd/>
                <a:tailEnd/>
              </a:ln>
            </p:spPr>
            <p:txBody>
              <a:bodyPr wrap="square" lIns="65160" tIns="32760" rIns="65160" bIns="32760" anchorCtr="1">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ctr" eaLnBrk="1" hangingPunct="1">
                  <a:spcBef>
                    <a:spcPts val="863"/>
                  </a:spcBef>
                  <a:defRPr/>
                </a:pPr>
                <a:r>
                  <a:rPr lang="en-US" sz="1400" b="1" dirty="0" smtClean="0">
                    <a:solidFill>
                      <a:prstClr val="black"/>
                    </a:solidFill>
                    <a:latin typeface="Georgia" pitchFamily="18" charset="0"/>
                  </a:rPr>
                  <a:t>Final RMRM Sustainability Management Plan/Strategy</a:t>
                </a:r>
              </a:p>
            </p:txBody>
          </p:sp>
          <p:sp>
            <p:nvSpPr>
              <p:cNvPr id="120" name="Text Box 5"/>
              <p:cNvSpPr txBox="1">
                <a:spLocks noChangeArrowheads="1"/>
              </p:cNvSpPr>
              <p:nvPr/>
            </p:nvSpPr>
            <p:spPr bwMode="auto">
              <a:xfrm>
                <a:off x="1878013" y="3122682"/>
                <a:ext cx="5294312" cy="258897"/>
              </a:xfrm>
              <a:prstGeom prst="rect">
                <a:avLst/>
              </a:prstGeom>
              <a:solidFill>
                <a:schemeClr val="accent6">
                  <a:lumMod val="20000"/>
                  <a:lumOff val="80000"/>
                </a:schemeClr>
              </a:solidFill>
              <a:ln w="22320">
                <a:solidFill>
                  <a:srgbClr val="000000"/>
                </a:solidFill>
                <a:miter lim="800000"/>
                <a:headEnd/>
                <a:tailEnd/>
              </a:ln>
            </p:spPr>
            <p:txBody>
              <a:bodyPr wrap="square" lIns="65160" tIns="32760" rIns="65160" bIns="32760" anchorCtr="1">
                <a:spAutoFit/>
              </a:bodyPr>
              <a:lstStyle>
                <a:lvl1pPr marL="244475" indent="-242888"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a:solidFill>
                      <a:schemeClr val="bg1"/>
                    </a:solidFill>
                    <a:latin typeface="Arial" pitchFamily="34" charset="0"/>
                    <a:ea typeface="Microsoft YaHei" pitchFamily="34" charset="-122"/>
                  </a:defRPr>
                </a:lvl1pPr>
                <a:lvl2pPr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a:solidFill>
                      <a:schemeClr val="bg1"/>
                    </a:solidFill>
                    <a:latin typeface="Arial" pitchFamily="34" charset="0"/>
                    <a:ea typeface="Microsoft YaHei" pitchFamily="34" charset="-122"/>
                  </a:defRPr>
                </a:lvl2pPr>
                <a:lvl3pPr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a:solidFill>
                      <a:schemeClr val="bg1"/>
                    </a:solidFill>
                    <a:latin typeface="Arial" pitchFamily="34" charset="0"/>
                    <a:ea typeface="Microsoft YaHei" pitchFamily="34" charset="-122"/>
                  </a:defRPr>
                </a:lvl3pPr>
                <a:lvl4pPr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a:solidFill>
                      <a:schemeClr val="bg1"/>
                    </a:solidFill>
                    <a:latin typeface="Arial" pitchFamily="34" charset="0"/>
                    <a:ea typeface="Microsoft YaHei" pitchFamily="34" charset="-122"/>
                  </a:defRPr>
                </a:lvl4pPr>
                <a:lvl5pPr eaLnBrk="0" hangingPunc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244475" algn="l"/>
                    <a:tab pos="1158875" algn="l"/>
                    <a:tab pos="2073275" algn="l"/>
                    <a:tab pos="2987675" algn="l"/>
                    <a:tab pos="3902075" algn="l"/>
                    <a:tab pos="4816475" algn="l"/>
                    <a:tab pos="5730875" algn="l"/>
                    <a:tab pos="6645275" algn="l"/>
                    <a:tab pos="7559675" algn="l"/>
                    <a:tab pos="8474075" algn="l"/>
                    <a:tab pos="9388475" algn="l"/>
                    <a:tab pos="10302875" algn="l"/>
                  </a:tabLst>
                  <a:defRPr>
                    <a:solidFill>
                      <a:schemeClr val="bg1"/>
                    </a:solidFill>
                    <a:latin typeface="Arial" pitchFamily="34" charset="0"/>
                    <a:ea typeface="Microsoft YaHei" pitchFamily="34" charset="-122"/>
                  </a:defRPr>
                </a:lvl9pPr>
              </a:lstStyle>
              <a:p>
                <a:pPr algn="ctr" eaLnBrk="1" hangingPunct="1">
                  <a:spcBef>
                    <a:spcPts val="863"/>
                  </a:spcBef>
                  <a:defRPr/>
                </a:pPr>
                <a:r>
                  <a:rPr lang="en-US" sz="1400" b="1" dirty="0" smtClean="0">
                    <a:solidFill>
                      <a:prstClr val="black"/>
                    </a:solidFill>
                    <a:latin typeface="Georgia" pitchFamily="18" charset="0"/>
                  </a:rPr>
                  <a:t>Assess Roles &amp; Responsibilities of DSCM</a:t>
                </a:r>
                <a:r>
                  <a:rPr lang="en-US" sz="1400" b="1" dirty="0">
                    <a:solidFill>
                      <a:prstClr val="black"/>
                    </a:solidFill>
                    <a:latin typeface="Georgia" pitchFamily="18" charset="0"/>
                  </a:rPr>
                  <a:t> </a:t>
                </a:r>
                <a:r>
                  <a:rPr lang="en-US" sz="1400" b="1" dirty="0" smtClean="0">
                    <a:solidFill>
                      <a:prstClr val="black"/>
                    </a:solidFill>
                    <a:latin typeface="Georgia" pitchFamily="18" charset="0"/>
                  </a:rPr>
                  <a:t>&amp; Key </a:t>
                </a:r>
                <a:r>
                  <a:rPr lang="en-US" sz="1400" b="1" dirty="0">
                    <a:solidFill>
                      <a:prstClr val="black"/>
                    </a:solidFill>
                    <a:latin typeface="Georgia" pitchFamily="18" charset="0"/>
                  </a:rPr>
                  <a:t>P</a:t>
                </a:r>
                <a:r>
                  <a:rPr lang="en-US" sz="1400" b="1" dirty="0" smtClean="0">
                    <a:solidFill>
                      <a:prstClr val="black"/>
                    </a:solidFill>
                    <a:latin typeface="Georgia" pitchFamily="18" charset="0"/>
                  </a:rPr>
                  <a:t>artners</a:t>
                </a:r>
              </a:p>
            </p:txBody>
          </p:sp>
          <p:sp>
            <p:nvSpPr>
              <p:cNvPr id="24" name="Freeform 32"/>
              <p:cNvSpPr>
                <a:spLocks noChangeArrowheads="1"/>
              </p:cNvSpPr>
              <p:nvPr/>
            </p:nvSpPr>
            <p:spPr bwMode="auto">
              <a:xfrm rot="16200000">
                <a:off x="4099719" y="1429544"/>
                <a:ext cx="142875" cy="360363"/>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25" name="Rectangle 24"/>
              <p:cNvSpPr/>
              <p:nvPr/>
            </p:nvSpPr>
            <p:spPr>
              <a:xfrm>
                <a:off x="5068888" y="820739"/>
                <a:ext cx="1560512" cy="254665"/>
              </a:xfrm>
              <a:prstGeom prst="rect">
                <a:avLst/>
              </a:prstGeom>
            </p:spPr>
            <p:txBody>
              <a:bodyPr wrap="square">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smtClean="0">
                    <a:solidFill>
                      <a:prstClr val="black">
                        <a:lumMod val="85000"/>
                        <a:lumOff val="15000"/>
                      </a:prstClr>
                    </a:solidFill>
                    <a:latin typeface="Georgia" pitchFamily="18" charset="0"/>
                    <a:cs typeface="Arial"/>
                  </a:rPr>
                  <a:t>DSMC input</a:t>
                </a:r>
                <a:endParaRPr lang="en-US" sz="1200" b="1" kern="0" dirty="0">
                  <a:solidFill>
                    <a:prstClr val="black">
                      <a:lumMod val="85000"/>
                      <a:lumOff val="15000"/>
                    </a:prstClr>
                  </a:solidFill>
                  <a:latin typeface="Georgia" pitchFamily="18" charset="0"/>
                  <a:cs typeface="Arial"/>
                </a:endParaRPr>
              </a:p>
            </p:txBody>
          </p:sp>
          <p:sp>
            <p:nvSpPr>
              <p:cNvPr id="27" name="Freeform 32"/>
              <p:cNvSpPr>
                <a:spLocks noChangeArrowheads="1"/>
              </p:cNvSpPr>
              <p:nvPr/>
            </p:nvSpPr>
            <p:spPr bwMode="auto">
              <a:xfrm rot="16200000" flipV="1">
                <a:off x="4779169" y="1461294"/>
                <a:ext cx="184150" cy="258762"/>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28" name="Rectangle 27"/>
              <p:cNvSpPr/>
              <p:nvPr/>
            </p:nvSpPr>
            <p:spPr>
              <a:xfrm>
                <a:off x="5068888" y="1450976"/>
                <a:ext cx="1560512" cy="254665"/>
              </a:xfrm>
              <a:prstGeom prst="rect">
                <a:avLst/>
              </a:prstGeom>
            </p:spPr>
            <p:txBody>
              <a:bodyPr wrap="square">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smtClean="0">
                    <a:solidFill>
                      <a:prstClr val="black">
                        <a:lumMod val="85000"/>
                        <a:lumOff val="15000"/>
                      </a:prstClr>
                    </a:solidFill>
                    <a:latin typeface="Georgia" pitchFamily="18" charset="0"/>
                    <a:cs typeface="Arial"/>
                  </a:rPr>
                  <a:t>DSMC input</a:t>
                </a:r>
                <a:endParaRPr lang="en-US" sz="1200" b="1" kern="0" dirty="0">
                  <a:solidFill>
                    <a:prstClr val="black">
                      <a:lumMod val="85000"/>
                      <a:lumOff val="15000"/>
                    </a:prstClr>
                  </a:solidFill>
                  <a:latin typeface="Georgia" pitchFamily="18" charset="0"/>
                  <a:cs typeface="Arial"/>
                </a:endParaRPr>
              </a:p>
            </p:txBody>
          </p:sp>
          <p:sp>
            <p:nvSpPr>
              <p:cNvPr id="29" name="Freeform 32"/>
              <p:cNvSpPr>
                <a:spLocks noChangeArrowheads="1"/>
              </p:cNvSpPr>
              <p:nvPr/>
            </p:nvSpPr>
            <p:spPr bwMode="auto">
              <a:xfrm rot="16200000" flipV="1">
                <a:off x="4779169" y="2137569"/>
                <a:ext cx="184150" cy="258762"/>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30" name="Freeform 32"/>
              <p:cNvSpPr>
                <a:spLocks noChangeArrowheads="1"/>
              </p:cNvSpPr>
              <p:nvPr/>
            </p:nvSpPr>
            <p:spPr bwMode="auto">
              <a:xfrm rot="16200000" flipV="1">
                <a:off x="4787107" y="2820262"/>
                <a:ext cx="184150" cy="258763"/>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31" name="Freeform 32"/>
              <p:cNvSpPr>
                <a:spLocks noChangeArrowheads="1"/>
              </p:cNvSpPr>
              <p:nvPr/>
            </p:nvSpPr>
            <p:spPr bwMode="auto">
              <a:xfrm rot="16200000" flipV="1">
                <a:off x="4779169" y="3488943"/>
                <a:ext cx="184150" cy="258762"/>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32" name="Freeform 32"/>
              <p:cNvSpPr>
                <a:spLocks noChangeArrowheads="1"/>
              </p:cNvSpPr>
              <p:nvPr/>
            </p:nvSpPr>
            <p:spPr bwMode="auto">
              <a:xfrm rot="16200000" flipV="1">
                <a:off x="4778007" y="4148835"/>
                <a:ext cx="184150" cy="258762"/>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35" name="Rectangle 34"/>
              <p:cNvSpPr/>
              <p:nvPr/>
            </p:nvSpPr>
            <p:spPr>
              <a:xfrm>
                <a:off x="5111750" y="2781370"/>
                <a:ext cx="1517650" cy="254665"/>
              </a:xfrm>
              <a:prstGeom prst="rect">
                <a:avLst/>
              </a:prstGeom>
            </p:spPr>
            <p:txBody>
              <a:bodyPr wrap="square">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smtClean="0">
                    <a:solidFill>
                      <a:prstClr val="black">
                        <a:lumMod val="85000"/>
                        <a:lumOff val="15000"/>
                      </a:prstClr>
                    </a:solidFill>
                    <a:latin typeface="Georgia" pitchFamily="18" charset="0"/>
                    <a:cs typeface="Arial"/>
                  </a:rPr>
                  <a:t>DSMC input</a:t>
                </a:r>
                <a:endParaRPr lang="en-US" sz="1200" b="1" kern="0" dirty="0">
                  <a:solidFill>
                    <a:prstClr val="black">
                      <a:lumMod val="85000"/>
                      <a:lumOff val="15000"/>
                    </a:prstClr>
                  </a:solidFill>
                  <a:latin typeface="Georgia" pitchFamily="18" charset="0"/>
                  <a:cs typeface="Arial"/>
                </a:endParaRPr>
              </a:p>
            </p:txBody>
          </p:sp>
          <p:sp>
            <p:nvSpPr>
              <p:cNvPr id="36" name="Rectangle 35"/>
              <p:cNvSpPr/>
              <p:nvPr/>
            </p:nvSpPr>
            <p:spPr>
              <a:xfrm>
                <a:off x="5033887" y="3451636"/>
                <a:ext cx="1657350" cy="254665"/>
              </a:xfrm>
              <a:prstGeom prst="rect">
                <a:avLst/>
              </a:prstGeom>
            </p:spPr>
            <p:txBody>
              <a:bodyPr wrap="square">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smtClean="0">
                    <a:solidFill>
                      <a:prstClr val="black">
                        <a:lumMod val="85000"/>
                        <a:lumOff val="15000"/>
                      </a:prstClr>
                    </a:solidFill>
                    <a:latin typeface="Georgia" pitchFamily="18" charset="0"/>
                    <a:cs typeface="Arial"/>
                  </a:rPr>
                  <a:t>DSMC input</a:t>
                </a:r>
                <a:endParaRPr lang="en-US" sz="1200" b="1" kern="0" dirty="0">
                  <a:solidFill>
                    <a:prstClr val="black">
                      <a:lumMod val="85000"/>
                      <a:lumOff val="15000"/>
                    </a:prstClr>
                  </a:solidFill>
                  <a:latin typeface="Georgia" pitchFamily="18" charset="0"/>
                  <a:cs typeface="Arial"/>
                </a:endParaRPr>
              </a:p>
            </p:txBody>
          </p:sp>
          <p:sp>
            <p:nvSpPr>
              <p:cNvPr id="43" name="Rectangle 42"/>
              <p:cNvSpPr/>
              <p:nvPr/>
            </p:nvSpPr>
            <p:spPr>
              <a:xfrm>
                <a:off x="5156795" y="4803776"/>
                <a:ext cx="1463675" cy="254665"/>
              </a:xfrm>
              <a:prstGeom prst="rect">
                <a:avLst/>
              </a:prstGeom>
            </p:spPr>
            <p:txBody>
              <a:bodyPr wrap="square">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smtClean="0">
                    <a:solidFill>
                      <a:prstClr val="black">
                        <a:lumMod val="85000"/>
                        <a:lumOff val="15000"/>
                      </a:prstClr>
                    </a:solidFill>
                    <a:latin typeface="Georgia" pitchFamily="18" charset="0"/>
                    <a:cs typeface="Arial"/>
                  </a:rPr>
                  <a:t>DSMC input</a:t>
                </a:r>
                <a:endParaRPr lang="en-US" sz="1200" b="1" kern="0" dirty="0">
                  <a:solidFill>
                    <a:prstClr val="black">
                      <a:lumMod val="85000"/>
                      <a:lumOff val="15000"/>
                    </a:prstClr>
                  </a:solidFill>
                  <a:latin typeface="Georgia" pitchFamily="18" charset="0"/>
                  <a:cs typeface="Arial"/>
                </a:endParaRPr>
              </a:p>
            </p:txBody>
          </p:sp>
          <p:sp>
            <p:nvSpPr>
              <p:cNvPr id="44" name="Freeform 32"/>
              <p:cNvSpPr>
                <a:spLocks noChangeArrowheads="1"/>
              </p:cNvSpPr>
              <p:nvPr/>
            </p:nvSpPr>
            <p:spPr bwMode="auto">
              <a:xfrm rot="16200000" flipV="1">
                <a:off x="4778375" y="4794932"/>
                <a:ext cx="185738" cy="258763"/>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grpSp>
      </p:grpSp>
      <p:sp>
        <p:nvSpPr>
          <p:cNvPr id="48" name="Curved Down Arrow 47"/>
          <p:cNvSpPr/>
          <p:nvPr/>
        </p:nvSpPr>
        <p:spPr>
          <a:xfrm>
            <a:off x="914400" y="1066800"/>
            <a:ext cx="838200" cy="2133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49" name="Curved Up Arrow 48"/>
          <p:cNvSpPr/>
          <p:nvPr/>
        </p:nvSpPr>
        <p:spPr>
          <a:xfrm>
            <a:off x="914400" y="4191000"/>
            <a:ext cx="838200" cy="21336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50" name="Rectangle 49"/>
          <p:cNvSpPr/>
          <p:nvPr/>
        </p:nvSpPr>
        <p:spPr bwMode="auto">
          <a:xfrm>
            <a:off x="5515199" y="2743200"/>
            <a:ext cx="1723801" cy="276999"/>
          </a:xfrm>
          <a:prstGeom prst="rect">
            <a:avLst/>
          </a:prstGeom>
        </p:spPr>
        <p:txBody>
          <a:bodyPr wrap="square">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smtClean="0">
                <a:solidFill>
                  <a:prstClr val="black">
                    <a:lumMod val="85000"/>
                    <a:lumOff val="15000"/>
                  </a:prstClr>
                </a:solidFill>
                <a:latin typeface="Georgia" pitchFamily="18" charset="0"/>
                <a:cs typeface="Arial"/>
              </a:rPr>
              <a:t>DSMC input</a:t>
            </a:r>
            <a:endParaRPr lang="en-US" sz="1200" b="1" kern="0" dirty="0">
              <a:solidFill>
                <a:prstClr val="black">
                  <a:lumMod val="85000"/>
                  <a:lumOff val="15000"/>
                </a:prstClr>
              </a:solidFill>
              <a:latin typeface="Georgia" pitchFamily="18" charset="0"/>
              <a:cs typeface="Arial"/>
            </a:endParaRPr>
          </a:p>
        </p:txBody>
      </p:sp>
      <p:sp>
        <p:nvSpPr>
          <p:cNvPr id="40" name="Rectangle 39"/>
          <p:cNvSpPr/>
          <p:nvPr/>
        </p:nvSpPr>
        <p:spPr bwMode="auto">
          <a:xfrm>
            <a:off x="2151849" y="3456801"/>
            <a:ext cx="1988597" cy="276999"/>
          </a:xfrm>
          <a:prstGeom prst="rect">
            <a:avLst/>
          </a:prstGeom>
        </p:spPr>
        <p:txBody>
          <a:bodyPr>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a:solidFill>
                  <a:prstClr val="black">
                    <a:lumMod val="85000"/>
                    <a:lumOff val="15000"/>
                  </a:prstClr>
                </a:solidFill>
                <a:latin typeface="Georgia" pitchFamily="18" charset="0"/>
                <a:cs typeface="Arial"/>
              </a:rPr>
              <a:t>Stakeholder meetings</a:t>
            </a:r>
          </a:p>
        </p:txBody>
      </p:sp>
      <p:sp>
        <p:nvSpPr>
          <p:cNvPr id="42" name="Freeform 32"/>
          <p:cNvSpPr>
            <a:spLocks noChangeArrowheads="1"/>
          </p:cNvSpPr>
          <p:nvPr/>
        </p:nvSpPr>
        <p:spPr bwMode="auto">
          <a:xfrm rot="16200000">
            <a:off x="4447662" y="3409719"/>
            <a:ext cx="155405" cy="398071"/>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45" name="Rectangle 44"/>
          <p:cNvSpPr/>
          <p:nvPr/>
        </p:nvSpPr>
        <p:spPr bwMode="auto">
          <a:xfrm>
            <a:off x="2133600" y="4218801"/>
            <a:ext cx="1988597" cy="276999"/>
          </a:xfrm>
          <a:prstGeom prst="rect">
            <a:avLst/>
          </a:prstGeom>
        </p:spPr>
        <p:txBody>
          <a:bodyPr>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a:solidFill>
                  <a:prstClr val="black">
                    <a:lumMod val="85000"/>
                    <a:lumOff val="15000"/>
                  </a:prstClr>
                </a:solidFill>
                <a:latin typeface="Georgia" pitchFamily="18" charset="0"/>
                <a:cs typeface="Arial"/>
              </a:rPr>
              <a:t>Stakeholder meetings</a:t>
            </a:r>
          </a:p>
        </p:txBody>
      </p:sp>
      <p:sp>
        <p:nvSpPr>
          <p:cNvPr id="46" name="Freeform 32"/>
          <p:cNvSpPr>
            <a:spLocks noChangeArrowheads="1"/>
          </p:cNvSpPr>
          <p:nvPr/>
        </p:nvSpPr>
        <p:spPr bwMode="auto">
          <a:xfrm rot="16200000">
            <a:off x="4429413" y="4171719"/>
            <a:ext cx="155405" cy="398071"/>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
        <p:nvSpPr>
          <p:cNvPr id="47" name="Rectangle 46"/>
          <p:cNvSpPr/>
          <p:nvPr/>
        </p:nvSpPr>
        <p:spPr bwMode="auto">
          <a:xfrm>
            <a:off x="2133600" y="4953000"/>
            <a:ext cx="1988597" cy="276999"/>
          </a:xfrm>
          <a:prstGeom prst="rect">
            <a:avLst/>
          </a:prstGeom>
        </p:spPr>
        <p:txBody>
          <a:bodyPr>
            <a:spAutoFit/>
          </a:bodyPr>
          <a:lstStyle/>
          <a:p>
            <a:pPr marL="244899" indent="-244899" algn="ctr" defTabSz="653064" fontAlgn="auto">
              <a:spcBef>
                <a:spcPts val="714"/>
              </a:spcBef>
              <a:spcAft>
                <a:spcPts val="0"/>
              </a:spcAft>
              <a:buFont typeface="Times New Roman" pitchFamily="16" charset="0"/>
              <a:buNone/>
              <a:defRPr sz="1800" b="0" i="0" u="none" strike="noStrike" kern="0" cap="none" spc="0" baseline="0">
                <a:solidFill>
                  <a:srgbClr val="000000"/>
                </a:solidFill>
                <a:uFillTx/>
              </a:defRPr>
            </a:pPr>
            <a:r>
              <a:rPr lang="en-US" sz="1200" b="1" kern="0" dirty="0">
                <a:solidFill>
                  <a:prstClr val="black">
                    <a:lumMod val="85000"/>
                    <a:lumOff val="15000"/>
                  </a:prstClr>
                </a:solidFill>
                <a:latin typeface="Georgia" pitchFamily="18" charset="0"/>
                <a:cs typeface="Arial"/>
              </a:rPr>
              <a:t>Stakeholder meetings</a:t>
            </a:r>
          </a:p>
        </p:txBody>
      </p:sp>
      <p:sp>
        <p:nvSpPr>
          <p:cNvPr id="51" name="Freeform 32"/>
          <p:cNvSpPr>
            <a:spLocks noChangeArrowheads="1"/>
          </p:cNvSpPr>
          <p:nvPr/>
        </p:nvSpPr>
        <p:spPr bwMode="auto">
          <a:xfrm rot="16200000">
            <a:off x="4429413" y="4905918"/>
            <a:ext cx="155405" cy="398071"/>
          </a:xfrm>
          <a:custGeom>
            <a:avLst/>
            <a:gdLst>
              <a:gd name="T0" fmla="*/ 190500 w 21600"/>
              <a:gd name="T1" fmla="*/ 0 h 21600"/>
              <a:gd name="T2" fmla="*/ 381000 w 21600"/>
              <a:gd name="T3" fmla="*/ 107950 h 21600"/>
              <a:gd name="T4" fmla="*/ 190500 w 21600"/>
              <a:gd name="T5" fmla="*/ 215900 h 21600"/>
              <a:gd name="T6" fmla="*/ 0 w 21600"/>
              <a:gd name="T7" fmla="*/ 107950 h 21600"/>
              <a:gd name="T8" fmla="*/ 0 w 21600"/>
              <a:gd name="T9" fmla="*/ 161925 h 21600"/>
              <a:gd name="T10" fmla="*/ 381000 w 21600"/>
              <a:gd name="T11" fmla="*/ 161925 h 21600"/>
              <a:gd name="T12" fmla="*/ 5400 w 21600"/>
              <a:gd name="T13" fmla="*/ 0 h 21600"/>
              <a:gd name="T14" fmla="*/ 16200 w 21600"/>
              <a:gd name="T15" fmla="*/ 18900 h 21600"/>
            </a:gdLst>
            <a:ahLst/>
            <a:cxnLst>
              <a:cxn ang="0">
                <a:pos x="T0" y="T1"/>
              </a:cxn>
              <a:cxn ang="0">
                <a:pos x="T2" y="T3"/>
              </a:cxn>
              <a:cxn ang="0">
                <a:pos x="T4" y="T5"/>
              </a:cxn>
              <a:cxn ang="0">
                <a:pos x="T6" y="T7"/>
              </a:cxn>
              <a:cxn ang="0">
                <a:pos x="T8" y="T9"/>
              </a:cxn>
              <a:cxn ang="0">
                <a:pos x="T10" y="T11"/>
              </a:cxn>
            </a:cxnLst>
            <a:rect l="T12" t="T13" r="T14" b="T15"/>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9525">
            <a:noFill/>
            <a:round/>
            <a:headEnd/>
            <a:tailEnd/>
          </a:ln>
          <a:effectLst/>
        </p:spPr>
        <p:txBody>
          <a:bodyPr wrap="none" anchor="ctr"/>
          <a:lstStyle/>
          <a:p>
            <a:pPr algn="ctr">
              <a:buFont typeface="Times New Roman" pitchFamily="16" charset="0"/>
              <a:buNone/>
              <a:defRPr/>
            </a:pPr>
            <a:endParaRPr lang="en-ZA" b="1" dirty="0">
              <a:ln w="12700">
                <a:solidFill>
                  <a:srgbClr val="1F497D">
                    <a:satMod val="155000"/>
                  </a:srgbClr>
                </a:solidFill>
                <a:prstDash val="solid"/>
              </a:ln>
              <a:solidFill>
                <a:srgbClr val="4F81BD"/>
              </a:solidFill>
              <a:effectLst>
                <a:outerShdw blurRad="41275" dist="20320" dir="1800000" algn="tl" rotWithShape="0">
                  <a:srgbClr val="000000">
                    <a:alpha val="40000"/>
                  </a:srgbClr>
                </a:outerShdw>
              </a:effectLst>
              <a:latin typeface="Arial" charset="0"/>
              <a:cs typeface="Arial" charset="0"/>
            </a:endParaRPr>
          </a:p>
        </p:txBody>
      </p:sp>
    </p:spTree>
    <p:extLst>
      <p:ext uri="{BB962C8B-B14F-4D97-AF65-F5344CB8AC3E}">
        <p14:creationId xmlns:p14="http://schemas.microsoft.com/office/powerpoint/2010/main" val="18412527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914400"/>
            <a:ext cx="6477000" cy="584776"/>
          </a:xfrm>
          <a:prstGeom prst="rect">
            <a:avLst/>
          </a:prstGeom>
        </p:spPr>
        <p:txBody>
          <a:bodyPr wrap="square">
            <a:spAutoFit/>
          </a:bodyPr>
          <a:lstStyle/>
          <a:p>
            <a:pPr algn="ctr"/>
            <a:r>
              <a:rPr lang="en-ZA" sz="3200" b="1" dirty="0" smtClean="0">
                <a:solidFill>
                  <a:srgbClr val="000000"/>
                </a:solidFill>
                <a:latin typeface="Georgia" pitchFamily="18" charset="0"/>
              </a:rPr>
              <a:t>ECOSYSTEM ASSESSMENT</a:t>
            </a:r>
            <a:endParaRPr lang="en-US" sz="2400" dirty="0"/>
          </a:p>
        </p:txBody>
      </p:sp>
      <p:pic>
        <p:nvPicPr>
          <p:cNvPr id="12" name="Picture 11"/>
          <p:cNvPicPr>
            <a:picLocks noChangeAspect="1"/>
          </p:cNvPicPr>
          <p:nvPr/>
        </p:nvPicPr>
        <p:blipFill>
          <a:blip r:embed="rId2" cstate="print"/>
          <a:stretch>
            <a:fillRect/>
          </a:stretch>
        </p:blipFill>
        <p:spPr>
          <a:xfrm>
            <a:off x="6400800" y="1600200"/>
            <a:ext cx="2286000" cy="1894647"/>
          </a:xfrm>
          <a:prstGeom prst="rect">
            <a:avLst/>
          </a:prstGeom>
          <a:ln w="25400">
            <a:solidFill>
              <a:schemeClr val="tx1"/>
            </a:solidFill>
          </a:ln>
        </p:spPr>
      </p:pic>
      <p:pic>
        <p:nvPicPr>
          <p:cNvPr id="13" name="Picture 12"/>
          <p:cNvPicPr>
            <a:picLocks noChangeAspect="1"/>
          </p:cNvPicPr>
          <p:nvPr/>
        </p:nvPicPr>
        <p:blipFill>
          <a:blip r:embed="rId3" cstate="print"/>
          <a:stretch>
            <a:fillRect/>
          </a:stretch>
        </p:blipFill>
        <p:spPr>
          <a:xfrm>
            <a:off x="228600" y="3815852"/>
            <a:ext cx="1676400" cy="2737348"/>
          </a:xfrm>
          <a:prstGeom prst="rect">
            <a:avLst/>
          </a:prstGeom>
          <a:ln w="25400">
            <a:solidFill>
              <a:schemeClr val="tx1"/>
            </a:solidFill>
          </a:ln>
        </p:spPr>
      </p:pic>
      <p:pic>
        <p:nvPicPr>
          <p:cNvPr id="14" name="Picture 13"/>
          <p:cNvPicPr>
            <a:picLocks noChangeAspect="1"/>
          </p:cNvPicPr>
          <p:nvPr/>
        </p:nvPicPr>
        <p:blipFill>
          <a:blip r:embed="rId4" cstate="print"/>
          <a:stretch>
            <a:fillRect/>
          </a:stretch>
        </p:blipFill>
        <p:spPr>
          <a:xfrm>
            <a:off x="4572000" y="3810000"/>
            <a:ext cx="2491019" cy="1828800"/>
          </a:xfrm>
          <a:prstGeom prst="rect">
            <a:avLst/>
          </a:prstGeom>
          <a:ln w="25400">
            <a:solidFill>
              <a:schemeClr val="tx1"/>
            </a:solidFill>
          </a:ln>
        </p:spPr>
      </p:pic>
      <p:pic>
        <p:nvPicPr>
          <p:cNvPr id="3" name="Picture 2"/>
          <p:cNvPicPr>
            <a:picLocks noChangeAspect="1"/>
          </p:cNvPicPr>
          <p:nvPr/>
        </p:nvPicPr>
        <p:blipFill>
          <a:blip r:embed="rId5" cstate="print"/>
          <a:stretch>
            <a:fillRect/>
          </a:stretch>
        </p:blipFill>
        <p:spPr>
          <a:xfrm>
            <a:off x="3276600" y="1600200"/>
            <a:ext cx="2843827" cy="1905000"/>
          </a:xfrm>
          <a:prstGeom prst="rect">
            <a:avLst/>
          </a:prstGeom>
          <a:ln w="25400">
            <a:solidFill>
              <a:schemeClr val="tx1"/>
            </a:solidFill>
          </a:ln>
        </p:spPr>
      </p:pic>
      <p:pic>
        <p:nvPicPr>
          <p:cNvPr id="7" name="Picture 6"/>
          <p:cNvPicPr>
            <a:picLocks noChangeAspect="1"/>
          </p:cNvPicPr>
          <p:nvPr/>
        </p:nvPicPr>
        <p:blipFill>
          <a:blip r:embed="rId6" cstate="print"/>
          <a:stretch>
            <a:fillRect/>
          </a:stretch>
        </p:blipFill>
        <p:spPr>
          <a:xfrm>
            <a:off x="228600" y="1600200"/>
            <a:ext cx="2709977" cy="1905000"/>
          </a:xfrm>
          <a:prstGeom prst="rect">
            <a:avLst/>
          </a:prstGeom>
          <a:ln w="25400">
            <a:solidFill>
              <a:schemeClr val="tx1"/>
            </a:solidFill>
          </a:ln>
        </p:spPr>
      </p:pic>
      <p:pic>
        <p:nvPicPr>
          <p:cNvPr id="15" name="Picture 14"/>
          <p:cNvPicPr>
            <a:picLocks noChangeAspect="1"/>
          </p:cNvPicPr>
          <p:nvPr/>
        </p:nvPicPr>
        <p:blipFill>
          <a:blip r:embed="rId7" cstate="print"/>
          <a:stretch>
            <a:fillRect/>
          </a:stretch>
        </p:blipFill>
        <p:spPr>
          <a:xfrm>
            <a:off x="2057400" y="3810000"/>
            <a:ext cx="2438400" cy="1829159"/>
          </a:xfrm>
          <a:prstGeom prst="rect">
            <a:avLst/>
          </a:prstGeom>
          <a:ln w="25400">
            <a:solidFill>
              <a:schemeClr val="tx1"/>
            </a:solidFill>
          </a:ln>
        </p:spPr>
      </p:pic>
      <p:pic>
        <p:nvPicPr>
          <p:cNvPr id="16" name="Picture 15"/>
          <p:cNvPicPr>
            <a:picLocks noChangeAspect="1"/>
          </p:cNvPicPr>
          <p:nvPr/>
        </p:nvPicPr>
        <p:blipFill>
          <a:blip r:embed="rId8" cstate="print"/>
          <a:stretch>
            <a:fillRect/>
          </a:stretch>
        </p:blipFill>
        <p:spPr>
          <a:xfrm>
            <a:off x="7207544" y="3810000"/>
            <a:ext cx="1479256" cy="2743200"/>
          </a:xfrm>
          <a:prstGeom prst="rect">
            <a:avLst/>
          </a:prstGeom>
          <a:ln w="25400">
            <a:solidFill>
              <a:schemeClr val="tx1"/>
            </a:solidFill>
          </a:ln>
        </p:spPr>
      </p:pic>
    </p:spTree>
    <p:extLst>
      <p:ext uri="{BB962C8B-B14F-4D97-AF65-F5344CB8AC3E}">
        <p14:creationId xmlns:p14="http://schemas.microsoft.com/office/powerpoint/2010/main" val="1874656407"/>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21698</TotalTime>
  <Words>1141</Words>
  <Application>Microsoft Office PowerPoint</Application>
  <PresentationFormat>On-screen Show (4:3)</PresentationFormat>
  <Paragraphs>2101</Paragraphs>
  <Slides>36</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5" baseType="lpstr">
      <vt:lpstr>Microsoft YaHei</vt:lpstr>
      <vt:lpstr>ＭＳ Ｐゴシック</vt:lpstr>
      <vt:lpstr>Arial</vt:lpstr>
      <vt:lpstr>Calibri</vt:lpstr>
      <vt:lpstr>Futura</vt:lpstr>
      <vt:lpstr>Georgia</vt:lpstr>
      <vt:lpstr>Times New Roman</vt:lpstr>
      <vt:lpstr>Office Theme</vt:lpstr>
      <vt:lpstr>Document</vt:lpstr>
      <vt:lpstr>6th Steering Committee Meeting  Reef &amp; Marine Recreation Management (RMRM)  RESULTS AND LESSONS Kenya, Tanzania, Mozambique  13th June, 2014  Prof Francois Odendaal Dr. Bernice McLean Mr. Jonathan Kingwill Ms. Jayshree Govender Ms. Violet Njambi Ogega Mr. Gabriel Marime  In collaboration with DSMC Members in TBT, Bagamoyo and Watamu </vt:lpstr>
      <vt:lpstr>PowerPoint Presentation</vt:lpstr>
      <vt:lpstr>            </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            </vt:lpstr>
      <vt:lpstr>PowerPoint Presentation</vt:lpstr>
      <vt:lpstr>            </vt:lpstr>
      <vt:lpstr>            </vt:lpstr>
      <vt:lpstr>PowerPoint Presentation</vt:lpstr>
      <vt:lpstr>            </vt:lpstr>
      <vt:lpstr>PowerPoint Presentation</vt:lpstr>
      <vt:lpstr>            </vt:lpstr>
      <vt:lpstr>            </vt:lpstr>
      <vt:lpstr>PowerPoint Presentation</vt:lpstr>
      <vt:lpstr>            </vt:lpstr>
      <vt:lpstr>PowerPoint Presentation</vt:lpstr>
      <vt:lpstr>PowerPoint Presentation</vt:lpstr>
      <vt:lpstr>            </vt:lpstr>
      <vt:lpstr>PowerPoint Presentation</vt:lpstr>
      <vt:lpstr>PowerPoint Presentation</vt:lpstr>
      <vt:lpstr>            </vt:lpstr>
      <vt:lpstr>            </vt:lpstr>
      <vt:lpstr>            </vt:lpstr>
      <vt:lpstr>            </vt:lpstr>
      <vt:lpstr>            </vt:lpstr>
    </vt:vector>
  </TitlesOfParts>
  <Company>www.warez-bb.org</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Gibbon 2011</dc:creator>
  <cp:lastModifiedBy>User</cp:lastModifiedBy>
  <cp:revision>1012</cp:revision>
  <dcterms:created xsi:type="dcterms:W3CDTF">2012-04-17T12:45:04Z</dcterms:created>
  <dcterms:modified xsi:type="dcterms:W3CDTF">2014-06-12T16:02:08Z</dcterms:modified>
</cp:coreProperties>
</file>